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258" r:id="rId6"/>
    <p:sldId id="259" r:id="rId7"/>
    <p:sldId id="284" r:id="rId8"/>
    <p:sldId id="275" r:id="rId9"/>
    <p:sldId id="280" r:id="rId10"/>
    <p:sldId id="279" r:id="rId11"/>
    <p:sldId id="288" r:id="rId12"/>
    <p:sldId id="285" r:id="rId13"/>
    <p:sldId id="282" r:id="rId14"/>
    <p:sldId id="287" r:id="rId15"/>
    <p:sldId id="27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Tan Nguyen. Pham" initials="TTNP" lastIdx="7" clrIdx="0"/>
  <p:cmAuthor id="2" name="Phuong Ba. Nguyen" initials="PBN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66"/>
    <a:srgbClr val="4471A9"/>
    <a:srgbClr val="A7CBFB"/>
    <a:srgbClr val="9D9D9D"/>
    <a:srgbClr val="F3FDFF"/>
    <a:srgbClr val="2D0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797" autoAdjust="0"/>
  </p:normalViewPr>
  <p:slideViewPr>
    <p:cSldViewPr showGuides="1">
      <p:cViewPr varScale="1">
        <p:scale>
          <a:sx n="116" d="100"/>
          <a:sy n="116" d="100"/>
        </p:scale>
        <p:origin x="102" y="40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36" y="1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 everyone, I am delighted to be here today to tell you about my mentor-mentee presentation</a:t>
            </a:r>
            <a:br>
              <a:rPr lang="en-US"/>
            </a:br>
            <a:r>
              <a:rPr lang="en-US"/>
              <a:t>Vinh-san is my mentor, he is always good to everybody.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And I will try to achieve level...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 presentation is devided into four main sections.</a:t>
            </a:r>
            <a:br>
              <a:rPr lang="en-US"/>
            </a:br>
            <a:r>
              <a:rPr lang="en-US"/>
              <a:t>I will tell you about my training target and result first, then is training status; activities and achievements and the last one is my next plan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 wanna show you here my target and result.</a:t>
            </a:r>
            <a:br>
              <a:rPr lang="en-US"/>
            </a:br>
            <a:r>
              <a:rPr lang="en-US"/>
              <a:t>I achieved coding skill and currently, my software design skill is level 1.5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 common skills, I think I need to improve my management ability and get a TOEIC certificate soon.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Take a look at this chart is summary my status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Activities and achievements</a:t>
            </a:r>
            <a:br>
              <a:rPr lang="en-US"/>
            </a:br>
            <a:r>
              <a:rPr lang="en-US"/>
              <a:t>Now, I can create or update functional specification and detailed specification for new funtions and simple bugs fixing.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Sofware coding.</a:t>
            </a:r>
            <a:br>
              <a:rPr lang="en-US"/>
            </a:br>
            <a:r>
              <a:rPr lang="en-US"/>
              <a:t>Yes... I can code without support from my mentor, I understand development process and I can discuss with customer directly.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This is summary for my next plan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I will try to achieve level...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8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80000" y="12192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Second level</a:t>
            </a:r>
            <a:endParaRPr kumimoji="1" lang="en-US" altLang="ja-JP" smtClean="0"/>
          </a:p>
          <a:p>
            <a:pPr lvl="2"/>
            <a:r>
              <a:rPr kumimoji="1" lang="en-US" altLang="ja-JP" smtClean="0"/>
              <a:t>Third level</a:t>
            </a:r>
            <a:endParaRPr kumimoji="1" lang="en-US" altLang="ja-JP" smtClean="0"/>
          </a:p>
          <a:p>
            <a:pPr lvl="3"/>
            <a:r>
              <a:rPr kumimoji="1" lang="en-US" altLang="ja-JP" smtClean="0"/>
              <a:t>Fourth level</a:t>
            </a:r>
            <a:endParaRPr kumimoji="1" lang="en-US" altLang="ja-JP" smtClean="0"/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111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 hasCustomPrompt="1"/>
          </p:nvPr>
        </p:nvSpPr>
        <p:spPr>
          <a:xfrm>
            <a:off x="525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 hasCustomPrompt="1"/>
          </p:nvPr>
        </p:nvSpPr>
        <p:spPr>
          <a:xfrm>
            <a:off x="111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 hasCustomPrompt="1"/>
          </p:nvPr>
        </p:nvSpPr>
        <p:spPr>
          <a:xfrm>
            <a:off x="525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7" y="200535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79997" y="9144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 hasCustomPrompt="1"/>
          </p:nvPr>
        </p:nvSpPr>
        <p:spPr>
          <a:xfrm>
            <a:off x="1090233" y="1212364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6770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Second level</a:t>
            </a:r>
            <a:endParaRPr kumimoji="1" lang="en-US" altLang="ja-JP" smtClean="0"/>
          </a:p>
          <a:p>
            <a:pPr lvl="2"/>
            <a:r>
              <a:rPr kumimoji="1" lang="en-US" altLang="ja-JP" smtClean="0"/>
              <a:t>Third level</a:t>
            </a:r>
            <a:endParaRPr kumimoji="1" lang="en-US" altLang="ja-JP" smtClean="0"/>
          </a:p>
          <a:p>
            <a:pPr lvl="3"/>
            <a:r>
              <a:rPr kumimoji="1" lang="en-US" altLang="ja-JP" smtClean="0"/>
              <a:t>Fourth level</a:t>
            </a:r>
            <a:endParaRPr kumimoji="1" lang="en-US" altLang="ja-JP" smtClean="0"/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6770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/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  <a:endParaRPr lang="en-US" sz="1050" b="1" i="0" u="none" strike="noStrike" kern="1200" baseline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 hasCustomPrompt="1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 hasCustomPrompt="1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 hasCustomPrompt="1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dirty="0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 hasCustomPrompt="1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48668"/>
            <a:ext cx="9000000" cy="443198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/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  <a:endParaRPr lang="en-US" sz="1050" b="1" i="0" u="none" strike="noStrike" kern="1200" baseline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dirty="0" smtClean="0"/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en-US" altLang="ja-JP" smtClean="0"/>
          </a:p>
          <a:p>
            <a:pPr lvl="1"/>
            <a:r>
              <a:rPr lang="en-US" altLang="ja-JP" smtClean="0"/>
              <a:t>Second level</a:t>
            </a:r>
            <a:endParaRPr lang="en-US" altLang="ja-JP" smtClean="0"/>
          </a:p>
          <a:p>
            <a:pPr lvl="2"/>
            <a:r>
              <a:rPr lang="en-US" altLang="ja-JP" smtClean="0"/>
              <a:t>Third level</a:t>
            </a:r>
            <a:endParaRPr lang="en-US" altLang="ja-JP" smtClean="0"/>
          </a:p>
          <a:p>
            <a:pPr lvl="3"/>
            <a:r>
              <a:rPr lang="en-US" altLang="ja-JP" smtClean="0"/>
              <a:t>Fourth level</a:t>
            </a:r>
            <a:endParaRPr lang="en-US" altLang="ja-JP" smtClean="0"/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GIF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1.GIF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455" indent="-179705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455" indent="-179705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2"/>
          <a:stretch>
            <a:fillRect/>
          </a:stretch>
        </p:blipFill>
        <p:spPr>
          <a:xfrm>
            <a:off x="1066800" y="0"/>
            <a:ext cx="9982200" cy="61431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228600"/>
            <a:ext cx="5040000" cy="3124200"/>
          </a:xfrm>
        </p:spPr>
        <p:txBody>
          <a:bodyPr/>
          <a:lstStyle/>
          <a:p>
            <a:r>
              <a:rPr lang="nb-NO" sz="2800" dirty="0" smtClean="0"/>
              <a:t>26G </a:t>
            </a:r>
            <a:r>
              <a:rPr lang="nb-NO" sz="2800" dirty="0"/>
              <a:t>MENTOR-MENTEE</a:t>
            </a:r>
            <a:endParaRPr lang="nb-NO" sz="2800" dirty="0"/>
          </a:p>
          <a:p>
            <a:r>
              <a:rPr lang="nb-NO" sz="2800" dirty="0" smtClean="0"/>
              <a:t>MIDTERM PRESENTATION</a:t>
            </a:r>
            <a:endParaRPr lang="nb-NO" sz="2800" dirty="0"/>
          </a:p>
          <a:p>
            <a:endParaRPr lang="nb-NO" sz="2800" dirty="0"/>
          </a:p>
          <a:p>
            <a:r>
              <a:rPr lang="nb-NO" sz="2000" dirty="0" smtClean="0"/>
              <a:t>DEC </a:t>
            </a:r>
            <a:r>
              <a:rPr lang="nb-NO" sz="2000" dirty="0"/>
              <a:t>2017 – </a:t>
            </a:r>
            <a:r>
              <a:rPr lang="nb-NO" sz="2000" dirty="0" smtClean="0"/>
              <a:t>DEC 2019</a:t>
            </a:r>
            <a:endParaRPr lang="nb-NO" sz="2000" dirty="0" smtClean="0"/>
          </a:p>
          <a:p>
            <a:endParaRPr lang="nb-NO" sz="2000" dirty="0" smtClean="0"/>
          </a:p>
          <a:p>
            <a:r>
              <a:rPr lang="nb-NO" sz="1600" dirty="0" smtClean="0"/>
              <a:t>Mentor: VINH LUONG (0530)</a:t>
            </a:r>
            <a:endParaRPr lang="nb-NO" sz="1600" dirty="0" smtClean="0"/>
          </a:p>
          <a:p>
            <a:r>
              <a:rPr lang="nb-NO" sz="1600" dirty="0" smtClean="0"/>
              <a:t>Mentee: Nguyen DUONG (2044)</a:t>
            </a:r>
            <a:endParaRPr lang="nb-NO" sz="1600" dirty="0" smtClean="0"/>
          </a:p>
          <a:p>
            <a:endParaRPr lang="nb-NO" sz="1600" dirty="0"/>
          </a:p>
          <a:p>
            <a:r>
              <a:rPr lang="en-US" sz="1600" i="1" cap="none" dirty="0" smtClean="0"/>
              <a:t>WEDNESDAY</a:t>
            </a:r>
            <a:r>
              <a:rPr lang="en-US" sz="1600" i="1" dirty="0" smtClean="0"/>
              <a:t> DEC 19, 2018</a:t>
            </a:r>
            <a:endParaRPr lang="en-US" sz="1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66800" y="3657600"/>
            <a:ext cx="5040000" cy="1594622"/>
          </a:xfrm>
          <a:solidFill>
            <a:srgbClr val="9D9D9D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BROAD BASED TOOLS 2 team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BROAD BASED TOOLS group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Software engineering department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Renesas</a:t>
            </a:r>
            <a:r>
              <a:rPr lang="en-US" dirty="0">
                <a:solidFill>
                  <a:schemeClr val="bg1"/>
                </a:solidFill>
              </a:rPr>
              <a:t> design </a:t>
            </a:r>
            <a:r>
              <a:rPr lang="en-US" dirty="0" err="1">
                <a:solidFill>
                  <a:schemeClr val="bg1"/>
                </a:solidFill>
              </a:rPr>
              <a:t>vietnam</a:t>
            </a:r>
            <a:r>
              <a:rPr lang="en-US" dirty="0">
                <a:solidFill>
                  <a:schemeClr val="bg1"/>
                </a:solidFill>
              </a:rPr>
              <a:t> co., ltd.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Renesas</a:t>
            </a:r>
            <a:r>
              <a:rPr lang="en-US" dirty="0">
                <a:solidFill>
                  <a:schemeClr val="bg1"/>
                </a:solidFill>
              </a:rPr>
              <a:t> Electronics </a:t>
            </a:r>
            <a:r>
              <a:rPr lang="en-US" dirty="0" smtClean="0">
                <a:solidFill>
                  <a:schemeClr val="bg1"/>
                </a:solidFill>
              </a:rPr>
              <a:t>Corporation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10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1672228"/>
          <a:ext cx="10121400" cy="40919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0800"/>
                <a:gridCol w="3276600"/>
                <a:gridCol w="2803650"/>
                <a:gridCol w="1387350"/>
                <a:gridCol w="1143000"/>
              </a:tblGrid>
              <a:tr h="342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Milestone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52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Do coding</a:t>
                      </a:r>
                      <a:r>
                        <a:rPr lang="en-US" sz="1400" baseline="0" dirty="0" smtClean="0"/>
                        <a:t> for e2 studio components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base on Design document.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 coding rule.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 member.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progress &amp; feedback via review, Q&amp;A, etc.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 smtClean="0"/>
                        <a:t>Source code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54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Readability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coding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new/complicated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features.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 member.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5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Development</a:t>
                      </a: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Process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weakness, correct to others.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 member.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Give direction, share</a:t>
                      </a:r>
                      <a:r>
                        <a:rPr lang="en-US" sz="1400" baseline="0" dirty="0" smtClean="0"/>
                        <a:t> tips and document.</a:t>
                      </a: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progress &amp; feedback via review, Q&amp;A, etc.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dirty="0" smtClean="0"/>
                        <a:t>N/A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7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English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TOEIC 650+.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 tips and experience.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 2019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fr-FR" sz="1400" dirty="0" smtClean="0"/>
                        <a:t>Certification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78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Achieve level 2.5 for “Coding Engineer” by Dec 2019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NEXT PLAN </a:t>
            </a:r>
            <a:r>
              <a:rPr lang="en-US" dirty="0" smtClean="0">
                <a:solidFill>
                  <a:srgbClr val="06418C"/>
                </a:solidFill>
              </a:rPr>
              <a:t>(3/3</a:t>
            </a:r>
            <a:r>
              <a:rPr lang="en-US" dirty="0">
                <a:solidFill>
                  <a:srgbClr val="06418C"/>
                </a:solidFill>
              </a:rPr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and result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status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and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achievement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Next </a:t>
            </a:r>
            <a:r>
              <a:rPr lang="en-US" sz="1100" b="1" i="1" dirty="0" smtClean="0">
                <a:solidFill>
                  <a:schemeClr val="tx2"/>
                </a:solidFill>
              </a:rPr>
              <a:t>plan (3/3)</a:t>
            </a:r>
            <a:endParaRPr lang="en-US" sz="11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12</a:t>
            </a:r>
            <a:endParaRPr lang="de-DE" dirty="0"/>
          </a:p>
        </p:txBody>
      </p:sp>
      <p:sp>
        <p:nvSpPr>
          <p:cNvPr id="102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COMMITMENT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5"/>
          <p:cNvSpPr>
            <a:spLocks noGrp="1"/>
          </p:cNvSpPr>
          <p:nvPr/>
        </p:nvSpPr>
        <p:spPr>
          <a:xfrm>
            <a:off x="1080001" y="1752600"/>
            <a:ext cx="10121400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330" indent="-22733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Commitment result after </a:t>
            </a:r>
            <a:r>
              <a:rPr lang="en-US" sz="1600" b="1" dirty="0"/>
              <a:t>2 </a:t>
            </a:r>
            <a:r>
              <a:rPr lang="en-US" sz="1600" b="1" dirty="0" smtClean="0"/>
              <a:t>years:</a:t>
            </a:r>
            <a:endParaRPr lang="en-US" sz="1600" b="1" dirty="0"/>
          </a:p>
          <a:p>
            <a:pPr marL="57023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­"/>
            </a:pPr>
            <a:r>
              <a:rPr lang="en-US" sz="1600" dirty="0" smtClean="0"/>
              <a:t>Technical skills: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Can analyze and implement complicated bugs fixing.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Can do IDE design task for all phases without help from my Mentor.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Can support new members to improve their coding skill.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Source code is easy to read and reused.</a:t>
            </a:r>
            <a:endParaRPr lang="en-US" sz="1600" dirty="0" smtClean="0"/>
          </a:p>
          <a:p>
            <a:pPr marL="570230" lvl="1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­"/>
            </a:pPr>
            <a:r>
              <a:rPr lang="en-US" sz="1600" dirty="0" smtClean="0"/>
              <a:t>Common skills: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Can schedule works and follow them well.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Have a good understanding about Development Process.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Can contribute ideas to others well.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Can read/write document clearly and exactly.</a:t>
            </a:r>
            <a:endParaRPr lang="en-US" sz="1600" dirty="0" smtClean="0"/>
          </a:p>
          <a:p>
            <a:pPr marL="857250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+"/>
            </a:pPr>
            <a:r>
              <a:rPr lang="en-US" sz="1600" dirty="0" smtClean="0"/>
              <a:t>TOEIC 650+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/>
          <p:nvPr/>
        </p:nvSpPr>
        <p:spPr>
          <a:xfrm>
            <a:off x="457200" y="2514600"/>
            <a:ext cx="11277599" cy="720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for your attention!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2039028"/>
            <a:ext cx="10121400" cy="2022092"/>
          </a:xfrm>
        </p:spPr>
        <p:txBody>
          <a:bodyPr/>
          <a:lstStyle/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0670" algn="r"/>
              </a:tabLst>
            </a:pPr>
            <a:r>
              <a:rPr lang="de-DE" sz="1800" dirty="0" smtClean="0">
                <a:solidFill>
                  <a:srgbClr val="3C3C3B"/>
                </a:solidFill>
              </a:rPr>
              <a:t>Training target and result</a:t>
            </a:r>
            <a:r>
              <a:rPr lang="de-DE" sz="1800" dirty="0">
                <a:solidFill>
                  <a:srgbClr val="3C3C3B"/>
                </a:solidFill>
              </a:rPr>
              <a:t>	</a:t>
            </a:r>
            <a:r>
              <a:rPr lang="de-DE" sz="1800" dirty="0" smtClean="0">
                <a:solidFill>
                  <a:srgbClr val="3C3C3B"/>
                </a:solidFill>
              </a:rPr>
              <a:t>			 </a:t>
            </a:r>
            <a:r>
              <a:rPr lang="de-DE" sz="1800" b="1" dirty="0" smtClean="0">
                <a:solidFill>
                  <a:srgbClr val="3C3C3B"/>
                </a:solidFill>
              </a:rPr>
              <a:t>Page 03</a:t>
            </a:r>
            <a:endParaRPr lang="de-DE" sz="1800" b="1" dirty="0" smtClean="0">
              <a:solidFill>
                <a:srgbClr val="3C3C3B"/>
              </a:solidFill>
            </a:endParaRP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020" algn="r"/>
              </a:tabLst>
            </a:pPr>
            <a:r>
              <a:rPr lang="de-DE" sz="1800" dirty="0" smtClean="0">
                <a:solidFill>
                  <a:srgbClr val="3C3C3B"/>
                </a:solidFill>
              </a:rPr>
              <a:t>Traning status</a:t>
            </a:r>
            <a:r>
              <a:rPr lang="de-DE" sz="1800" dirty="0">
                <a:solidFill>
                  <a:srgbClr val="3C3C3B"/>
                </a:solidFill>
              </a:rPr>
              <a:t>	</a:t>
            </a:r>
            <a:r>
              <a:rPr lang="de-DE" sz="1800" dirty="0" smtClean="0">
                <a:solidFill>
                  <a:srgbClr val="3C3C3B"/>
                </a:solidFill>
              </a:rPr>
              <a:t>			 </a:t>
            </a:r>
            <a:r>
              <a:rPr lang="de-DE" sz="1800" b="1" dirty="0" smtClean="0">
                <a:solidFill>
                  <a:srgbClr val="3C3C3B"/>
                </a:solidFill>
              </a:rPr>
              <a:t>Page 05</a:t>
            </a:r>
            <a:endParaRPr lang="de-DE" sz="1800" b="1" dirty="0">
              <a:solidFill>
                <a:srgbClr val="3C3C3B"/>
              </a:solidFill>
            </a:endParaRP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020" algn="r"/>
              </a:tabLst>
            </a:pPr>
            <a:r>
              <a:rPr lang="de-DE" sz="1800" dirty="0" smtClean="0">
                <a:solidFill>
                  <a:srgbClr val="3C3C3B"/>
                </a:solidFill>
              </a:rPr>
              <a:t>Activities and achievements</a:t>
            </a:r>
            <a:r>
              <a:rPr lang="de-DE" sz="1800" dirty="0">
                <a:solidFill>
                  <a:srgbClr val="3C3C3B"/>
                </a:solidFill>
              </a:rPr>
              <a:t>	</a:t>
            </a:r>
            <a:r>
              <a:rPr lang="de-DE" sz="1800" dirty="0" smtClean="0">
                <a:solidFill>
                  <a:srgbClr val="3C3C3B"/>
                </a:solidFill>
              </a:rPr>
              <a:t>			 </a:t>
            </a:r>
            <a:r>
              <a:rPr lang="de-DE" sz="1800" b="1" dirty="0" smtClean="0">
                <a:solidFill>
                  <a:srgbClr val="3C3C3B"/>
                </a:solidFill>
              </a:rPr>
              <a:t>Page 06</a:t>
            </a:r>
            <a:endParaRPr lang="de-DE" sz="1800" b="1" dirty="0" smtClean="0">
              <a:solidFill>
                <a:srgbClr val="3C3C3B"/>
              </a:solidFill>
            </a:endParaRPr>
          </a:p>
          <a:p>
            <a:pPr marL="342900" lvl="0" indent="-342900">
              <a:buClr>
                <a:srgbClr val="06418C"/>
              </a:buClr>
              <a:buFont typeface="+mj-lt"/>
              <a:buAutoNum type="arabicPeriod"/>
              <a:tabLst>
                <a:tab pos="6637020" algn="r"/>
              </a:tabLst>
            </a:pPr>
            <a:r>
              <a:rPr lang="de-DE" sz="1800" dirty="0" smtClean="0">
                <a:solidFill>
                  <a:srgbClr val="3C3C3B"/>
                </a:solidFill>
              </a:rPr>
              <a:t>Next plan</a:t>
            </a:r>
            <a:r>
              <a:rPr lang="de-DE" sz="1800" b="1" dirty="0" smtClean="0">
                <a:solidFill>
                  <a:srgbClr val="3C3C3B"/>
                </a:solidFill>
              </a:rPr>
              <a:t>				 Page 08</a:t>
            </a:r>
            <a:endParaRPr lang="de-DE" sz="1800" b="1" dirty="0">
              <a:solidFill>
                <a:srgbClr val="3C3C3B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58039" y="15240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  <a:noFill/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</a:t>
            </a:r>
            <a:r>
              <a:rPr lang="en-US" dirty="0" smtClean="0">
                <a:solidFill>
                  <a:srgbClr val="06418C"/>
                </a:solidFill>
              </a:rPr>
              <a:t>target and result (1/2)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3</a:t>
            </a:r>
            <a:endParaRPr lang="de-DE" dirty="0"/>
          </a:p>
        </p:txBody>
      </p:sp>
      <p:sp>
        <p:nvSpPr>
          <p:cNvPr id="12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 smtClean="0">
                <a:solidFill>
                  <a:schemeClr val="tx2"/>
                </a:solidFill>
              </a:rPr>
              <a:t>Training target and result (1/2)</a:t>
            </a:r>
            <a:endParaRPr lang="en-US" sz="1100" b="1" i="1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status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and achievement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Next plan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1672227"/>
          <a:ext cx="10121400" cy="39909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0350"/>
                <a:gridCol w="2530350"/>
                <a:gridCol w="2530350"/>
                <a:gridCol w="2530350"/>
              </a:tblGrid>
              <a:tr h="1901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level 2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for all skills by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Dec 2019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190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Engineer</a:t>
                      </a:r>
                      <a:endParaRPr kumimoji="1" lang="en-US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Coding Engineer</a:t>
                      </a:r>
                      <a:endParaRPr kumimoji="1" lang="en-US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cPr/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Readability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5368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Decide the structure of software according to given software requirement definitions.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Conduct a detailed software</a:t>
                      </a:r>
                      <a:r>
                        <a:rPr lang="en-US" sz="1400" baseline="0" dirty="0" smtClean="0"/>
                        <a:t> design according to given software structure definitions.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Have sufficient knowledge of programming language and create a program based on the detail design document.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Conduct a code review of created code.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Have knowledge of techniques for improving the source code readability and perform coding accordingly.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Current status</a:t>
                      </a:r>
                      <a:endParaRPr kumimoji="1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cPr/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cPr/>
                </a:tc>
              </a:tr>
              <a:tr h="3169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Level </a:t>
                      </a:r>
                      <a:r>
                        <a:rPr kumimoji="1" lang="en-US" sz="14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kumimoji="1"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(Design for </a:t>
                      </a:r>
                      <a:r>
                        <a:rPr kumimoji="1" lang="en-US" sz="14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functions </a:t>
                      </a:r>
                      <a:r>
                        <a:rPr kumimoji="1"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en-US" sz="14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 bugs</a:t>
                      </a:r>
                      <a:r>
                        <a:rPr kumimoji="1"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en-US" sz="1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Achieved</a:t>
                      </a:r>
                      <a:endParaRPr kumimoji="1" lang="en-US" sz="1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6418C"/>
                </a:solidFill>
              </a:rPr>
              <a:t>26g mentor – mentee (MIDTERM PRESENTATION)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  <a:noFill/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target and result </a:t>
            </a:r>
            <a:r>
              <a:rPr lang="en-US" dirty="0" smtClean="0">
                <a:solidFill>
                  <a:srgbClr val="06418C"/>
                </a:solidFill>
              </a:rPr>
              <a:t>(2/2</a:t>
            </a:r>
            <a:r>
              <a:rPr lang="en-US" dirty="0">
                <a:solidFill>
                  <a:srgbClr val="06418C"/>
                </a:solidFill>
              </a:rPr>
              <a:t>)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4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1672227"/>
          <a:ext cx="10121400" cy="41921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0350"/>
                <a:gridCol w="2530350"/>
                <a:gridCol w="2530350"/>
                <a:gridCol w="2530350"/>
              </a:tblGrid>
              <a:tr h="1901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level 2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for all skills by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Dec 2019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</a:tr>
              <a:tr h="1901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Common Skills</a:t>
                      </a:r>
                      <a:endParaRPr kumimoji="1" lang="en-US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cPr/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1A9"/>
                    </a:solidFill>
                  </a:tcPr>
                </a:tc>
                <a:tc hMerge="1">
                  <a:tcPr/>
                </a:tc>
              </a:tr>
              <a:tr h="602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Management Ability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Communication Ability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Development Process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English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5368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manage the time.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schedule works and follow them.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report </a:t>
                      </a: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status/issues/solutions in detailed to leaders.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Can contribute idea to others.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 and can follow Development process.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 read/write document clearly and correctly.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TOEIC</a:t>
                      </a:r>
                      <a:r>
                        <a:rPr lang="en-US" sz="1400" baseline="0" dirty="0" smtClean="0"/>
                        <a:t> 650.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9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Current status</a:t>
                      </a:r>
                      <a:endParaRPr kumimoji="1" 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cPr/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good if having </a:t>
                      </a:r>
                      <a:r>
                        <a:rPr kumimoji="1"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health issue</a:t>
                      </a:r>
                      <a:endParaRPr kumimoji="1" lang="en-US" sz="14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Achieved</a:t>
                      </a:r>
                      <a:endParaRPr kumimoji="1" 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sz="14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Certificate is in progress</a:t>
                      </a:r>
                      <a:endParaRPr kumimoji="1" lang="en-US" sz="1400" b="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1A9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 smtClean="0">
                <a:solidFill>
                  <a:schemeClr val="tx2"/>
                </a:solidFill>
              </a:rPr>
              <a:t>Training target and result (2/2)</a:t>
            </a:r>
            <a:endParaRPr lang="en-US" sz="1100" b="1" i="1" dirty="0" smtClean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status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and achievement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Next plan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/>
          <p:cNvCxnSpPr/>
          <p:nvPr/>
        </p:nvCxnSpPr>
        <p:spPr>
          <a:xfrm flipH="1" flipV="1">
            <a:off x="7380188" y="1760838"/>
            <a:ext cx="2974" cy="431338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5</a:t>
            </a:r>
            <a:endParaRPr lang="de-DE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153230" y="1840263"/>
          <a:ext cx="9339943" cy="422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29"/>
                <a:gridCol w="778328"/>
                <a:gridCol w="778329"/>
                <a:gridCol w="778328"/>
                <a:gridCol w="778329"/>
                <a:gridCol w="778328"/>
                <a:gridCol w="778329"/>
                <a:gridCol w="778329"/>
                <a:gridCol w="778328"/>
                <a:gridCol w="778329"/>
                <a:gridCol w="778328"/>
                <a:gridCol w="778329"/>
              </a:tblGrid>
              <a:tr h="4222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38200" y="6120423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Nov 17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4878" y="6120423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Jan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9165" y="6120423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Feb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69562" y="612042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Mar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53865" y="6120423"/>
            <a:ext cx="604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Apr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96630" y="6123031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May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58024" y="6123031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June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72122" y="6123031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49350" y="612042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Aug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14557" y="6120423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Sep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76556" y="6123031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Oct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96322" y="6123031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Nov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102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TRAINING STATUS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H="1" flipV="1">
            <a:off x="1140026" y="1759367"/>
            <a:ext cx="2974" cy="431338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0480588" y="1848214"/>
            <a:ext cx="10298" cy="4214606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1142932" y="1848214"/>
            <a:ext cx="9341710" cy="2983867"/>
            <a:chOff x="1119293" y="2160104"/>
            <a:chExt cx="8035822" cy="2983867"/>
          </a:xfrm>
        </p:grpSpPr>
        <p:grpSp>
          <p:nvGrpSpPr>
            <p:cNvPr id="118" name="Group 117"/>
            <p:cNvGrpSpPr/>
            <p:nvPr/>
          </p:nvGrpSpPr>
          <p:grpSpPr>
            <a:xfrm>
              <a:off x="1119293" y="2160104"/>
              <a:ext cx="8035822" cy="2983867"/>
              <a:chOff x="1119293" y="2160104"/>
              <a:chExt cx="8035822" cy="2983867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1119293" y="4419599"/>
                <a:ext cx="5367844" cy="724372"/>
                <a:chOff x="1119293" y="4419599"/>
                <a:chExt cx="5367844" cy="724372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119293" y="4419599"/>
                  <a:ext cx="5367844" cy="724372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Readability:</a:t>
                  </a:r>
                  <a:endParaRPr lang="en-US" sz="105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Source code is easy to read and follow.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6208933" y="4457699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1119293" y="3768255"/>
                <a:ext cx="5367845" cy="603628"/>
                <a:chOff x="1119293" y="4078355"/>
                <a:chExt cx="5367845" cy="603628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19293" y="4078355"/>
                  <a:ext cx="5367845" cy="603628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Coding:</a:t>
                  </a:r>
                  <a:endParaRPr lang="en-US" sz="105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D.D and implement simple function without direction for Mentor.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>
                <a:xfrm>
                  <a:off x="6208933" y="4107174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482077" y="4419599"/>
                <a:ext cx="2659119" cy="724371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Readability:</a:t>
                </a:r>
                <a:endParaRPr lang="en-US" sz="105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Can understand function from basic to complex.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Source code can be reused.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482078" y="3771576"/>
                <a:ext cx="2661621" cy="603628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Software Coding:</a:t>
                </a:r>
                <a:endParaRPr lang="en-US" sz="105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Can coding without direction from Mentor.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1793655" y="2966500"/>
                <a:ext cx="7350044" cy="762000"/>
                <a:chOff x="1793655" y="3276600"/>
                <a:chExt cx="7350044" cy="762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1793655" y="3276600"/>
                  <a:ext cx="7350044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Detailed Design:</a:t>
                  </a:r>
                  <a:endParaRPr lang="en-US" sz="105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read and understand Functional Spec. and propose algorithm for simple function.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D.D document for simple function.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8862806" y="3300453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793657" y="2160104"/>
                <a:ext cx="7361458" cy="762000"/>
                <a:chOff x="1793657" y="2160104"/>
                <a:chExt cx="7361458" cy="762000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1793657" y="2160104"/>
                  <a:ext cx="7361458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Functional Design:</a:t>
                  </a:r>
                  <a:endParaRPr lang="en-US" sz="105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the requirement and propose solution for simple tasks.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F.D document for simple tasks.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8862806" y="2183957"/>
                  <a:ext cx="228600" cy="228600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8862806" y="3797074"/>
              <a:ext cx="228600" cy="874692"/>
              <a:chOff x="8873197" y="3790779"/>
              <a:chExt cx="228600" cy="87469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8873197" y="4436871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8873197" y="3790779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6" name="Rectangle 145"/>
          <p:cNvSpPr/>
          <p:nvPr/>
        </p:nvSpPr>
        <p:spPr>
          <a:xfrm>
            <a:off x="1926884" y="4888429"/>
            <a:ext cx="8541578" cy="962495"/>
          </a:xfrm>
          <a:prstGeom prst="rect">
            <a:avLst/>
          </a:prstGeom>
          <a:solidFill>
            <a:srgbClr val="FFDE66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Common Skills:</a:t>
            </a: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</a:t>
            </a:r>
            <a:r>
              <a:rPr lang="en-US" sz="1050" dirty="0">
                <a:solidFill>
                  <a:schemeClr val="tx1"/>
                </a:solidFill>
              </a:rPr>
              <a:t>manage the time, schedule works and follow them</a:t>
            </a:r>
            <a:r>
              <a:rPr lang="en-US" sz="1050" dirty="0" smtClean="0">
                <a:solidFill>
                  <a:schemeClr val="tx1"/>
                </a:solidFill>
              </a:rPr>
              <a:t>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make the report with enough information.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Know Development </a:t>
            </a:r>
            <a:r>
              <a:rPr lang="en-US" sz="1050" dirty="0" smtClean="0">
                <a:solidFill>
                  <a:schemeClr val="tx1"/>
                </a:solidFill>
              </a:rPr>
              <a:t>process clearly and can follow it.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TOEIC 650, can read/write document clearly and correctly.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220200" y="1465189"/>
            <a:ext cx="1371263" cy="246221"/>
            <a:chOff x="5377243" y="1465189"/>
            <a:chExt cx="1371263" cy="246221"/>
          </a:xfrm>
        </p:grpSpPr>
        <p:grpSp>
          <p:nvGrpSpPr>
            <p:cNvPr id="40" name="Group 39"/>
            <p:cNvGrpSpPr/>
            <p:nvPr/>
          </p:nvGrpSpPr>
          <p:grpSpPr>
            <a:xfrm>
              <a:off x="5377243" y="1465189"/>
              <a:ext cx="1371263" cy="246221"/>
              <a:chOff x="5736172" y="1453236"/>
              <a:chExt cx="1371263" cy="246221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025974" y="1462047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51142" y="1453236"/>
                <a:ext cx="5562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/>
                    </a:solidFill>
                  </a:rPr>
                  <a:t>Level</a:t>
                </a:r>
                <a:endParaRPr lang="en-US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736172" y="1462906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1.5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0" name="Rounded Rectangle 149"/>
            <p:cNvSpPr/>
            <p:nvPr/>
          </p:nvSpPr>
          <p:spPr>
            <a:xfrm>
              <a:off x="5963618" y="1474000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2.5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4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and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Training status</a:t>
            </a:r>
            <a:endParaRPr lang="en-US" sz="11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and achievement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Next plan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18393" y="6077390"/>
            <a:ext cx="10175863" cy="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12617" y="6112476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17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6</a:t>
            </a:r>
            <a:endParaRPr lang="de-DE" dirty="0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Activities and achievements (1/2)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and result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status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Activities and </a:t>
            </a:r>
            <a:r>
              <a:rPr lang="en-US" sz="1100" b="1" i="1" dirty="0" smtClean="0">
                <a:solidFill>
                  <a:schemeClr val="tx2"/>
                </a:solidFill>
              </a:rPr>
              <a:t>achievement (1/2)</a:t>
            </a:r>
            <a:endParaRPr lang="en-US" sz="11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Next plan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80000" y="1672227"/>
          <a:ext cx="10121400" cy="41903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4600"/>
                <a:gridCol w="3352800"/>
                <a:gridCol w="2803650"/>
                <a:gridCol w="253035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Achieves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8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refer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sample requirement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interface information and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F.D document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 Functional Design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current tasks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with help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Mentor.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Mentor about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unclear points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understand F.D document clearly.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input documents</a:t>
                      </a:r>
                      <a:r>
                        <a:rPr lang="en-US" sz="1400" baseline="0" dirty="0" smtClean="0"/>
                        <a:t>, confirm understanding of Mentee.</a:t>
                      </a: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Follow progress, give feedback/direction, Q&amp;A.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create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functional specification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functions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requirement specification, Q&amp;A with customer with a little support from mentor.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and update functional specification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 bugs fixing</a:t>
                      </a:r>
                      <a:endParaRPr kumimoji="1" lang="en-US" sz="14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9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refer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 existing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Design and Detailed Design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know the relationship between them.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 Detailed Design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current tasks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with help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Mentor.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Mentor about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unclear points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document.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input documents,</a:t>
                      </a:r>
                      <a:r>
                        <a:rPr lang="en-US" sz="1400" baseline="0" dirty="0" smtClean="0"/>
                        <a:t> development guideline, investigation tips.</a:t>
                      </a: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Share design tips, techniques.</a:t>
                      </a: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Follow progress, give feedback/direction, Q&amp;A.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create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detailed specification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functions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based on functional specification. 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and update detailed specification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 bugs fixing</a:t>
                      </a:r>
                      <a:endParaRPr kumimoji="1" lang="en-US" sz="14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7</a:t>
            </a:r>
            <a:endParaRPr lang="de-DE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Activities and achievements </a:t>
            </a:r>
            <a:r>
              <a:rPr lang="en-US" dirty="0" smtClean="0">
                <a:solidFill>
                  <a:srgbClr val="06418C"/>
                </a:solidFill>
              </a:rPr>
              <a:t>(2/2</a:t>
            </a:r>
            <a:r>
              <a:rPr lang="en-US" dirty="0">
                <a:solidFill>
                  <a:srgbClr val="06418C"/>
                </a:solidFill>
              </a:rPr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and result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status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Activities and </a:t>
            </a:r>
            <a:r>
              <a:rPr lang="en-US" sz="1100" b="1" i="1" dirty="0" smtClean="0">
                <a:solidFill>
                  <a:schemeClr val="tx2"/>
                </a:solidFill>
              </a:rPr>
              <a:t>achievement (2/2)</a:t>
            </a:r>
            <a:endParaRPr lang="en-US" sz="1100" b="1" i="1" dirty="0">
              <a:solidFill>
                <a:schemeClr val="tx2"/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Next plan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80000" y="1672227"/>
          <a:ext cx="10121400" cy="42125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0800"/>
                <a:gridCol w="3276600"/>
                <a:gridCol w="2803650"/>
                <a:gridCol w="2530350"/>
              </a:tblGrid>
              <a:tr h="380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Achieves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Software Coding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Self investigate</a:t>
                      </a:r>
                      <a:r>
                        <a:rPr lang="en-US" sz="1400" baseline="0" dirty="0" smtClean="0"/>
                        <a:t> coding techniques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through source code.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Do coding</a:t>
                      </a:r>
                      <a:r>
                        <a:rPr lang="en-US" sz="1400" baseline="0" dirty="0" smtClean="0"/>
                        <a:t> for e2 studio components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base on Design document.</a:t>
                      </a:r>
                      <a:endParaRPr kumimoji="1"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prototype, sample implementation, coding style &amp; coding rules guideline.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Follow progress, give feedback/direction,</a:t>
                      </a:r>
                      <a:r>
                        <a:rPr lang="en-US" sz="1400" baseline="0" dirty="0" smtClean="0"/>
                        <a:t> Q&amp;A.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code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e2 studio projects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without support from mentor</a:t>
                      </a:r>
                      <a:endParaRPr kumimoji="1"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follow coding rule, make the source code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easy to review and maintain</a:t>
                      </a:r>
                      <a:endParaRPr kumimoji="1" lang="en-US" sz="14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Readability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refer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coding rule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Using IDE tool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check coding rule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source code.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Development</a:t>
                      </a:r>
                      <a:endParaRPr lang="en-US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Process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process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 understand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its role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and follow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Give direction,</a:t>
                      </a:r>
                      <a:r>
                        <a:rPr lang="en-US" sz="1400" baseline="0" dirty="0" smtClean="0"/>
                        <a:t> tips and document source.</a:t>
                      </a:r>
                      <a:endParaRPr lang="en-US" sz="1400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Check output and give feedback.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software development process and be able to work in team.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English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Focus on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grammar and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listening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 tips and experience.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discuss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understand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  <a:endParaRPr kumimoji="1"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/>
          <p:cNvCxnSpPr/>
          <p:nvPr/>
        </p:nvCxnSpPr>
        <p:spPr>
          <a:xfrm flipH="1" flipV="1">
            <a:off x="3861486" y="1760838"/>
            <a:ext cx="2974" cy="431338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8</a:t>
            </a:r>
            <a:endParaRPr lang="de-DE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70238" y="1826667"/>
          <a:ext cx="10048171" cy="423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37"/>
                <a:gridCol w="772935"/>
                <a:gridCol w="772937"/>
                <a:gridCol w="772935"/>
                <a:gridCol w="772937"/>
                <a:gridCol w="772935"/>
                <a:gridCol w="772937"/>
                <a:gridCol w="772937"/>
                <a:gridCol w="772935"/>
                <a:gridCol w="772937"/>
                <a:gridCol w="772935"/>
                <a:gridCol w="772937"/>
                <a:gridCol w="772937"/>
              </a:tblGrid>
              <a:tr h="4236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57200" y="6120423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Nov 18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13878" y="6120423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Jan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03451" y="6120423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Feb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72086" y="6120423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Mar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56389" y="6120423"/>
            <a:ext cx="604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Apr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82678" y="6123031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May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52310" y="6123031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June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9932" y="6123031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27160" y="6120423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Aug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02828" y="6120423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Sep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5556" y="6123031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Oct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53600" y="6123031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Nov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102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NEXT PLAN </a:t>
            </a:r>
            <a:r>
              <a:rPr lang="en-US" dirty="0" smtClean="0">
                <a:solidFill>
                  <a:srgbClr val="06418C"/>
                </a:solidFill>
              </a:rPr>
              <a:t>(1/3</a:t>
            </a:r>
            <a:r>
              <a:rPr lang="en-US" dirty="0">
                <a:solidFill>
                  <a:srgbClr val="06418C"/>
                </a:solidFill>
              </a:rPr>
              <a:t>)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H="1" flipV="1">
            <a:off x="762000" y="1759367"/>
            <a:ext cx="2974" cy="431338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0810102" y="1848214"/>
            <a:ext cx="10298" cy="4214606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770237" y="1848214"/>
            <a:ext cx="3877972" cy="2983866"/>
            <a:chOff x="798699" y="2160104"/>
            <a:chExt cx="3335858" cy="2983866"/>
          </a:xfrm>
        </p:grpSpPr>
        <p:grpSp>
          <p:nvGrpSpPr>
            <p:cNvPr id="118" name="Group 117"/>
            <p:cNvGrpSpPr/>
            <p:nvPr/>
          </p:nvGrpSpPr>
          <p:grpSpPr>
            <a:xfrm>
              <a:off x="798699" y="2160104"/>
              <a:ext cx="3335858" cy="2983866"/>
              <a:chOff x="798699" y="2160104"/>
              <a:chExt cx="3335858" cy="298386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5785" y="4419599"/>
                <a:ext cx="2652033" cy="724371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Readability:</a:t>
                </a:r>
                <a:endParaRPr lang="en-US" sz="105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Can understand function from basic to complex.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Source code can be reused.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98699" y="3771576"/>
                <a:ext cx="2659119" cy="603628"/>
              </a:xfrm>
              <a:prstGeom prst="rect">
                <a:avLst/>
              </a:prstGeom>
              <a:solidFill>
                <a:srgbClr val="FFDE66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50" b="1" dirty="0" smtClean="0">
                    <a:solidFill>
                      <a:schemeClr val="tx1"/>
                    </a:solidFill>
                  </a:rPr>
                  <a:t>Software Coding:</a:t>
                </a:r>
                <a:endParaRPr lang="en-US" sz="1050" b="1" dirty="0" smtClean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/>
                    </a:solidFill>
                  </a:rPr>
                  <a:t>Can coding without direction from Mentor.</a:t>
                </a:r>
                <a:endParaRPr lang="en-US" sz="105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798699" y="2966500"/>
                <a:ext cx="3335858" cy="762000"/>
                <a:chOff x="798699" y="3276600"/>
                <a:chExt cx="3335858" cy="762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798699" y="3276600"/>
                  <a:ext cx="3335858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Detailed Design:</a:t>
                  </a:r>
                  <a:endParaRPr lang="en-US" sz="105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read and understand Functional Spec. and propose algorithm for simple function.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D.D document for simple function.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3872358" y="3302606"/>
                  <a:ext cx="228600" cy="207818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01763" y="2160104"/>
                <a:ext cx="3332794" cy="762000"/>
                <a:chOff x="801763" y="2160104"/>
                <a:chExt cx="3332794" cy="762000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801763" y="2160104"/>
                  <a:ext cx="3332794" cy="762000"/>
                </a:xfrm>
                <a:prstGeom prst="rect">
                  <a:avLst/>
                </a:prstGeom>
                <a:solidFill>
                  <a:srgbClr val="A7CBFB"/>
                </a:solidFill>
                <a:ln w="1905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Software Functional Design:</a:t>
                  </a:r>
                  <a:endParaRPr lang="en-US" sz="1050" b="1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understand the requirement and propose solution for simple tasks.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50" dirty="0" smtClean="0">
                      <a:solidFill>
                        <a:schemeClr val="tx1"/>
                      </a:solidFill>
                    </a:rPr>
                    <a:t>Can create F.D document for simple tasks.</a:t>
                  </a:r>
                  <a:endParaRPr lang="en-US" sz="105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72365" y="2173642"/>
                  <a:ext cx="228600" cy="207818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900" b="1" dirty="0" smtClean="0">
                      <a:solidFill>
                        <a:srgbClr val="FF0000"/>
                      </a:solidFill>
                    </a:rPr>
                    <a:t>1.5</a:t>
                  </a:r>
                  <a:endParaRPr 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3184929" y="3797074"/>
              <a:ext cx="228601" cy="874692"/>
              <a:chOff x="3195320" y="3790779"/>
              <a:chExt cx="228601" cy="874692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3195321" y="4436871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195320" y="3790779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6" name="Rectangle 145"/>
          <p:cNvSpPr/>
          <p:nvPr/>
        </p:nvSpPr>
        <p:spPr>
          <a:xfrm>
            <a:off x="774191" y="4888429"/>
            <a:ext cx="10044218" cy="962495"/>
          </a:xfrm>
          <a:prstGeom prst="rect">
            <a:avLst/>
          </a:prstGeom>
          <a:solidFill>
            <a:srgbClr val="FFDE66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Common Skills:</a:t>
            </a: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</a:t>
            </a:r>
            <a:r>
              <a:rPr lang="en-US" sz="1050" dirty="0">
                <a:solidFill>
                  <a:schemeClr val="tx1"/>
                </a:solidFill>
              </a:rPr>
              <a:t>manage the time, schedule works and follow them</a:t>
            </a:r>
            <a:r>
              <a:rPr lang="en-US" sz="1050" dirty="0" smtClean="0">
                <a:solidFill>
                  <a:schemeClr val="tx1"/>
                </a:solidFill>
              </a:rPr>
              <a:t>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make the report with enough information.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Know Development </a:t>
            </a:r>
            <a:r>
              <a:rPr lang="en-US" sz="1050" dirty="0" smtClean="0">
                <a:solidFill>
                  <a:schemeClr val="tx1"/>
                </a:solidFill>
              </a:rPr>
              <a:t>process clearly and can follow it.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TOEIC 650+, can read/write document clearly and correctly.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67600" y="1465189"/>
            <a:ext cx="1371263" cy="246221"/>
            <a:chOff x="5377243" y="1465189"/>
            <a:chExt cx="1371263" cy="246221"/>
          </a:xfrm>
        </p:grpSpPr>
        <p:grpSp>
          <p:nvGrpSpPr>
            <p:cNvPr id="40" name="Group 39"/>
            <p:cNvGrpSpPr/>
            <p:nvPr/>
          </p:nvGrpSpPr>
          <p:grpSpPr>
            <a:xfrm>
              <a:off x="5377243" y="1465189"/>
              <a:ext cx="1371263" cy="246221"/>
              <a:chOff x="5736172" y="1453236"/>
              <a:chExt cx="1371263" cy="246221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025974" y="1462047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51142" y="1453236"/>
                <a:ext cx="5562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2"/>
                    </a:solidFill>
                  </a:rPr>
                  <a:t>Level</a:t>
                </a:r>
                <a:endParaRPr lang="en-US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736172" y="1462906"/>
                <a:ext cx="228600" cy="2286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 smtClean="0">
                    <a:solidFill>
                      <a:srgbClr val="FF0000"/>
                    </a:solidFill>
                  </a:rPr>
                  <a:t>1.5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0" name="Rounded Rectangle 149"/>
            <p:cNvSpPr/>
            <p:nvPr/>
          </p:nvSpPr>
          <p:spPr>
            <a:xfrm>
              <a:off x="5963618" y="1474000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2.5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759940" y="6077390"/>
            <a:ext cx="10670060" cy="0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31617" y="6112476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4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and result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status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and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achievement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Next </a:t>
            </a:r>
            <a:r>
              <a:rPr lang="en-US" sz="1100" b="1" i="1" dirty="0" smtClean="0">
                <a:solidFill>
                  <a:schemeClr val="tx2"/>
                </a:solidFill>
              </a:rPr>
              <a:t>plan (1/3)</a:t>
            </a:r>
            <a:endParaRPr lang="en-US" sz="1100" b="1" i="1" dirty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86200" y="3459686"/>
            <a:ext cx="6920934" cy="603628"/>
          </a:xfrm>
          <a:prstGeom prst="rect">
            <a:avLst/>
          </a:prstGeom>
          <a:solidFill>
            <a:srgbClr val="A7CBFB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Software Coding: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support to review.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code without support from senior engineer.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88935" y="4113524"/>
            <a:ext cx="6918199" cy="718555"/>
          </a:xfrm>
          <a:prstGeom prst="rect">
            <a:avLst/>
          </a:prstGeom>
          <a:solidFill>
            <a:srgbClr val="A7CBFB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Readability: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review the source code.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support new members to improve their coding skill.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439933" y="4139514"/>
            <a:ext cx="304267" cy="25146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2.5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439933" y="3505200"/>
            <a:ext cx="304267" cy="25146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2.5</a:t>
            </a:r>
            <a:endParaRPr lang="en-US" sz="9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15400" y="1465187"/>
            <a:ext cx="1279498" cy="246221"/>
            <a:chOff x="10401173" y="1465187"/>
            <a:chExt cx="1279498" cy="246221"/>
          </a:xfrm>
        </p:grpSpPr>
        <p:sp>
          <p:nvSpPr>
            <p:cNvPr id="70" name="TextBox 69"/>
            <p:cNvSpPr txBox="1"/>
            <p:nvPr/>
          </p:nvSpPr>
          <p:spPr>
            <a:xfrm>
              <a:off x="10543330" y="1465187"/>
              <a:ext cx="11373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Labor contract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10401173" y="1504149"/>
              <a:ext cx="152400" cy="1524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5-Point Star 71"/>
          <p:cNvSpPr/>
          <p:nvPr/>
        </p:nvSpPr>
        <p:spPr>
          <a:xfrm>
            <a:off x="6858000" y="5986619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501311" y="6112476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648200" y="2654610"/>
            <a:ext cx="6170209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Software Detailed Design: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create D.D document for all functions.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48200" y="1848214"/>
            <a:ext cx="6177464" cy="762000"/>
          </a:xfrm>
          <a:prstGeom prst="rect">
            <a:avLst/>
          </a:prstGeom>
          <a:solidFill>
            <a:srgbClr val="FFDE66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 smtClean="0">
                <a:solidFill>
                  <a:schemeClr val="tx1"/>
                </a:solidFill>
              </a:rPr>
              <a:t>Software Functional Design:</a:t>
            </a:r>
            <a:endParaRPr lang="en-US" sz="105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understand the requirement and propose solution for all tasks.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Can create F.D document for all tasks.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477944" y="1891716"/>
            <a:ext cx="276606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0469706" y="2698818"/>
            <a:ext cx="276606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9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1672227"/>
          <a:ext cx="10121400" cy="35855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4600"/>
                <a:gridCol w="3352800"/>
                <a:gridCol w="2803650"/>
                <a:gridCol w="1387350"/>
                <a:gridCol w="1143000"/>
              </a:tblGrid>
              <a:tr h="435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Mentee’s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Mentor’s Actions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Milestone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97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Functional Design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function specification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features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e2 studio.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function specification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Provide development guideline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Follow progress and feedback via review, Q&amp;A, etc.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Dec 2019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Function</a:t>
                      </a:r>
                      <a:endParaRPr lang="en-US" sz="1400" dirty="0" smtClean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Spec.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5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/>
                        <a:t>Detailed Design</a:t>
                      </a:r>
                      <a:endParaRPr 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detail specification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features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e2 studio.</a:t>
                      </a:r>
                      <a:endParaRPr kumimoji="1"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detail specification for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Follow progress and feedback via review, Q&amp;A, etc.</a:t>
                      </a:r>
                      <a:endParaRPr kumimoji="1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400" baseline="0" dirty="0" smtClean="0"/>
                        <a:t>Dec 2019</a:t>
                      </a:r>
                      <a:endParaRPr lang="en-US" sz="1400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Detailed</a:t>
                      </a:r>
                      <a:endParaRPr lang="en-US" sz="1400" dirty="0" smtClean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Spec.</a:t>
                      </a:r>
                      <a:endParaRPr kumimoji="1"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47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Achieve level 2 for “Software Design Engineer” by Dec 2019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080000" y="4572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NEXT PLAN (2/3)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8039" y="990600"/>
            <a:ext cx="10143361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 txBox="1"/>
          <p:nvPr/>
        </p:nvSpPr>
        <p:spPr>
          <a:xfrm>
            <a:off x="1081200" y="1094601"/>
            <a:ext cx="8520000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6418C"/>
                </a:solidFill>
              </a:rPr>
              <a:t>26g mentor – mentee (MIDTERM PRESENTATION)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058039" y="1371600"/>
            <a:ext cx="252336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nhaltsplatzhalter 3"/>
          <p:cNvSpPr txBox="1"/>
          <p:nvPr/>
        </p:nvSpPr>
        <p:spPr>
          <a:xfrm>
            <a:off x="9600000" y="76200"/>
            <a:ext cx="2363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455" indent="-17970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target and result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status</a:t>
            </a:r>
            <a:endParaRPr lang="en-US" sz="11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Activities and </a:t>
            </a:r>
            <a:r>
              <a:rPr lang="en-US" sz="11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achievement</a:t>
            </a:r>
            <a:endParaRPr lang="en-US" sz="11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28600" indent="-2286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100" b="1" i="1" dirty="0">
                <a:solidFill>
                  <a:schemeClr val="tx2"/>
                </a:solidFill>
              </a:rPr>
              <a:t>Next </a:t>
            </a:r>
            <a:r>
              <a:rPr lang="en-US" sz="1100" b="1" i="1" dirty="0" smtClean="0">
                <a:solidFill>
                  <a:schemeClr val="tx2"/>
                </a:solidFill>
              </a:rPr>
              <a:t>plan (2/3)</a:t>
            </a:r>
            <a:endParaRPr lang="en-US" sz="11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0</TotalTime>
  <Words>9684</Words>
  <Application>WPS Presentation</Application>
  <PresentationFormat>Widescreen</PresentationFormat>
  <Paragraphs>600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Symbol</vt:lpstr>
      <vt:lpstr>Arial Narrow</vt:lpstr>
      <vt:lpstr>Courier New</vt:lpstr>
      <vt:lpstr>Microsoft YaHei</vt:lpstr>
      <vt:lpstr>Arial Unicode MS</vt:lpstr>
      <vt:lpstr>Calibri</vt:lpstr>
      <vt:lpstr>151021_Renesas_Templates_16_9_EN</vt:lpstr>
      <vt:lpstr>1_151021_Renesas_Templates_16_9_EN</vt:lpstr>
      <vt:lpstr>PowerPoint 演示文稿</vt:lpstr>
      <vt:lpstr>Agenda</vt:lpstr>
      <vt:lpstr>Training target and result (1/2)</vt:lpstr>
      <vt:lpstr>Training target and result (2/2)</vt:lpstr>
      <vt:lpstr>TRAINING STATUS</vt:lpstr>
      <vt:lpstr>Activities and achievements (1/2)</vt:lpstr>
      <vt:lpstr>Activities and achievements (2/2)</vt:lpstr>
      <vt:lpstr>NEXT PLAN (1/3)</vt:lpstr>
      <vt:lpstr>NEXT PLAN (2/3)</vt:lpstr>
      <vt:lpstr>NEXT PLAN (3/3)</vt:lpstr>
      <vt:lpstr>COMMITMENT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chinh.nguyen.jy@rvc.renesas.com</dc:creator>
  <cp:lastModifiedBy>Duong Nguyen</cp:lastModifiedBy>
  <cp:revision>3292</cp:revision>
  <dcterms:created xsi:type="dcterms:W3CDTF">2015-11-13T03:43:00Z</dcterms:created>
  <dcterms:modified xsi:type="dcterms:W3CDTF">2018-12-18T12:57:29Z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