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71" r:id="rId2"/>
  </p:sldMasterIdLst>
  <p:notesMasterIdLst>
    <p:notesMasterId r:id="rId13"/>
  </p:notesMasterIdLst>
  <p:sldIdLst>
    <p:sldId id="256" r:id="rId3"/>
    <p:sldId id="258" r:id="rId4"/>
    <p:sldId id="259" r:id="rId5"/>
    <p:sldId id="278" r:id="rId6"/>
    <p:sldId id="280" r:id="rId7"/>
    <p:sldId id="279" r:id="rId8"/>
    <p:sldId id="281" r:id="rId9"/>
    <p:sldId id="282" r:id="rId10"/>
    <p:sldId id="275" r:id="rId11"/>
    <p:sldId id="27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Tan Nguyen. Pham" initials="TTNP" lastIdx="7" clrIdx="0">
    <p:extLst>
      <p:ext uri="{19B8F6BF-5375-455C-9EA6-DF929625EA0E}">
        <p15:presenceInfo xmlns:p15="http://schemas.microsoft.com/office/powerpoint/2012/main" userId="S-1-5-21-1821468967-4106907450-2776687247-13870" providerId="AD"/>
      </p:ext>
    </p:extLst>
  </p:cmAuthor>
  <p:cmAuthor id="2" name="Phuong Ba. Nguyen" initials="PBN" lastIdx="4" clrIdx="1">
    <p:extLst>
      <p:ext uri="{19B8F6BF-5375-455C-9EA6-DF929625EA0E}">
        <p15:presenceInfo xmlns:p15="http://schemas.microsoft.com/office/powerpoint/2012/main" userId="S-1-5-21-1821468967-4106907450-2776687247-232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66"/>
    <a:srgbClr val="A7CBFB"/>
    <a:srgbClr val="4471A9"/>
    <a:srgbClr val="9D9D9D"/>
    <a:srgbClr val="F3FDFF"/>
    <a:srgbClr val="2D0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6797" autoAdjust="0"/>
  </p:normalViewPr>
  <p:slideViewPr>
    <p:cSldViewPr showGuides="1">
      <p:cViewPr>
        <p:scale>
          <a:sx n="70" d="100"/>
          <a:sy n="70" d="100"/>
        </p:scale>
        <p:origin x="702" y="7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36" y="12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524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82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2192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524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114119" y="1143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54119" y="1143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114119" y="3447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54119" y="3447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997" y="200535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79997" y="9144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90233" y="1212364"/>
            <a:ext cx="8100000" cy="4248000"/>
          </a:xfrm>
        </p:spPr>
        <p:txBody>
          <a:bodyPr/>
          <a:lstStyle/>
          <a:p>
            <a:r>
              <a:rPr lang="en-US" altLang="ja-JP" dirty="0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585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6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3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45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33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68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3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45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5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7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69130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4879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8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64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8055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091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02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48668"/>
            <a:ext cx="9000000" cy="443198"/>
          </a:xfrm>
        </p:spPr>
        <p:txBody>
          <a:bodyPr/>
          <a:lstStyle/>
          <a:p>
            <a:r>
              <a:rPr lang="en-US" altLang="ja-JP" dirty="0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2"/>
          <a:stretch/>
        </p:blipFill>
        <p:spPr>
          <a:xfrm>
            <a:off x="1066800" y="0"/>
            <a:ext cx="9982200" cy="61431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0000" y="228600"/>
            <a:ext cx="5040000" cy="3124200"/>
          </a:xfrm>
        </p:spPr>
        <p:txBody>
          <a:bodyPr/>
          <a:lstStyle/>
          <a:p>
            <a:r>
              <a:rPr lang="nb-NO" sz="2800" dirty="0" smtClean="0"/>
              <a:t>26G </a:t>
            </a:r>
            <a:r>
              <a:rPr lang="nb-NO" sz="2800" dirty="0"/>
              <a:t>MENTOR-MENTEE</a:t>
            </a:r>
          </a:p>
          <a:p>
            <a:r>
              <a:rPr lang="nb-NO" sz="2800" dirty="0"/>
              <a:t>TRAINING PLAN</a:t>
            </a:r>
          </a:p>
          <a:p>
            <a:endParaRPr lang="nb-NO" sz="2800" dirty="0"/>
          </a:p>
          <a:p>
            <a:r>
              <a:rPr lang="nb-NO" sz="2000" dirty="0" smtClean="0"/>
              <a:t>DEC </a:t>
            </a:r>
            <a:r>
              <a:rPr lang="nb-NO" sz="2000" dirty="0"/>
              <a:t>2017 – </a:t>
            </a:r>
            <a:r>
              <a:rPr lang="nb-NO" sz="2000" dirty="0" smtClean="0"/>
              <a:t>DEC 2019</a:t>
            </a:r>
          </a:p>
          <a:p>
            <a:endParaRPr lang="nb-NO" sz="2000" dirty="0" smtClean="0"/>
          </a:p>
          <a:p>
            <a:r>
              <a:rPr lang="nb-NO" sz="1600" dirty="0" smtClean="0"/>
              <a:t>Mentor: nam nguyen (1453)</a:t>
            </a:r>
          </a:p>
          <a:p>
            <a:r>
              <a:rPr lang="nb-NO" sz="1600" dirty="0" smtClean="0"/>
              <a:t>Mentee: Nguyen DUONG (2044)</a:t>
            </a:r>
          </a:p>
          <a:p>
            <a:endParaRPr lang="nb-NO" sz="1600" dirty="0"/>
          </a:p>
          <a:p>
            <a:r>
              <a:rPr lang="en-US" sz="1600" i="1" dirty="0" smtClean="0"/>
              <a:t>FRIDAY DEC 22, 2017</a:t>
            </a:r>
            <a:endParaRPr lang="en-US" sz="16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80000" y="3657600"/>
            <a:ext cx="5040000" cy="1594622"/>
          </a:xfrm>
          <a:solidFill>
            <a:srgbClr val="9D9D9D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Tool development 2 team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Software tool solution 2 group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Software engineering department</a:t>
            </a:r>
          </a:p>
          <a:p>
            <a:r>
              <a:rPr lang="en-US" dirty="0" err="1">
                <a:solidFill>
                  <a:schemeClr val="bg1"/>
                </a:solidFill>
              </a:rPr>
              <a:t>Renesas</a:t>
            </a:r>
            <a:r>
              <a:rPr lang="en-US" dirty="0">
                <a:solidFill>
                  <a:schemeClr val="bg1"/>
                </a:solidFill>
              </a:rPr>
              <a:t> design </a:t>
            </a:r>
            <a:r>
              <a:rPr lang="en-US" dirty="0" err="1">
                <a:solidFill>
                  <a:schemeClr val="bg1"/>
                </a:solidFill>
              </a:rPr>
              <a:t>vietnam</a:t>
            </a:r>
            <a:r>
              <a:rPr lang="en-US" dirty="0">
                <a:solidFill>
                  <a:schemeClr val="bg1"/>
                </a:solidFill>
              </a:rPr>
              <a:t> co., ltd.</a:t>
            </a:r>
          </a:p>
          <a:p>
            <a:r>
              <a:rPr lang="en-US" dirty="0" err="1">
                <a:solidFill>
                  <a:schemeClr val="bg1"/>
                </a:solidFill>
              </a:rPr>
              <a:t>Renesas</a:t>
            </a:r>
            <a:r>
              <a:rPr lang="en-US" dirty="0">
                <a:solidFill>
                  <a:schemeClr val="bg1"/>
                </a:solidFill>
              </a:rPr>
              <a:t> Electronics </a:t>
            </a:r>
            <a:r>
              <a:rPr lang="en-US" dirty="0" smtClean="0">
                <a:solidFill>
                  <a:schemeClr val="bg1"/>
                </a:solidFill>
              </a:rPr>
              <a:t>Corporation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6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 txBox="1">
            <a:spLocks/>
          </p:cNvSpPr>
          <p:nvPr/>
        </p:nvSpPr>
        <p:spPr>
          <a:xfrm>
            <a:off x="457200" y="2514600"/>
            <a:ext cx="11277599" cy="7201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Thank you for your attention!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2039028"/>
            <a:ext cx="9000000" cy="1847172"/>
          </a:xfrm>
        </p:spPr>
        <p:txBody>
          <a:bodyPr/>
          <a:lstStyle/>
          <a:p>
            <a:pPr marL="342900" lvl="0" indent="-342900">
              <a:buClr>
                <a:srgbClr val="06418C"/>
              </a:buClr>
              <a:buFont typeface="+mj-lt"/>
              <a:buAutoNum type="arabicPeriod"/>
              <a:tabLst>
                <a:tab pos="6630988" algn="r"/>
              </a:tabLst>
            </a:pPr>
            <a:r>
              <a:rPr lang="de-DE" dirty="0" smtClean="0">
                <a:solidFill>
                  <a:srgbClr val="3C3C3B"/>
                </a:solidFill>
              </a:rPr>
              <a:t>Training </a:t>
            </a:r>
            <a:r>
              <a:rPr lang="de-DE" dirty="0">
                <a:solidFill>
                  <a:srgbClr val="3C3C3B"/>
                </a:solidFill>
              </a:rPr>
              <a:t>target	</a:t>
            </a:r>
            <a:r>
              <a:rPr lang="de-DE" b="1" dirty="0">
                <a:solidFill>
                  <a:srgbClr val="3C3C3B"/>
                </a:solidFill>
              </a:rPr>
              <a:t>Page 04</a:t>
            </a:r>
          </a:p>
          <a:p>
            <a:pPr marL="342900" lvl="0" indent="-342900">
              <a:buClr>
                <a:srgbClr val="06418C"/>
              </a:buClr>
              <a:buFont typeface="+mj-lt"/>
              <a:buAutoNum type="arabicPeriod"/>
              <a:tabLst>
                <a:tab pos="6637338" algn="r"/>
              </a:tabLst>
            </a:pPr>
            <a:r>
              <a:rPr lang="de-DE" dirty="0">
                <a:solidFill>
                  <a:srgbClr val="3C3C3B"/>
                </a:solidFill>
              </a:rPr>
              <a:t>Current status	</a:t>
            </a:r>
            <a:r>
              <a:rPr lang="de-DE" b="1" dirty="0">
                <a:solidFill>
                  <a:srgbClr val="3C3C3B"/>
                </a:solidFill>
              </a:rPr>
              <a:t>Page 06</a:t>
            </a:r>
          </a:p>
          <a:p>
            <a:pPr marL="342900" lvl="0" indent="-342900">
              <a:buClr>
                <a:srgbClr val="06418C"/>
              </a:buClr>
              <a:buFont typeface="+mj-lt"/>
              <a:buAutoNum type="arabicPeriod"/>
              <a:tabLst>
                <a:tab pos="6637338" algn="r"/>
              </a:tabLst>
            </a:pPr>
            <a:r>
              <a:rPr lang="de-DE" dirty="0" smtClean="0">
                <a:solidFill>
                  <a:srgbClr val="3C3C3B"/>
                </a:solidFill>
              </a:rPr>
              <a:t>Gap analysis</a:t>
            </a:r>
            <a:r>
              <a:rPr lang="de-DE" dirty="0">
                <a:solidFill>
                  <a:srgbClr val="3C3C3B"/>
                </a:solidFill>
              </a:rPr>
              <a:t>	</a:t>
            </a:r>
            <a:r>
              <a:rPr lang="de-DE" b="1" dirty="0">
                <a:solidFill>
                  <a:srgbClr val="3C3C3B"/>
                </a:solidFill>
              </a:rPr>
              <a:t>Page 08</a:t>
            </a:r>
          </a:p>
          <a:p>
            <a:pPr marL="342900" lvl="0" indent="-342900">
              <a:buClr>
                <a:srgbClr val="06418C"/>
              </a:buClr>
              <a:buFont typeface="+mj-lt"/>
              <a:buAutoNum type="arabicPeriod"/>
              <a:tabLst>
                <a:tab pos="6637338" algn="r"/>
              </a:tabLst>
            </a:pPr>
            <a:r>
              <a:rPr lang="de-DE" dirty="0">
                <a:solidFill>
                  <a:srgbClr val="3C3C3B"/>
                </a:solidFill>
              </a:rPr>
              <a:t>Training plan	</a:t>
            </a:r>
            <a:r>
              <a:rPr lang="de-DE" b="1" dirty="0">
                <a:solidFill>
                  <a:srgbClr val="3C3C3B"/>
                </a:solidFill>
              </a:rPr>
              <a:t>Page 11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2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58039" y="15240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533400"/>
            <a:ext cx="8520000" cy="443198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Training </a:t>
            </a:r>
            <a:r>
              <a:rPr lang="en-US" dirty="0" smtClean="0">
                <a:solidFill>
                  <a:srgbClr val="06418C"/>
                </a:solidFill>
              </a:rPr>
              <a:t>target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3</a:t>
            </a:r>
            <a:endParaRPr lang="de-DE" dirty="0"/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10271098" y="76200"/>
            <a:ext cx="169230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b="1" i="1" dirty="0" smtClean="0">
                <a:solidFill>
                  <a:schemeClr val="tx2"/>
                </a:solidFill>
              </a:rPr>
              <a:t>Training target</a:t>
            </a:r>
            <a:endParaRPr lang="en-US" sz="1200" b="1" i="1" dirty="0" smtClean="0">
              <a:solidFill>
                <a:schemeClr val="tx2"/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Current status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Gap analysis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plan</a:t>
            </a:r>
            <a:endParaRPr lang="en-US" sz="12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319630"/>
              </p:ext>
            </p:extLst>
          </p:nvPr>
        </p:nvGraphicFramePr>
        <p:xfrm>
          <a:off x="1080000" y="1672227"/>
          <a:ext cx="10121400" cy="44907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6900"/>
                <a:gridCol w="1686900"/>
                <a:gridCol w="1686900"/>
                <a:gridCol w="1686900"/>
                <a:gridCol w="1686900"/>
                <a:gridCol w="1686900"/>
              </a:tblGrid>
              <a:tr h="380368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Achieve level 2 for all skills by Dec 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2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Functional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Detailed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Software 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Readability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Development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4237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Decide the structure of software according to given software requirement definitions.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Conduct a detailed software</a:t>
                      </a:r>
                      <a:r>
                        <a:rPr lang="en-US" sz="1400" baseline="0" dirty="0" smtClean="0"/>
                        <a:t> design according to given software structure definitions.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Have sufficient knowledge of programming language and create a program based on the detail design document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Conduct a code review of created code.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Have knowledge of techniques for improving the source code readability and perform coding accordingly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Know </a:t>
                      </a:r>
                      <a:r>
                        <a:rPr lang="en-US" sz="1400" baseline="0" dirty="0" smtClean="0"/>
                        <a:t>Development process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Can follow</a:t>
                      </a:r>
                      <a:r>
                        <a:rPr lang="en-US" sz="1400" baseline="0" dirty="0" smtClean="0"/>
                        <a:t> Development process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TOEIC</a:t>
                      </a:r>
                      <a:r>
                        <a:rPr lang="en-US" sz="1400" baseline="0" dirty="0" smtClean="0"/>
                        <a:t> 650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7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6418C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Do IDE Design Task without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A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>
            <a:spLocks/>
          </p:cNvSpPr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training plan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40093"/>
              </p:ext>
            </p:extLst>
          </p:nvPr>
        </p:nvGraphicFramePr>
        <p:xfrm>
          <a:off x="1080000" y="1672227"/>
          <a:ext cx="10121400" cy="44907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6900"/>
                <a:gridCol w="1686900"/>
                <a:gridCol w="1686900"/>
                <a:gridCol w="1686900"/>
                <a:gridCol w="1686900"/>
                <a:gridCol w="1686900"/>
              </a:tblGrid>
              <a:tr h="380368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Software Design Engineer level 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2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Functional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Detailed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Software 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Readability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Development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4237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understand simple Requirement Specification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have ability to create Detail Design document according software structure definitions.</a:t>
                      </a:r>
                      <a:endParaRPr kumimoji="1"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Can code with simple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Weakness of naming and formatting code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Not clearly </a:t>
                      </a:r>
                      <a:r>
                        <a:rPr lang="en-US" sz="1400" dirty="0" smtClean="0"/>
                        <a:t>about</a:t>
                      </a:r>
                      <a:r>
                        <a:rPr lang="en-US" sz="1400" baseline="0" dirty="0" smtClean="0"/>
                        <a:t> Development process.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Basically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TOEIC (Not yet)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7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Lack of skills and knowledge to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A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Inhaltsplatzhalter 3"/>
          <p:cNvSpPr txBox="1">
            <a:spLocks/>
          </p:cNvSpPr>
          <p:nvPr/>
        </p:nvSpPr>
        <p:spPr>
          <a:xfrm>
            <a:off x="10271098" y="76200"/>
            <a:ext cx="169230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b="1" i="1" dirty="0">
                <a:solidFill>
                  <a:schemeClr val="tx2"/>
                </a:solidFill>
              </a:rPr>
              <a:t>Current status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Gap analysis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plan</a:t>
            </a:r>
            <a:endParaRPr lang="en-US" sz="12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1080000" y="5334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CURRENT STATUS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3"/>
          <p:cNvSpPr txBox="1">
            <a:spLocks/>
          </p:cNvSpPr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training plan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5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00025"/>
              </p:ext>
            </p:extLst>
          </p:nvPr>
        </p:nvGraphicFramePr>
        <p:xfrm>
          <a:off x="1080000" y="1672227"/>
          <a:ext cx="10121400" cy="44916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6900"/>
                <a:gridCol w="3373800"/>
                <a:gridCol w="2530350"/>
                <a:gridCol w="2530350"/>
              </a:tblGrid>
              <a:tr h="380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Skill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Root causes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8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Functional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Finish Functional Design without support.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Output can be referred in Detailed Design and Integration</a:t>
                      </a:r>
                      <a:r>
                        <a:rPr lang="en-US" sz="1400" baseline="0" dirty="0" smtClean="0"/>
                        <a:t> Test phase.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Output must follow document templates.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Cannot finish Functional Design without support from others.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is not clear enough to be referred in Detailed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investigate deeply about requirement before.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Experience in design is not enough.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9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Detailed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Finish Detailed Design without support.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Could analyze and propose solutions to implement methods.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can be referred in coding and Unit Test phase.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must follow document templates.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Cannot finish Detailed Design without support from others.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not sure about the accuracy and effectively of solution for complicated functions.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understand the complex process of target object.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Experience in design is not enough.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4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Software 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Finish coding base on Detailed Design without support.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familiar with coding by refer to Design documents.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coding techniques to adapt many kind of requests.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Inhaltsplatzhalter 3"/>
          <p:cNvSpPr txBox="1">
            <a:spLocks/>
          </p:cNvSpPr>
          <p:nvPr/>
        </p:nvSpPr>
        <p:spPr>
          <a:xfrm>
            <a:off x="10271098" y="76200"/>
            <a:ext cx="169230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Current status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b="1" i="1" dirty="0">
                <a:solidFill>
                  <a:schemeClr val="tx2"/>
                </a:solidFill>
              </a:rPr>
              <a:t>Gap </a:t>
            </a:r>
            <a:r>
              <a:rPr lang="en-US" sz="1200" b="1" i="1" dirty="0" smtClean="0">
                <a:solidFill>
                  <a:schemeClr val="tx2"/>
                </a:solidFill>
              </a:rPr>
              <a:t>analysis (1/2)</a:t>
            </a:r>
            <a:endParaRPr lang="en-US" sz="1200" b="1" i="1" dirty="0">
              <a:solidFill>
                <a:schemeClr val="tx2"/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plan</a:t>
            </a:r>
            <a:endParaRPr lang="en-US" sz="12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GAP ANALYSIS (1/2)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/>
          <p:cNvSpPr txBox="1">
            <a:spLocks/>
          </p:cNvSpPr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training plan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6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85734"/>
              </p:ext>
            </p:extLst>
          </p:nvPr>
        </p:nvGraphicFramePr>
        <p:xfrm>
          <a:off x="1080000" y="1672227"/>
          <a:ext cx="10121400" cy="24567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6900"/>
                <a:gridCol w="3373800"/>
                <a:gridCol w="2530350"/>
                <a:gridCol w="2530350"/>
              </a:tblGrid>
              <a:tr h="380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Skill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Root causes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40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Readability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Output source code could be reused for later development.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source code is not easy to reused and maintain.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coding without any coding rules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1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Development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Know Development process.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follow Development process.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know about Development process clearly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have many chances to work with Development Process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32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TOEIC 650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Basically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TOEIC (Not yet)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spend time to improve English skill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Inhaltsplatzhalter 3"/>
          <p:cNvSpPr txBox="1">
            <a:spLocks/>
          </p:cNvSpPr>
          <p:nvPr/>
        </p:nvSpPr>
        <p:spPr>
          <a:xfrm>
            <a:off x="10271098" y="76200"/>
            <a:ext cx="169230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Current status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b="1" i="1" dirty="0">
                <a:solidFill>
                  <a:schemeClr val="tx2"/>
                </a:solidFill>
              </a:rPr>
              <a:t>Gap </a:t>
            </a:r>
            <a:r>
              <a:rPr lang="en-US" sz="1200" b="1" i="1" dirty="0" smtClean="0">
                <a:solidFill>
                  <a:schemeClr val="tx2"/>
                </a:solidFill>
              </a:rPr>
              <a:t>analysis (2/2)</a:t>
            </a:r>
            <a:endParaRPr lang="en-US" sz="1200" b="1" i="1" dirty="0">
              <a:solidFill>
                <a:schemeClr val="tx2"/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plan</a:t>
            </a:r>
            <a:endParaRPr lang="en-US" sz="12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GAP ANALYSIS (2/2)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>
            <a:spLocks/>
          </p:cNvSpPr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training plan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7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18506"/>
              </p:ext>
            </p:extLst>
          </p:nvPr>
        </p:nvGraphicFramePr>
        <p:xfrm>
          <a:off x="1080000" y="1672227"/>
          <a:ext cx="10121400" cy="4403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4600"/>
                <a:gridCol w="3352800"/>
                <a:gridCol w="2803650"/>
                <a:gridCol w="1387350"/>
                <a:gridCol w="1143000"/>
              </a:tblGrid>
              <a:tr h="380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Skill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Mentee’s Actions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Mentor’s Actions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Milestone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8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Functional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 to existed document.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Investigate sample requirement, interface information and F.D document. Try to do Functional Design for current tasks with help from Mentor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 with Mentor about unclear points to understand F.D document clearly.</a:t>
                      </a:r>
                      <a:endParaRPr kumimoji="1"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Provide input documents</a:t>
                      </a:r>
                      <a:r>
                        <a:rPr lang="en-US" sz="1400" baseline="0" dirty="0" smtClean="0"/>
                        <a:t>, confirm understanding of Mentee.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Follow progress, give feedback/direction, Q&amp;A.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aseline="0" dirty="0" smtClean="0"/>
                        <a:t>Dec 2019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 smtClean="0"/>
                        <a:t>Function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 smtClean="0"/>
                        <a:t>Spec.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9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Detailed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 to existed document.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Investigate existing Functional Design and Detailed Design document to know the relationship between them.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 to do Detailed Design for current task with help from Mentor.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 with Mentor about unclear points in document</a:t>
                      </a:r>
                      <a:endParaRPr kumimoji="1"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Provide input documents,</a:t>
                      </a:r>
                      <a:r>
                        <a:rPr lang="en-US" sz="1400" baseline="0" dirty="0" smtClean="0"/>
                        <a:t> development guideline, investigation tips.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Share design tips, techniques.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Follow progress, give feedback/direction, Q&amp;A</a:t>
                      </a:r>
                      <a:endParaRPr kumimoji="1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Dec 2019</a:t>
                      </a:r>
                      <a:endParaRPr lang="en-US" sz="1400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 smtClean="0"/>
                        <a:t>Detailed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 smtClean="0"/>
                        <a:t>Spec.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Inhaltsplatzhalter 3"/>
          <p:cNvSpPr txBox="1">
            <a:spLocks/>
          </p:cNvSpPr>
          <p:nvPr/>
        </p:nvSpPr>
        <p:spPr>
          <a:xfrm>
            <a:off x="10271098" y="76200"/>
            <a:ext cx="169230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Current status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Gap </a:t>
            </a:r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analysis</a:t>
            </a:r>
            <a:endParaRPr lang="en-US" sz="12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b="1" i="1" dirty="0">
                <a:solidFill>
                  <a:schemeClr val="tx2"/>
                </a:solidFill>
              </a:rPr>
              <a:t>Training </a:t>
            </a:r>
            <a:r>
              <a:rPr lang="en-US" sz="1200" b="1" i="1" dirty="0" smtClean="0">
                <a:solidFill>
                  <a:schemeClr val="tx2"/>
                </a:solidFill>
              </a:rPr>
              <a:t>plan (1/3)</a:t>
            </a:r>
            <a:endParaRPr lang="en-US" sz="1200" b="1" i="1" dirty="0">
              <a:solidFill>
                <a:schemeClr val="tx2"/>
              </a:solidFill>
            </a:endParaRP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TRAINING PLAN (1/3)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3"/>
          <p:cNvSpPr txBox="1">
            <a:spLocks/>
          </p:cNvSpPr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training plan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8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30652"/>
              </p:ext>
            </p:extLst>
          </p:nvPr>
        </p:nvGraphicFramePr>
        <p:xfrm>
          <a:off x="1080000" y="1672227"/>
          <a:ext cx="10121400" cy="42125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0800"/>
                <a:gridCol w="3276600"/>
                <a:gridCol w="2803650"/>
                <a:gridCol w="1387350"/>
                <a:gridCol w="1143000"/>
              </a:tblGrid>
              <a:tr h="380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Skill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Mentee’s Actions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Mentor’s Actions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Milestone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4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Software 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Self investigate coding techniques through source code.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Do coding for e2 studio components base on Design document.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Provide prototype, sample implementation, coding style &amp; coding rules guideline.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Follow progress, give feedback/direction,</a:t>
                      </a:r>
                      <a:r>
                        <a:rPr lang="en-US" sz="1400" baseline="0" dirty="0" smtClean="0"/>
                        <a:t> Q&amp;A.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Dec 2019</a:t>
                      </a:r>
                      <a:endParaRPr lang="en-US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Source code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4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Readability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Investigate and refer to coding rule document.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IDE tool to check coding rule from source code.</a:t>
                      </a:r>
                      <a:endParaRPr kumimoji="1"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4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Development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Investigate Development process to understand its role and follow it.</a:t>
                      </a:r>
                      <a:endParaRPr kumimoji="1"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Give direction,</a:t>
                      </a:r>
                      <a:r>
                        <a:rPr lang="en-US" sz="1400" baseline="0" dirty="0" smtClean="0"/>
                        <a:t> tips and document source.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Check output and give feedback.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Dec 2019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Plan</a:t>
                      </a:r>
                      <a:r>
                        <a:rPr lang="en-US" sz="1400" baseline="0" dirty="0" smtClean="0"/>
                        <a:t> to improve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4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Focus on vocabulary, grammar and listening.</a:t>
                      </a:r>
                      <a:endParaRPr kumimoji="1"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Share tips and experience.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 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Inhaltsplatzhalter 3"/>
          <p:cNvSpPr txBox="1">
            <a:spLocks/>
          </p:cNvSpPr>
          <p:nvPr/>
        </p:nvSpPr>
        <p:spPr>
          <a:xfrm>
            <a:off x="10271098" y="76200"/>
            <a:ext cx="169230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Current status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Gap </a:t>
            </a:r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analysis</a:t>
            </a:r>
            <a:endParaRPr lang="en-US" sz="12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b="1" i="1" dirty="0">
                <a:solidFill>
                  <a:schemeClr val="tx2"/>
                </a:solidFill>
              </a:rPr>
              <a:t>Training </a:t>
            </a:r>
            <a:r>
              <a:rPr lang="en-US" sz="1200" b="1" i="1" dirty="0" smtClean="0">
                <a:solidFill>
                  <a:schemeClr val="tx2"/>
                </a:solidFill>
              </a:rPr>
              <a:t>plan (2/3)</a:t>
            </a:r>
            <a:endParaRPr lang="en-US" sz="1200" b="1" i="1" dirty="0">
              <a:solidFill>
                <a:schemeClr val="tx2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TRAINING PLAN (2/3)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>
            <a:spLocks/>
          </p:cNvSpPr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training plan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9</a:t>
            </a:r>
            <a:endParaRPr lang="de-DE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594491"/>
              </p:ext>
            </p:extLst>
          </p:nvPr>
        </p:nvGraphicFramePr>
        <p:xfrm>
          <a:off x="609600" y="1600200"/>
          <a:ext cx="10896600" cy="446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0"/>
                <a:gridCol w="908050"/>
                <a:gridCol w="908050"/>
                <a:gridCol w="908050"/>
                <a:gridCol w="908050"/>
                <a:gridCol w="908050"/>
                <a:gridCol w="908050"/>
                <a:gridCol w="908050"/>
                <a:gridCol w="908050"/>
                <a:gridCol w="908050"/>
                <a:gridCol w="908050"/>
                <a:gridCol w="908050"/>
              </a:tblGrid>
              <a:tr h="4462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5975074" y="1201577"/>
            <a:ext cx="6064526" cy="246223"/>
            <a:chOff x="5975074" y="1453234"/>
            <a:chExt cx="6064526" cy="246223"/>
          </a:xfrm>
        </p:grpSpPr>
        <p:sp>
          <p:nvSpPr>
            <p:cNvPr id="41" name="TextBox 40"/>
            <p:cNvSpPr txBox="1"/>
            <p:nvPr/>
          </p:nvSpPr>
          <p:spPr>
            <a:xfrm>
              <a:off x="10902259" y="1453234"/>
              <a:ext cx="11373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Labor contract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475003" y="1453235"/>
              <a:ext cx="1040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Presentation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10760102" y="1492196"/>
              <a:ext cx="152400" cy="1524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Diamond 43"/>
            <p:cNvSpPr/>
            <p:nvPr/>
          </p:nvSpPr>
          <p:spPr>
            <a:xfrm>
              <a:off x="9296400" y="1476294"/>
              <a:ext cx="200106" cy="200106"/>
            </a:xfrm>
            <a:prstGeom prst="diamond">
              <a:avLst/>
            </a:prstGeom>
            <a:solidFill>
              <a:schemeClr val="accent3"/>
            </a:solidFill>
            <a:ln cap="sq">
              <a:solidFill>
                <a:schemeClr val="accent3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7315200" y="1500147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67600" y="1453236"/>
              <a:ext cx="1626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Role &amp; Skill Evaluation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248400" y="1462047"/>
              <a:ext cx="228600" cy="2286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rgbClr val="FF0000"/>
                  </a:solidFill>
                </a:rPr>
                <a:t>2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77000" y="1453236"/>
              <a:ext cx="556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Level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975074" y="1462906"/>
              <a:ext cx="228600" cy="2286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rgbClr val="FF0000"/>
                  </a:solidFill>
                </a:rPr>
                <a:t>1.5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4235605" y="1600200"/>
            <a:ext cx="0" cy="4480500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9600" y="6077390"/>
            <a:ext cx="11193449" cy="0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4914" y="6120423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June 17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14529" y="6120423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Jan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17989" y="6123031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Mar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15510" y="6123031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May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18473" y="6120423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July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38434" y="6120423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Sep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41894" y="6123031"/>
            <a:ext cx="6270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Nov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61855" y="6123031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Jan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64633" y="6123031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Mar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459584" y="6120423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May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65118" y="6120423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July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283808" y="6123031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Sep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191746" y="6123031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smtClean="0">
                <a:solidFill>
                  <a:srgbClr val="FF0000"/>
                </a:solidFill>
              </a:rPr>
              <a:t>Dec </a:t>
            </a:r>
            <a:r>
              <a:rPr lang="en-US" sz="1050" b="1" dirty="0" smtClean="0">
                <a:solidFill>
                  <a:srgbClr val="FF0000"/>
                </a:solidFill>
              </a:rPr>
              <a:t>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606626" y="1600200"/>
            <a:ext cx="0" cy="4472550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5-Point Star 65"/>
          <p:cNvSpPr/>
          <p:nvPr/>
        </p:nvSpPr>
        <p:spPr>
          <a:xfrm>
            <a:off x="11425885" y="5983925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9685877" y="1600200"/>
            <a:ext cx="0" cy="4480500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5147973" y="1600200"/>
            <a:ext cx="1" cy="4480500"/>
          </a:xfrm>
          <a:prstGeom prst="straightConnector1">
            <a:avLst/>
          </a:prstGeom>
          <a:ln w="38100">
            <a:solidFill>
              <a:schemeClr val="accent3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955114" y="1600200"/>
            <a:ext cx="0" cy="4480500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0593345" y="1600200"/>
            <a:ext cx="0" cy="4480500"/>
          </a:xfrm>
          <a:prstGeom prst="straightConnector1">
            <a:avLst/>
          </a:prstGeom>
          <a:ln w="38100">
            <a:solidFill>
              <a:schemeClr val="accent3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524804" y="1600200"/>
            <a:ext cx="0" cy="4472550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065279" y="1600200"/>
            <a:ext cx="0" cy="4480502"/>
          </a:xfrm>
          <a:prstGeom prst="straightConnector1">
            <a:avLst/>
          </a:prstGeom>
          <a:ln w="38100">
            <a:solidFill>
              <a:schemeClr val="accent3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069690" y="1828198"/>
            <a:ext cx="8616186" cy="2824700"/>
            <a:chOff x="1069690" y="2160104"/>
            <a:chExt cx="8616186" cy="2824700"/>
          </a:xfrm>
        </p:grpSpPr>
        <p:grpSp>
          <p:nvGrpSpPr>
            <p:cNvPr id="74" name="Group 73"/>
            <p:cNvGrpSpPr/>
            <p:nvPr/>
          </p:nvGrpSpPr>
          <p:grpSpPr>
            <a:xfrm>
              <a:off x="1069690" y="2160104"/>
              <a:ext cx="8616186" cy="2824700"/>
              <a:chOff x="1069690" y="2160104"/>
              <a:chExt cx="8616186" cy="2824700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1069690" y="4419600"/>
                <a:ext cx="3169542" cy="565204"/>
                <a:chOff x="1069690" y="4419600"/>
                <a:chExt cx="3169542" cy="565204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1069690" y="4419600"/>
                  <a:ext cx="3169542" cy="565204"/>
                </a:xfrm>
                <a:prstGeom prst="rect">
                  <a:avLst/>
                </a:prstGeom>
                <a:solidFill>
                  <a:srgbClr val="A7CBFB"/>
                </a:solidFill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Readability: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Source code is easy to read and follow.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ounded Rectangle 97"/>
                <p:cNvSpPr/>
                <p:nvPr/>
              </p:nvSpPr>
              <p:spPr>
                <a:xfrm>
                  <a:off x="3973525" y="4457699"/>
                  <a:ext cx="228600" cy="2286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1.5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1074751" y="3768255"/>
                <a:ext cx="3169542" cy="603628"/>
                <a:chOff x="1074751" y="4078355"/>
                <a:chExt cx="3169542" cy="603628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1074751" y="4078355"/>
                  <a:ext cx="3169542" cy="603628"/>
                </a:xfrm>
                <a:prstGeom prst="rect">
                  <a:avLst/>
                </a:prstGeom>
                <a:solidFill>
                  <a:srgbClr val="A7CBFB"/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Software Coding: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understand D.D and implement simple function without direction for Mentor.</a:t>
                  </a:r>
                </a:p>
              </p:txBody>
            </p:sp>
            <p:sp>
              <p:nvSpPr>
                <p:cNvPr id="96" name="Rounded Rectangle 95"/>
                <p:cNvSpPr/>
                <p:nvPr/>
              </p:nvSpPr>
              <p:spPr>
                <a:xfrm>
                  <a:off x="3966400" y="4107174"/>
                  <a:ext cx="228600" cy="2286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1.5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81" name="Rectangle 80"/>
              <p:cNvSpPr/>
              <p:nvPr/>
            </p:nvSpPr>
            <p:spPr>
              <a:xfrm>
                <a:off x="4235605" y="4419600"/>
                <a:ext cx="2728575" cy="565204"/>
              </a:xfrm>
              <a:prstGeom prst="rect">
                <a:avLst/>
              </a:prstGeom>
              <a:solidFill>
                <a:srgbClr val="FFDE66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50" b="1" dirty="0" smtClean="0">
                    <a:solidFill>
                      <a:schemeClr val="tx1"/>
                    </a:solidFill>
                  </a:rPr>
                  <a:t>Readability: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050" dirty="0" smtClean="0">
                    <a:solidFill>
                      <a:schemeClr val="tx1"/>
                    </a:solidFill>
                  </a:rPr>
                  <a:t>All objects must be modularized.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050" dirty="0" smtClean="0">
                    <a:solidFill>
                      <a:schemeClr val="tx1"/>
                    </a:solidFill>
                  </a:rPr>
                  <a:t>Source code can be 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reused.</a:t>
                </a:r>
                <a:endParaRPr lang="en-US" sz="105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235605" y="3771576"/>
                <a:ext cx="2728575" cy="603628"/>
              </a:xfrm>
              <a:prstGeom prst="rect">
                <a:avLst/>
              </a:prstGeom>
              <a:solidFill>
                <a:srgbClr val="FFDE66"/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50" b="1" dirty="0" smtClean="0">
                    <a:solidFill>
                      <a:schemeClr val="tx1"/>
                    </a:solidFill>
                  </a:rPr>
                  <a:t>Software Coding: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050" dirty="0" smtClean="0">
                    <a:solidFill>
                      <a:schemeClr val="tx1"/>
                    </a:solidFill>
                  </a:rPr>
                  <a:t>Can coding without direction from Mentor.</a:t>
                </a: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5147971" y="2966500"/>
                <a:ext cx="4537905" cy="762000"/>
                <a:chOff x="5147971" y="2966500"/>
                <a:chExt cx="4537905" cy="7620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5147971" y="2966500"/>
                  <a:ext cx="4537905" cy="76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Software Detailed Design: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create D.D document for all functions.</a:t>
                  </a:r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>
                  <a:off x="9420306" y="2990353"/>
                  <a:ext cx="228600" cy="2286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2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518991" y="2966500"/>
                <a:ext cx="3617638" cy="762000"/>
                <a:chOff x="1518991" y="3276600"/>
                <a:chExt cx="3617638" cy="762000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1518991" y="3276600"/>
                  <a:ext cx="3617638" cy="762000"/>
                </a:xfrm>
                <a:prstGeom prst="rect">
                  <a:avLst/>
                </a:prstGeom>
                <a:solidFill>
                  <a:srgbClr val="A7CBFB"/>
                </a:solidFill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Software Detailed Design: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read and understand Functional Spec. and propose algorithm for simple function.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create D.D document for simple function.</a:t>
                  </a:r>
                </a:p>
              </p:txBody>
            </p:sp>
            <p:sp>
              <p:nvSpPr>
                <p:cNvPr id="92" name="Rounded Rectangle 91"/>
                <p:cNvSpPr/>
                <p:nvPr/>
              </p:nvSpPr>
              <p:spPr>
                <a:xfrm>
                  <a:off x="4869177" y="3300453"/>
                  <a:ext cx="228600" cy="2286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1.5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5147971" y="2160104"/>
                <a:ext cx="4537905" cy="762000"/>
                <a:chOff x="5147971" y="2160104"/>
                <a:chExt cx="4537905" cy="762000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5147971" y="2160104"/>
                  <a:ext cx="4537905" cy="762000"/>
                </a:xfrm>
                <a:prstGeom prst="rect">
                  <a:avLst/>
                </a:prstGeom>
                <a:solidFill>
                  <a:srgbClr val="FFDE66"/>
                </a:solidFill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Software Functional Design: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understand the requirement and propose solution for all tasks.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create F.D document for all tasks.</a:t>
                  </a: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9420306" y="2183957"/>
                  <a:ext cx="228600" cy="2286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2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1518991" y="2160104"/>
                <a:ext cx="3617637" cy="762000"/>
                <a:chOff x="1518991" y="2160104"/>
                <a:chExt cx="3617637" cy="762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1518991" y="2160104"/>
                  <a:ext cx="3617637" cy="762000"/>
                </a:xfrm>
                <a:prstGeom prst="rect">
                  <a:avLst/>
                </a:prstGeom>
                <a:solidFill>
                  <a:srgbClr val="A7CBFB"/>
                </a:solidFill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Software Functional Design: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understand the requirement and propose solution for simple tasks.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create F.D document for simple tasks.</a:t>
                  </a:r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4869177" y="2183957"/>
                  <a:ext cx="228600" cy="2286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1.5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6695209" y="3797074"/>
              <a:ext cx="229426" cy="889225"/>
              <a:chOff x="6705600" y="3790779"/>
              <a:chExt cx="229426" cy="889225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6705600" y="4451404"/>
                <a:ext cx="228600" cy="2286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rgbClr val="FF0000"/>
                    </a:solidFill>
                  </a:rPr>
                  <a:t>2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6706426" y="3790779"/>
                <a:ext cx="228600" cy="2286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rgbClr val="FF0000"/>
                    </a:solidFill>
                  </a:rPr>
                  <a:t>2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1524803" y="4699946"/>
            <a:ext cx="8161073" cy="634054"/>
          </a:xfrm>
          <a:prstGeom prst="rect">
            <a:avLst/>
          </a:prstGeom>
          <a:solidFill>
            <a:srgbClr val="FFDE66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smtClean="0">
                <a:solidFill>
                  <a:schemeClr val="tx1"/>
                </a:solidFill>
              </a:rPr>
              <a:t>Common skills:</a:t>
            </a:r>
          </a:p>
          <a:p>
            <a:pPr marL="171450" indent="-1714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Can </a:t>
            </a:r>
            <a:r>
              <a:rPr lang="en-US" sz="1050" dirty="0" smtClean="0">
                <a:solidFill>
                  <a:schemeClr val="tx1"/>
                </a:solidFill>
              </a:rPr>
              <a:t>follow Dev. Process and </a:t>
            </a:r>
            <a:r>
              <a:rPr lang="en-US" sz="1050" dirty="0">
                <a:solidFill>
                  <a:schemeClr val="tx1"/>
                </a:solidFill>
              </a:rPr>
              <a:t>evaluate the results to find and improve weak phase of the process</a:t>
            </a:r>
            <a:r>
              <a:rPr lang="en-US" sz="105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TOEIC </a:t>
            </a:r>
            <a:r>
              <a:rPr lang="en-US" sz="1050" dirty="0" smtClean="0">
                <a:solidFill>
                  <a:schemeClr val="tx1"/>
                </a:solidFill>
              </a:rPr>
              <a:t>65</a:t>
            </a:r>
            <a:r>
              <a:rPr lang="en-US" sz="1050" dirty="0" smtClean="0">
                <a:solidFill>
                  <a:schemeClr val="tx1"/>
                </a:solidFill>
              </a:rPr>
              <a:t>0</a:t>
            </a:r>
            <a:r>
              <a:rPr lang="en-US" sz="1050" dirty="0" smtClean="0">
                <a:solidFill>
                  <a:schemeClr val="tx1"/>
                </a:solidFill>
              </a:rPr>
              <a:t>.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9424947" y="4800600"/>
            <a:ext cx="228600" cy="2286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2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6955114" y="5937812"/>
            <a:ext cx="2722286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074751" y="5937812"/>
            <a:ext cx="6191756" cy="2650"/>
          </a:xfrm>
          <a:prstGeom prst="straightConnector1">
            <a:avLst/>
          </a:prstGeom>
          <a:ln w="254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181600" y="5605046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e</a:t>
            </a:r>
            <a:r>
              <a:rPr lang="en-US" sz="1600" b="1" dirty="0" smtClean="0">
                <a:solidFill>
                  <a:srgbClr val="00B050"/>
                </a:solidFill>
              </a:rPr>
              <a:t>2 studio plugin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99" name="Inhaltsplatzhalter 3"/>
          <p:cNvSpPr txBox="1">
            <a:spLocks/>
          </p:cNvSpPr>
          <p:nvPr/>
        </p:nvSpPr>
        <p:spPr>
          <a:xfrm>
            <a:off x="10271098" y="76200"/>
            <a:ext cx="169230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Current status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Gap </a:t>
            </a:r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analysis</a:t>
            </a:r>
            <a:endParaRPr lang="en-US" sz="12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200" b="1" i="1" dirty="0">
                <a:solidFill>
                  <a:schemeClr val="tx2"/>
                </a:solidFill>
              </a:rPr>
              <a:t>Training </a:t>
            </a:r>
            <a:r>
              <a:rPr lang="en-US" sz="1200" b="1" i="1" dirty="0" smtClean="0">
                <a:solidFill>
                  <a:schemeClr val="tx2"/>
                </a:solidFill>
              </a:rPr>
              <a:t>plan (3/3)</a:t>
            </a:r>
            <a:endParaRPr lang="en-US" sz="1200" b="1" i="1" dirty="0">
              <a:solidFill>
                <a:schemeClr val="tx2"/>
              </a:solidFill>
            </a:endParaRPr>
          </a:p>
        </p:txBody>
      </p:sp>
      <p:sp>
        <p:nvSpPr>
          <p:cNvPr id="102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TRAINING PLAN (3/3)</a:t>
            </a:r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3"/>
          <p:cNvSpPr txBox="1">
            <a:spLocks/>
          </p:cNvSpPr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training plan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46CC6C0-ADE0-4353-AF35-FA8C6CAA5B5E}" vid="{FC591D30-7517-4864-9752-24B589F73E6F}"/>
    </a:ext>
  </a:extLst>
</a:theme>
</file>

<file path=ppt/theme/theme2.xml><?xml version="1.0" encoding="utf-8"?>
<a:theme xmlns:a="http://schemas.openxmlformats.org/drawingml/2006/main" name="1_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46CC6C0-ADE0-4353-AF35-FA8C6CAA5B5E}" vid="{FC591D30-7517-4864-9752-24B589F73E6F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151021_Renesas_Templates_16_9_EN</Template>
  <TotalTime>23443</TotalTime>
  <Words>1095</Words>
  <Application>Microsoft Office PowerPoint</Application>
  <PresentationFormat>Widescreen</PresentationFormat>
  <Paragraphs>251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Symbol</vt:lpstr>
      <vt:lpstr>Wingdings</vt:lpstr>
      <vt:lpstr>151021_Renesas_Templates_16_9_EN</vt:lpstr>
      <vt:lpstr>1_151021_Renesas_Templates_16_9_EN</vt:lpstr>
      <vt:lpstr>PowerPoint Presentation</vt:lpstr>
      <vt:lpstr>Agenda</vt:lpstr>
      <vt:lpstr>Training target</vt:lpstr>
      <vt:lpstr>CURRENT STATUS</vt:lpstr>
      <vt:lpstr>GAP ANALYSIS (1/2)</vt:lpstr>
      <vt:lpstr>GAP ANALYSIS (2/2)</vt:lpstr>
      <vt:lpstr>TRAINING PLAN (1/3)</vt:lpstr>
      <vt:lpstr>TRAINING PLAN (2/3)</vt:lpstr>
      <vt:lpstr>TRAINING PLAN (3/3)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chinh.nguyen.jy@rvc.renesas.com</dc:creator>
  <cp:lastModifiedBy>Duong Nguyen</cp:lastModifiedBy>
  <cp:revision>2828</cp:revision>
  <dcterms:created xsi:type="dcterms:W3CDTF">2015-11-13T03:43:16Z</dcterms:created>
  <dcterms:modified xsi:type="dcterms:W3CDTF">2017-12-13T09:11:10Z</dcterms:modified>
</cp:coreProperties>
</file>