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71" r:id="rId2"/>
  </p:sldMasterIdLst>
  <p:notesMasterIdLst>
    <p:notesMasterId r:id="rId16"/>
  </p:notesMasterIdLst>
  <p:sldIdLst>
    <p:sldId id="256" r:id="rId3"/>
    <p:sldId id="258" r:id="rId4"/>
    <p:sldId id="259" r:id="rId5"/>
    <p:sldId id="284" r:id="rId6"/>
    <p:sldId id="285" r:id="rId7"/>
    <p:sldId id="286" r:id="rId8"/>
    <p:sldId id="280" r:id="rId9"/>
    <p:sldId id="279" r:id="rId10"/>
    <p:sldId id="281" r:id="rId11"/>
    <p:sldId id="282" r:id="rId12"/>
    <p:sldId id="275" r:id="rId13"/>
    <p:sldId id="287" r:id="rId14"/>
    <p:sldId id="27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Tan Nguyen. Pham" initials="TTNP" lastIdx="7" clrIdx="0">
    <p:extLst>
      <p:ext uri="{19B8F6BF-5375-455C-9EA6-DF929625EA0E}">
        <p15:presenceInfo xmlns:p15="http://schemas.microsoft.com/office/powerpoint/2012/main" userId="S-1-5-21-1821468967-4106907450-2776687247-13870" providerId="AD"/>
      </p:ext>
    </p:extLst>
  </p:cmAuthor>
  <p:cmAuthor id="2" name="Phuong Ba. Nguyen" initials="PBN" lastIdx="4" clrIdx="1">
    <p:extLst>
      <p:ext uri="{19B8F6BF-5375-455C-9EA6-DF929625EA0E}">
        <p15:presenceInfo xmlns:p15="http://schemas.microsoft.com/office/powerpoint/2012/main" userId="S-1-5-21-1821468967-4106907450-2776687247-232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1A9"/>
    <a:srgbClr val="FFDE66"/>
    <a:srgbClr val="A7CBFB"/>
    <a:srgbClr val="9D9D9D"/>
    <a:srgbClr val="F3FDFF"/>
    <a:srgbClr val="2D0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6797" autoAdjust="0"/>
  </p:normalViewPr>
  <p:slideViewPr>
    <p:cSldViewPr showGuides="1">
      <p:cViewPr>
        <p:scale>
          <a:sx n="100" d="100"/>
          <a:sy n="100" d="100"/>
        </p:scale>
        <p:origin x="702" y="744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36" y="12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12/29/2017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524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82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2192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524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114119" y="1143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54119" y="1143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114119" y="3447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54119" y="3447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997" y="200535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79997" y="9144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90233" y="1212364"/>
            <a:ext cx="8100000" cy="4248000"/>
          </a:xfrm>
        </p:spPr>
        <p:txBody>
          <a:bodyPr/>
          <a:lstStyle/>
          <a:p>
            <a:r>
              <a:rPr lang="en-US" altLang="ja-JP" dirty="0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585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16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3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45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33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68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34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45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53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7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69130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34879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8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64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98055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4091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02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48668"/>
            <a:ext cx="9000000" cy="443198"/>
          </a:xfrm>
        </p:spPr>
        <p:txBody>
          <a:bodyPr/>
          <a:lstStyle/>
          <a:p>
            <a:r>
              <a:rPr lang="en-US" altLang="ja-JP" dirty="0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</a:t>
            </a:r>
            <a:r>
              <a:rPr lang="en-US" sz="800" b="1" i="0" u="none" strike="noStrike" kern="1200" baseline="0" dirty="0" err="1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2"/>
          <a:stretch/>
        </p:blipFill>
        <p:spPr>
          <a:xfrm>
            <a:off x="1066800" y="0"/>
            <a:ext cx="9982200" cy="61431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0000" y="228600"/>
            <a:ext cx="5040000" cy="3124200"/>
          </a:xfrm>
        </p:spPr>
        <p:txBody>
          <a:bodyPr/>
          <a:lstStyle/>
          <a:p>
            <a:r>
              <a:rPr lang="nb-NO" sz="2800" dirty="0" smtClean="0"/>
              <a:t>26G </a:t>
            </a:r>
            <a:r>
              <a:rPr lang="nb-NO" sz="2800" dirty="0"/>
              <a:t>MENTOR-MENTEE</a:t>
            </a:r>
          </a:p>
          <a:p>
            <a:r>
              <a:rPr lang="nb-NO" sz="2800" dirty="0"/>
              <a:t>TRAINING PLAN</a:t>
            </a:r>
          </a:p>
          <a:p>
            <a:endParaRPr lang="nb-NO" sz="2800" dirty="0"/>
          </a:p>
          <a:p>
            <a:r>
              <a:rPr lang="nb-NO" sz="2000" dirty="0" smtClean="0"/>
              <a:t>DEC </a:t>
            </a:r>
            <a:r>
              <a:rPr lang="nb-NO" sz="2000" dirty="0"/>
              <a:t>2017 – </a:t>
            </a:r>
            <a:r>
              <a:rPr lang="nb-NO" sz="2000" dirty="0" smtClean="0"/>
              <a:t>DEC 2019</a:t>
            </a:r>
          </a:p>
          <a:p>
            <a:endParaRPr lang="nb-NO" sz="2000" dirty="0" smtClean="0"/>
          </a:p>
          <a:p>
            <a:r>
              <a:rPr lang="nb-NO" sz="1600" dirty="0" smtClean="0"/>
              <a:t>Mentor: nam nguyen (1453)</a:t>
            </a:r>
          </a:p>
          <a:p>
            <a:r>
              <a:rPr lang="nb-NO" sz="1600" dirty="0" smtClean="0"/>
              <a:t>Mentee: Nguyen DUONG (2044)</a:t>
            </a:r>
          </a:p>
          <a:p>
            <a:endParaRPr lang="nb-NO" sz="1600" dirty="0"/>
          </a:p>
          <a:p>
            <a:r>
              <a:rPr lang="en-US" sz="1600" i="1" dirty="0" smtClean="0"/>
              <a:t>FRIDAY DEC 22, 2017</a:t>
            </a:r>
            <a:endParaRPr lang="en-US" sz="16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80000" y="3657600"/>
            <a:ext cx="5040000" cy="1594622"/>
          </a:xfrm>
          <a:solidFill>
            <a:srgbClr val="9D9D9D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Tool development 2 team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Software tool solution 2 group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Software engineering department</a:t>
            </a:r>
          </a:p>
          <a:p>
            <a:r>
              <a:rPr lang="en-US" dirty="0" err="1">
                <a:solidFill>
                  <a:schemeClr val="bg1"/>
                </a:solidFill>
              </a:rPr>
              <a:t>Renesas</a:t>
            </a:r>
            <a:r>
              <a:rPr lang="en-US" dirty="0">
                <a:solidFill>
                  <a:schemeClr val="bg1"/>
                </a:solidFill>
              </a:rPr>
              <a:t> design </a:t>
            </a:r>
            <a:r>
              <a:rPr lang="en-US" dirty="0" err="1">
                <a:solidFill>
                  <a:schemeClr val="bg1"/>
                </a:solidFill>
              </a:rPr>
              <a:t>vietnam</a:t>
            </a:r>
            <a:r>
              <a:rPr lang="en-US" dirty="0">
                <a:solidFill>
                  <a:schemeClr val="bg1"/>
                </a:solidFill>
              </a:rPr>
              <a:t> co., ltd.</a:t>
            </a:r>
          </a:p>
          <a:p>
            <a:r>
              <a:rPr lang="en-US" dirty="0" err="1">
                <a:solidFill>
                  <a:schemeClr val="bg1"/>
                </a:solidFill>
              </a:rPr>
              <a:t>Renesas</a:t>
            </a:r>
            <a:r>
              <a:rPr lang="en-US" dirty="0">
                <a:solidFill>
                  <a:schemeClr val="bg1"/>
                </a:solidFill>
              </a:rPr>
              <a:t> Electronics </a:t>
            </a:r>
            <a:r>
              <a:rPr lang="en-US" dirty="0" smtClean="0">
                <a:solidFill>
                  <a:schemeClr val="bg1"/>
                </a:solidFill>
              </a:rPr>
              <a:t>Corporation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6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10</a:t>
            </a:r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609519"/>
              </p:ext>
            </p:extLst>
          </p:nvPr>
        </p:nvGraphicFramePr>
        <p:xfrm>
          <a:off x="1080000" y="1672227"/>
          <a:ext cx="10121400" cy="42125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0800"/>
                <a:gridCol w="3276600"/>
                <a:gridCol w="2803650"/>
                <a:gridCol w="1387350"/>
                <a:gridCol w="1143000"/>
              </a:tblGrid>
              <a:tr h="380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Skill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Mentee’s Actions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Mentor’s Actions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Milestone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41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Software Coding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Self investigate coding techniques through source code.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Do coding for e2 studio components base on Design document.</a:t>
                      </a: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Provide prototype, sample implementation, coding style &amp; coding rules guideline.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Follow progress, give feedback/direction,</a:t>
                      </a:r>
                      <a:r>
                        <a:rPr lang="en-US" sz="1400" baseline="0" dirty="0" smtClean="0"/>
                        <a:t> Q&amp;A.</a:t>
                      </a: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Dec 2019</a:t>
                      </a:r>
                      <a:endParaRPr lang="en-US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Source code</a:t>
                      </a: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41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Readability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Investigate and refer to coding rule document.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IDE tool to check coding rule from source code.</a:t>
                      </a:r>
                      <a:endParaRPr kumimoji="1" 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41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Development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Investigate Development process to understand its role and follow it.</a:t>
                      </a:r>
                      <a:endParaRPr kumimoji="1" 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Give direction,</a:t>
                      </a:r>
                      <a:r>
                        <a:rPr lang="en-US" sz="1400" baseline="0" dirty="0" smtClean="0"/>
                        <a:t> tips and document source.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Check output and give feedback.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Dec 2019</a:t>
                      </a: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41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Focus on vocabulary, grammar and listening.</a:t>
                      </a:r>
                      <a:endParaRPr kumimoji="1" 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Share tips and experience.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 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400" dirty="0" smtClean="0"/>
                        <a:t>Certification</a:t>
                      </a: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Inhaltsplatzhalter 3"/>
          <p:cNvSpPr txBox="1">
            <a:spLocks/>
          </p:cNvSpPr>
          <p:nvPr/>
        </p:nvSpPr>
        <p:spPr>
          <a:xfrm>
            <a:off x="10271098" y="76200"/>
            <a:ext cx="1692302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Current status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Gap </a:t>
            </a: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analysis</a:t>
            </a:r>
            <a:endParaRPr lang="en-US" sz="11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b="1" i="1" dirty="0">
                <a:solidFill>
                  <a:schemeClr val="tx2"/>
                </a:solidFill>
              </a:rPr>
              <a:t>Training </a:t>
            </a:r>
            <a:r>
              <a:rPr lang="en-US" sz="1100" b="1" i="1" dirty="0" smtClean="0">
                <a:solidFill>
                  <a:schemeClr val="tx2"/>
                </a:solidFill>
              </a:rPr>
              <a:t>plan (2/3</a:t>
            </a:r>
            <a:r>
              <a:rPr lang="en-US" sz="1100" b="1" i="1" dirty="0" smtClean="0">
                <a:solidFill>
                  <a:schemeClr val="tx2"/>
                </a:solidFill>
              </a:rPr>
              <a:t>)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Commitment</a:t>
            </a:r>
            <a:endParaRPr lang="en-US" sz="1100" b="1" i="1" dirty="0">
              <a:solidFill>
                <a:schemeClr val="tx2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TRAINING PLAN (2/3)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 txBox="1">
            <a:spLocks/>
          </p:cNvSpPr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06418C"/>
                </a:solidFill>
              </a:rPr>
              <a:t>26g mentor – mentee training plan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/>
          <p:cNvCxnSpPr/>
          <p:nvPr/>
        </p:nvCxnSpPr>
        <p:spPr>
          <a:xfrm flipH="1" flipV="1">
            <a:off x="8380137" y="1759367"/>
            <a:ext cx="1863" cy="4313383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 flipV="1">
            <a:off x="5264165" y="1759367"/>
            <a:ext cx="5061" cy="4313383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 flipV="1">
            <a:off x="7224580" y="1759367"/>
            <a:ext cx="2" cy="4285572"/>
          </a:xfrm>
          <a:prstGeom prst="straightConnector1">
            <a:avLst/>
          </a:prstGeom>
          <a:ln w="38100">
            <a:solidFill>
              <a:schemeClr val="accent3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11</a:t>
            </a:r>
            <a:endParaRPr lang="de-DE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2307"/>
              </p:ext>
            </p:extLst>
          </p:nvPr>
        </p:nvGraphicFramePr>
        <p:xfrm>
          <a:off x="609600" y="1773938"/>
          <a:ext cx="10896600" cy="4288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329"/>
                <a:gridCol w="778328"/>
                <a:gridCol w="778329"/>
                <a:gridCol w="778328"/>
                <a:gridCol w="778329"/>
                <a:gridCol w="778328"/>
                <a:gridCol w="778329"/>
                <a:gridCol w="778329"/>
                <a:gridCol w="778328"/>
                <a:gridCol w="778329"/>
                <a:gridCol w="778328"/>
                <a:gridCol w="778329"/>
                <a:gridCol w="778328"/>
                <a:gridCol w="778329"/>
              </a:tblGrid>
              <a:tr h="42888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609600" y="6077390"/>
            <a:ext cx="11193449" cy="0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7356" y="6120423"/>
            <a:ext cx="641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July 17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15313" y="6120423"/>
            <a:ext cx="6270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Nov 17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90800" y="6120423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Jan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25932" y="6120423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Mar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91000" y="6120423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May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97278" y="6123031"/>
            <a:ext cx="641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July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05520" y="6123031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Sep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35705" y="6123031"/>
            <a:ext cx="6270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Nov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20147" y="6120423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Jan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074132" y="6120423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Mar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813690" y="6123031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May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45478" y="6123031"/>
            <a:ext cx="641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July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99" name="Inhaltsplatzhalter 3"/>
          <p:cNvSpPr txBox="1">
            <a:spLocks/>
          </p:cNvSpPr>
          <p:nvPr/>
        </p:nvSpPr>
        <p:spPr>
          <a:xfrm>
            <a:off x="10271098" y="76200"/>
            <a:ext cx="1692302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Current status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Gap </a:t>
            </a: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analysis</a:t>
            </a:r>
            <a:endParaRPr lang="en-US" sz="11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b="1" i="1" dirty="0">
                <a:solidFill>
                  <a:schemeClr val="tx2"/>
                </a:solidFill>
              </a:rPr>
              <a:t>Training </a:t>
            </a:r>
            <a:r>
              <a:rPr lang="en-US" sz="1100" b="1" i="1" dirty="0" smtClean="0">
                <a:solidFill>
                  <a:schemeClr val="tx2"/>
                </a:solidFill>
              </a:rPr>
              <a:t>plan (3/3</a:t>
            </a:r>
            <a:r>
              <a:rPr lang="en-US" sz="1100" b="1" i="1" dirty="0" smtClean="0">
                <a:solidFill>
                  <a:schemeClr val="tx2"/>
                </a:solidFill>
              </a:rPr>
              <a:t>)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Commitment</a:t>
            </a:r>
            <a:endParaRPr lang="en-US" sz="1100" b="1" i="1" dirty="0">
              <a:solidFill>
                <a:schemeClr val="tx2"/>
              </a:solidFill>
            </a:endParaRPr>
          </a:p>
        </p:txBody>
      </p:sp>
      <p:sp>
        <p:nvSpPr>
          <p:cNvPr id="102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TRAINING PLAN (3/3)</a:t>
            </a:r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itle 3"/>
          <p:cNvSpPr txBox="1">
            <a:spLocks/>
          </p:cNvSpPr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06418C"/>
                </a:solidFill>
              </a:rPr>
              <a:t>26g mentor – mentee training plan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5-Point Star 77"/>
          <p:cNvSpPr/>
          <p:nvPr/>
        </p:nvSpPr>
        <p:spPr>
          <a:xfrm>
            <a:off x="9865325" y="5994857"/>
            <a:ext cx="152400" cy="152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1171947" y="6120423"/>
            <a:ext cx="620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Dec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 flipV="1">
            <a:off x="2547551" y="1773938"/>
            <a:ext cx="8239" cy="4288882"/>
          </a:xfrm>
          <a:prstGeom prst="straightConnector1">
            <a:avLst/>
          </a:prstGeom>
          <a:ln w="38100">
            <a:solidFill>
              <a:schemeClr val="accent3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603653" y="1759367"/>
            <a:ext cx="2974" cy="4313383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11506200" y="1848214"/>
            <a:ext cx="10298" cy="4214606"/>
          </a:xfrm>
          <a:prstGeom prst="straightConnector1">
            <a:avLst/>
          </a:prstGeom>
          <a:ln w="38100">
            <a:solidFill>
              <a:schemeClr val="accent3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2158314" y="1773938"/>
            <a:ext cx="0" cy="4298812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2143916" y="1848214"/>
            <a:ext cx="9362284" cy="2824700"/>
            <a:chOff x="1069690" y="2160104"/>
            <a:chExt cx="9362284" cy="2824700"/>
          </a:xfrm>
        </p:grpSpPr>
        <p:grpSp>
          <p:nvGrpSpPr>
            <p:cNvPr id="118" name="Group 117"/>
            <p:cNvGrpSpPr/>
            <p:nvPr/>
          </p:nvGrpSpPr>
          <p:grpSpPr>
            <a:xfrm>
              <a:off x="1069690" y="2160104"/>
              <a:ext cx="9362284" cy="2824700"/>
              <a:chOff x="1069690" y="2160104"/>
              <a:chExt cx="9362284" cy="2824700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1069690" y="4419600"/>
                <a:ext cx="3120249" cy="565204"/>
                <a:chOff x="1069690" y="4419600"/>
                <a:chExt cx="3120249" cy="565204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1069690" y="4419600"/>
                  <a:ext cx="3120249" cy="565204"/>
                </a:xfrm>
                <a:prstGeom prst="rect">
                  <a:avLst/>
                </a:prstGeom>
                <a:solidFill>
                  <a:srgbClr val="A7CBFB"/>
                </a:solidFill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050" b="1" dirty="0" smtClean="0">
                      <a:solidFill>
                        <a:schemeClr val="tx1"/>
                      </a:solidFill>
                    </a:rPr>
                    <a:t>Readability: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Source code is easy to read and follow.</a:t>
                  </a:r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ounded Rectangle 140"/>
                <p:cNvSpPr/>
                <p:nvPr/>
              </p:nvSpPr>
              <p:spPr>
                <a:xfrm>
                  <a:off x="3918851" y="4457699"/>
                  <a:ext cx="228600" cy="228600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rgbClr val="FF0000"/>
                      </a:solidFill>
                    </a:rPr>
                    <a:t>1.5</a:t>
                  </a:r>
                  <a:endParaRPr 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1074751" y="3768255"/>
                <a:ext cx="3120249" cy="603628"/>
                <a:chOff x="1074751" y="4078355"/>
                <a:chExt cx="3120249" cy="603628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1074751" y="4078355"/>
                  <a:ext cx="3120249" cy="603628"/>
                </a:xfrm>
                <a:prstGeom prst="rect">
                  <a:avLst/>
                </a:prstGeom>
                <a:solidFill>
                  <a:srgbClr val="A7CBFB"/>
                </a:solidFill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050" b="1" dirty="0" smtClean="0">
                      <a:solidFill>
                        <a:schemeClr val="tx1"/>
                      </a:solidFill>
                    </a:rPr>
                    <a:t>Software Coding: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understand D.D and implement simple function without direction for Mentor.</a:t>
                  </a:r>
                </a:p>
              </p:txBody>
            </p:sp>
            <p:sp>
              <p:nvSpPr>
                <p:cNvPr id="139" name="Rounded Rectangle 138"/>
                <p:cNvSpPr/>
                <p:nvPr/>
              </p:nvSpPr>
              <p:spPr>
                <a:xfrm>
                  <a:off x="3911726" y="4107174"/>
                  <a:ext cx="228600" cy="228600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rgbClr val="FF0000"/>
                      </a:solidFill>
                    </a:rPr>
                    <a:t>1.5</a:t>
                  </a:r>
                  <a:endParaRPr 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24" name="Rectangle 123"/>
              <p:cNvSpPr/>
              <p:nvPr/>
            </p:nvSpPr>
            <p:spPr>
              <a:xfrm>
                <a:off x="4218778" y="4419600"/>
                <a:ext cx="3087133" cy="565204"/>
              </a:xfrm>
              <a:prstGeom prst="rect">
                <a:avLst/>
              </a:prstGeom>
              <a:solidFill>
                <a:srgbClr val="FFDE66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50" b="1" dirty="0" smtClean="0">
                    <a:solidFill>
                      <a:schemeClr val="tx1"/>
                    </a:solidFill>
                  </a:rPr>
                  <a:t>Readability: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50" dirty="0" smtClean="0">
                    <a:solidFill>
                      <a:schemeClr val="tx1"/>
                    </a:solidFill>
                  </a:rPr>
                  <a:t>All objects must be modularized.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50" dirty="0" smtClean="0">
                    <a:solidFill>
                      <a:schemeClr val="tx1"/>
                    </a:solidFill>
                  </a:rPr>
                  <a:t>Source code can be reused.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4218778" y="3771576"/>
                <a:ext cx="3087133" cy="603628"/>
              </a:xfrm>
              <a:prstGeom prst="rect">
                <a:avLst/>
              </a:prstGeom>
              <a:solidFill>
                <a:srgbClr val="FFDE66"/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50" b="1" dirty="0" smtClean="0">
                    <a:solidFill>
                      <a:schemeClr val="tx1"/>
                    </a:solidFill>
                  </a:rPr>
                  <a:t>Software Coding: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50" dirty="0" smtClean="0">
                    <a:solidFill>
                      <a:schemeClr val="tx1"/>
                    </a:solidFill>
                  </a:rPr>
                  <a:t>Can coding without direction from Mentor.</a:t>
                </a:r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6158593" y="2966500"/>
                <a:ext cx="4273381" cy="762000"/>
                <a:chOff x="6158593" y="2966500"/>
                <a:chExt cx="4273381" cy="762000"/>
              </a:xfrm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6158593" y="2966500"/>
                  <a:ext cx="4273381" cy="76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050" b="1" dirty="0" smtClean="0">
                      <a:solidFill>
                        <a:schemeClr val="tx1"/>
                      </a:solidFill>
                    </a:rPr>
                    <a:t>Software Detailed Design: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create D.D document for all functions.</a:t>
                  </a:r>
                </a:p>
              </p:txBody>
            </p:sp>
            <p:sp>
              <p:nvSpPr>
                <p:cNvPr id="137" name="Rounded Rectangle 136"/>
                <p:cNvSpPr/>
                <p:nvPr/>
              </p:nvSpPr>
              <p:spPr>
                <a:xfrm>
                  <a:off x="10160126" y="2990353"/>
                  <a:ext cx="228600" cy="228600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rgbClr val="FF0000"/>
                      </a:solidFill>
                    </a:rPr>
                    <a:t>2</a:t>
                  </a:r>
                  <a:endParaRPr 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473325" y="2966500"/>
                <a:ext cx="4677029" cy="762000"/>
                <a:chOff x="1473325" y="3276600"/>
                <a:chExt cx="4677029" cy="762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1473325" y="3276600"/>
                  <a:ext cx="4677029" cy="762000"/>
                </a:xfrm>
                <a:prstGeom prst="rect">
                  <a:avLst/>
                </a:prstGeom>
                <a:solidFill>
                  <a:srgbClr val="A7CBFB"/>
                </a:solidFill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050" b="1" dirty="0" smtClean="0">
                      <a:solidFill>
                        <a:schemeClr val="tx1"/>
                      </a:solidFill>
                    </a:rPr>
                    <a:t>Software Detailed Design: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read and understand Functional Spec. and propose algorithm for simple function.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create D.D document for simple function.</a:t>
                  </a:r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>
                <a:xfrm>
                  <a:off x="5884688" y="3300453"/>
                  <a:ext cx="228600" cy="228600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rgbClr val="FF0000"/>
                      </a:solidFill>
                    </a:rPr>
                    <a:t>1.5</a:t>
                  </a:r>
                  <a:endParaRPr 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6158593" y="2160104"/>
                <a:ext cx="4273381" cy="762000"/>
                <a:chOff x="6158593" y="2160104"/>
                <a:chExt cx="4273381" cy="762000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6158593" y="2160104"/>
                  <a:ext cx="4273381" cy="762000"/>
                </a:xfrm>
                <a:prstGeom prst="rect">
                  <a:avLst/>
                </a:prstGeom>
                <a:solidFill>
                  <a:srgbClr val="FFDE66"/>
                </a:solidFill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050" b="1" dirty="0" smtClean="0">
                      <a:solidFill>
                        <a:schemeClr val="tx1"/>
                      </a:solidFill>
                    </a:rPr>
                    <a:t>Software Functional Design: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understand the requirement and propose solution for all tasks.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create F.D document for all tasks.</a:t>
                  </a:r>
                </a:p>
              </p:txBody>
            </p:sp>
            <p:sp>
              <p:nvSpPr>
                <p:cNvPr id="133" name="Rounded Rectangle 132"/>
                <p:cNvSpPr/>
                <p:nvPr/>
              </p:nvSpPr>
              <p:spPr>
                <a:xfrm>
                  <a:off x="10160126" y="2183957"/>
                  <a:ext cx="228600" cy="228600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rgbClr val="FF0000"/>
                      </a:solidFill>
                    </a:rPr>
                    <a:t>2</a:t>
                  </a:r>
                  <a:endParaRPr 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473326" y="2160104"/>
                <a:ext cx="4677029" cy="762000"/>
                <a:chOff x="1473326" y="2160104"/>
                <a:chExt cx="4677029" cy="762000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1473326" y="2160104"/>
                  <a:ext cx="4677029" cy="762000"/>
                </a:xfrm>
                <a:prstGeom prst="rect">
                  <a:avLst/>
                </a:prstGeom>
                <a:solidFill>
                  <a:srgbClr val="A7CBFB"/>
                </a:solidFill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050" b="1" dirty="0" smtClean="0">
                      <a:solidFill>
                        <a:schemeClr val="tx1"/>
                      </a:solidFill>
                    </a:rPr>
                    <a:t>Software Functional Design: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understand the requirement and propose solution for simple tasks.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create F.D document for simple tasks.</a:t>
                  </a:r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5884688" y="2183957"/>
                  <a:ext cx="228600" cy="228600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rgbClr val="FF0000"/>
                      </a:solidFill>
                    </a:rPr>
                    <a:t>1.5</a:t>
                  </a:r>
                  <a:endParaRPr 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19" name="Group 118"/>
            <p:cNvGrpSpPr/>
            <p:nvPr/>
          </p:nvGrpSpPr>
          <p:grpSpPr>
            <a:xfrm>
              <a:off x="7021508" y="3797074"/>
              <a:ext cx="229426" cy="889225"/>
              <a:chOff x="7031899" y="3790779"/>
              <a:chExt cx="229426" cy="889225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7031899" y="4451404"/>
                <a:ext cx="228600" cy="2286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rgbClr val="FF0000"/>
                    </a:solidFill>
                  </a:rPr>
                  <a:t>2</a:t>
                </a:r>
                <a:endParaRPr lang="en-US"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7032725" y="3790779"/>
                <a:ext cx="228600" cy="2286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rgbClr val="FF0000"/>
                    </a:solidFill>
                  </a:rPr>
                  <a:t>2</a:t>
                </a:r>
                <a:endParaRPr lang="en-US" sz="9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42" name="Rectangle 141"/>
          <p:cNvSpPr/>
          <p:nvPr/>
        </p:nvSpPr>
        <p:spPr>
          <a:xfrm>
            <a:off x="603653" y="5715000"/>
            <a:ext cx="1554661" cy="306681"/>
          </a:xfrm>
          <a:prstGeom prst="rect">
            <a:avLst/>
          </a:prstGeom>
          <a:solidFill>
            <a:srgbClr val="A7CBFB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Basic Training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143916" y="4709257"/>
            <a:ext cx="9362284" cy="962495"/>
          </a:xfrm>
          <a:prstGeom prst="rect">
            <a:avLst/>
          </a:prstGeom>
          <a:solidFill>
            <a:srgbClr val="FFDE66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smtClean="0">
                <a:solidFill>
                  <a:schemeClr val="tx1"/>
                </a:solidFill>
              </a:rPr>
              <a:t>Common Skills:</a:t>
            </a:r>
            <a:endParaRPr lang="en-US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Can </a:t>
            </a:r>
            <a:r>
              <a:rPr lang="en-US" sz="1050" dirty="0">
                <a:solidFill>
                  <a:schemeClr val="tx1"/>
                </a:solidFill>
              </a:rPr>
              <a:t>manage the time, schedule works and follow them</a:t>
            </a:r>
            <a:r>
              <a:rPr lang="en-US" sz="105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Can make the report with enough information.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Know Development </a:t>
            </a:r>
            <a:r>
              <a:rPr lang="en-US" sz="1050" dirty="0" smtClean="0">
                <a:solidFill>
                  <a:schemeClr val="tx1"/>
                </a:solidFill>
              </a:rPr>
              <a:t>process clearly and can follow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TOEIC 650, can read/write document clearly and correctly.</a:t>
            </a:r>
            <a:endParaRPr lang="en-US" sz="1050" dirty="0">
              <a:solidFill>
                <a:schemeClr val="tx1"/>
              </a:solidFill>
            </a:endParaRPr>
          </a:p>
          <a:p>
            <a:endParaRPr lang="en-US" sz="1050" dirty="0" smtClean="0">
              <a:solidFill>
                <a:schemeClr val="tx1"/>
              </a:solidFill>
            </a:endParaRP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11256745" y="4742934"/>
            <a:ext cx="214184" cy="20474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2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8397840" y="3459686"/>
            <a:ext cx="3118658" cy="603628"/>
          </a:xfrm>
          <a:prstGeom prst="rect">
            <a:avLst/>
          </a:prstGeom>
          <a:solidFill>
            <a:srgbClr val="A7CBFB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smtClean="0">
                <a:solidFill>
                  <a:schemeClr val="tx1"/>
                </a:solidFill>
              </a:rPr>
              <a:t>Software Coding: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Can support review.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400575" y="4105287"/>
            <a:ext cx="3120249" cy="565204"/>
          </a:xfrm>
          <a:prstGeom prst="rect">
            <a:avLst/>
          </a:prstGeom>
          <a:solidFill>
            <a:srgbClr val="A7CBFB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smtClean="0">
                <a:solidFill>
                  <a:schemeClr val="tx1"/>
                </a:solidFill>
              </a:rPr>
              <a:t>Readability: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Can find the source code is </a:t>
            </a:r>
            <a:r>
              <a:rPr lang="en-US" sz="1050" dirty="0">
                <a:solidFill>
                  <a:schemeClr val="tx1"/>
                </a:solidFill>
              </a:rPr>
              <a:t>not </a:t>
            </a:r>
            <a:r>
              <a:rPr lang="en-US" sz="1050" dirty="0" smtClean="0">
                <a:solidFill>
                  <a:schemeClr val="tx1"/>
                </a:solidFill>
              </a:rPr>
              <a:t>logical.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377243" y="1465187"/>
            <a:ext cx="6303428" cy="246223"/>
            <a:chOff x="5377243" y="1465187"/>
            <a:chExt cx="6303428" cy="246223"/>
          </a:xfrm>
        </p:grpSpPr>
        <p:grpSp>
          <p:nvGrpSpPr>
            <p:cNvPr id="40" name="Group 39"/>
            <p:cNvGrpSpPr/>
            <p:nvPr/>
          </p:nvGrpSpPr>
          <p:grpSpPr>
            <a:xfrm>
              <a:off x="5377243" y="1465187"/>
              <a:ext cx="6303428" cy="246223"/>
              <a:chOff x="5736172" y="1453234"/>
              <a:chExt cx="6303428" cy="246223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0902259" y="1453234"/>
                <a:ext cx="11373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2"/>
                    </a:solidFill>
                  </a:rPr>
                  <a:t>Labor contract</a:t>
                </a:r>
                <a:endParaRPr lang="en-US" sz="10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475003" y="1453235"/>
                <a:ext cx="10405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2"/>
                    </a:solidFill>
                  </a:rPr>
                  <a:t>Presentation</a:t>
                </a:r>
                <a:endParaRPr lang="en-US" sz="10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5-Point Star 42"/>
              <p:cNvSpPr/>
              <p:nvPr/>
            </p:nvSpPr>
            <p:spPr>
              <a:xfrm>
                <a:off x="10760102" y="1492196"/>
                <a:ext cx="152400" cy="152400"/>
              </a:xfrm>
              <a:prstGeom prst="star5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Diamond 43"/>
              <p:cNvSpPr/>
              <p:nvPr/>
            </p:nvSpPr>
            <p:spPr>
              <a:xfrm>
                <a:off x="9296400" y="1476294"/>
                <a:ext cx="200106" cy="200106"/>
              </a:xfrm>
              <a:prstGeom prst="diamond">
                <a:avLst/>
              </a:prstGeom>
              <a:solidFill>
                <a:schemeClr val="accent3"/>
              </a:solidFill>
              <a:ln cap="sq">
                <a:solidFill>
                  <a:schemeClr val="accent3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315200" y="1500147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467600" y="1453236"/>
                <a:ext cx="16263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2"/>
                    </a:solidFill>
                  </a:rPr>
                  <a:t>Role &amp; Skill Evaluation</a:t>
                </a:r>
                <a:endParaRPr lang="en-US" sz="10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025974" y="1462047"/>
                <a:ext cx="228600" cy="2286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rgbClr val="FF0000"/>
                    </a:solidFill>
                  </a:rPr>
                  <a:t>2</a:t>
                </a:r>
                <a:endParaRPr lang="en-US"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551142" y="1453236"/>
                <a:ext cx="5562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2"/>
                    </a:solidFill>
                  </a:rPr>
                  <a:t>Level</a:t>
                </a:r>
                <a:endParaRPr lang="en-US" sz="10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736172" y="1462906"/>
                <a:ext cx="228600" cy="2286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rgbClr val="FF0000"/>
                    </a:solidFill>
                  </a:rPr>
                  <a:t>1.5</a:t>
                </a:r>
                <a:endParaRPr lang="en-US" sz="9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0" name="Rounded Rectangle 149"/>
            <p:cNvSpPr/>
            <p:nvPr/>
          </p:nvSpPr>
          <p:spPr>
            <a:xfrm>
              <a:off x="5963618" y="1474000"/>
              <a:ext cx="228600" cy="2286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rgbClr val="FF0000"/>
                  </a:solidFill>
                </a:rPr>
                <a:t>2.5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51" name="Rounded Rectangle 150"/>
          <p:cNvSpPr/>
          <p:nvPr/>
        </p:nvSpPr>
        <p:spPr>
          <a:xfrm>
            <a:off x="11249537" y="3487089"/>
            <a:ext cx="228600" cy="2286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2.5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11248189" y="4133793"/>
            <a:ext cx="228600" cy="2286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2.5</a:t>
            </a:r>
            <a:endParaRPr 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1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11</a:t>
            </a:r>
            <a:endParaRPr lang="de-DE" dirty="0"/>
          </a:p>
        </p:txBody>
      </p:sp>
      <p:sp>
        <p:nvSpPr>
          <p:cNvPr id="102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COMMITMENT</a:t>
            </a:r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itle 3"/>
          <p:cNvSpPr txBox="1">
            <a:spLocks/>
          </p:cNvSpPr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06418C"/>
                </a:solidFill>
              </a:rPr>
              <a:t>26g mentor – mentee training plan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 Placeholder 5"/>
          <p:cNvSpPr>
            <a:spLocks noGrp="1"/>
          </p:cNvSpPr>
          <p:nvPr/>
        </p:nvSpPr>
        <p:spPr>
          <a:xfrm>
            <a:off x="1080001" y="1752600"/>
            <a:ext cx="10121400" cy="426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13" indent="-2270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q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Courier New" panose="02070309020205020404" pitchFamily="49" charset="0"/>
              <a:buChar char="o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Commitment result after </a:t>
            </a:r>
            <a:r>
              <a:rPr lang="en-US" sz="1600" b="1" dirty="0"/>
              <a:t>2 year:</a:t>
            </a:r>
          </a:p>
          <a:p>
            <a:pPr marL="569913" lvl="1" indent="-342900">
              <a:lnSpc>
                <a:spcPct val="150000"/>
              </a:lnSpc>
              <a:buFont typeface="Arial" panose="020B0604020202020204" pitchFamily="34" charset="0"/>
              <a:buChar char="­"/>
            </a:pPr>
            <a:r>
              <a:rPr lang="en-US" sz="1600" dirty="0" smtClean="0"/>
              <a:t>Technical skills:</a:t>
            </a:r>
          </a:p>
          <a:p>
            <a:pPr marL="857250" lvl="1" indent="-2857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sz="1600" dirty="0" smtClean="0"/>
              <a:t>Can do IDE design task for all phase without help from my Mentor.</a:t>
            </a:r>
          </a:p>
          <a:p>
            <a:pPr marL="857250" lvl="1" indent="-2857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sz="1600" dirty="0" smtClean="0"/>
              <a:t>Source code can reuse and maintain easily.</a:t>
            </a:r>
          </a:p>
          <a:p>
            <a:pPr marL="569913" lvl="1" indent="-342900">
              <a:lnSpc>
                <a:spcPct val="150000"/>
              </a:lnSpc>
              <a:buFont typeface="Arial" panose="020B0604020202020204" pitchFamily="34" charset="0"/>
              <a:buChar char="­"/>
            </a:pPr>
            <a:r>
              <a:rPr lang="en-US" sz="1600" dirty="0" smtClean="0"/>
              <a:t>Common skills:</a:t>
            </a:r>
          </a:p>
          <a:p>
            <a:pPr marL="857250" lvl="1" indent="-2857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sz="1600" dirty="0" smtClean="0"/>
              <a:t>Can schedule works and follow them well.</a:t>
            </a:r>
          </a:p>
          <a:p>
            <a:pPr marL="857250" lvl="1" indent="-2857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sz="1600" dirty="0" smtClean="0"/>
              <a:t>Have good understanding about Development Process.</a:t>
            </a:r>
          </a:p>
          <a:p>
            <a:pPr marL="857250" lvl="1" indent="-2857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sz="1600" dirty="0" smtClean="0"/>
              <a:t>Can contribute ideas with other well.</a:t>
            </a:r>
          </a:p>
          <a:p>
            <a:pPr marL="857250" lvl="1" indent="-2857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sz="1600" dirty="0" smtClean="0"/>
              <a:t>Can read/write document clearly and exactly.</a:t>
            </a:r>
          </a:p>
          <a:p>
            <a:pPr marL="857250" lvl="1" indent="-285750">
              <a:lnSpc>
                <a:spcPct val="150000"/>
              </a:lnSpc>
              <a:buFont typeface="Arial" panose="020B0604020202020204" pitchFamily="34" charset="0"/>
              <a:buChar char="+"/>
            </a:pPr>
            <a:r>
              <a:rPr lang="en-US" sz="1600" dirty="0" smtClean="0"/>
              <a:t>TOEIC 650+.</a:t>
            </a:r>
            <a:endParaRPr lang="en-US" sz="1600" dirty="0"/>
          </a:p>
        </p:txBody>
      </p:sp>
      <p:sp>
        <p:nvSpPr>
          <p:cNvPr id="76" name="Inhaltsplatzhalter 3"/>
          <p:cNvSpPr txBox="1">
            <a:spLocks/>
          </p:cNvSpPr>
          <p:nvPr/>
        </p:nvSpPr>
        <p:spPr>
          <a:xfrm>
            <a:off x="10271098" y="76200"/>
            <a:ext cx="1692302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Current status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Gap </a:t>
            </a: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analysis</a:t>
            </a:r>
            <a:endParaRPr lang="en-US" sz="11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</a:t>
            </a: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plan</a:t>
            </a:r>
            <a:endParaRPr lang="en-US" sz="11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b="1" i="1" dirty="0">
                <a:solidFill>
                  <a:schemeClr val="tx2"/>
                </a:solidFill>
              </a:rPr>
              <a:t>Commitment</a:t>
            </a:r>
          </a:p>
        </p:txBody>
      </p:sp>
    </p:spTree>
    <p:extLst>
      <p:ext uri="{BB962C8B-B14F-4D97-AF65-F5344CB8AC3E}">
        <p14:creationId xmlns:p14="http://schemas.microsoft.com/office/powerpoint/2010/main" val="32734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 txBox="1">
            <a:spLocks/>
          </p:cNvSpPr>
          <p:nvPr/>
        </p:nvSpPr>
        <p:spPr>
          <a:xfrm>
            <a:off x="457200" y="2514600"/>
            <a:ext cx="11277599" cy="7201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Thank you for your attention!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2039028"/>
            <a:ext cx="10121400" cy="2585323"/>
          </a:xfrm>
        </p:spPr>
        <p:txBody>
          <a:bodyPr/>
          <a:lstStyle/>
          <a:p>
            <a:pPr marL="342900" lvl="0" indent="-342900">
              <a:buClr>
                <a:srgbClr val="06418C"/>
              </a:buClr>
              <a:buFont typeface="+mj-lt"/>
              <a:buAutoNum type="arabicPeriod"/>
              <a:tabLst>
                <a:tab pos="6630988" algn="r"/>
              </a:tabLst>
            </a:pPr>
            <a:r>
              <a:rPr lang="de-DE" sz="1800" dirty="0" smtClean="0">
                <a:solidFill>
                  <a:srgbClr val="3C3C3B"/>
                </a:solidFill>
              </a:rPr>
              <a:t>Training </a:t>
            </a:r>
            <a:r>
              <a:rPr lang="de-DE" sz="1800" dirty="0">
                <a:solidFill>
                  <a:srgbClr val="3C3C3B"/>
                </a:solidFill>
              </a:rPr>
              <a:t>target	</a:t>
            </a:r>
            <a:r>
              <a:rPr lang="de-DE" sz="1800" dirty="0" smtClean="0">
                <a:solidFill>
                  <a:srgbClr val="3C3C3B"/>
                </a:solidFill>
              </a:rPr>
              <a:t>			 </a:t>
            </a:r>
            <a:r>
              <a:rPr lang="de-DE" sz="1800" b="1" dirty="0" smtClean="0">
                <a:solidFill>
                  <a:srgbClr val="3C3C3B"/>
                </a:solidFill>
              </a:rPr>
              <a:t>Page 03</a:t>
            </a:r>
          </a:p>
          <a:p>
            <a:pPr marL="342900" lvl="0" indent="-342900">
              <a:buClr>
                <a:srgbClr val="06418C"/>
              </a:buClr>
              <a:buFont typeface="+mj-lt"/>
              <a:buAutoNum type="arabicPeriod"/>
              <a:tabLst>
                <a:tab pos="6637338" algn="r"/>
              </a:tabLst>
            </a:pPr>
            <a:r>
              <a:rPr lang="de-DE" sz="1800" dirty="0" smtClean="0">
                <a:solidFill>
                  <a:srgbClr val="3C3C3B"/>
                </a:solidFill>
              </a:rPr>
              <a:t>Current status				 </a:t>
            </a:r>
            <a:r>
              <a:rPr lang="de-DE" sz="1800" b="1" dirty="0" smtClean="0">
                <a:solidFill>
                  <a:srgbClr val="3C3C3B"/>
                </a:solidFill>
              </a:rPr>
              <a:t>Page 05</a:t>
            </a:r>
          </a:p>
          <a:p>
            <a:pPr marL="342900" lvl="0" indent="-342900">
              <a:buClr>
                <a:srgbClr val="06418C"/>
              </a:buClr>
              <a:buFont typeface="+mj-lt"/>
              <a:buAutoNum type="arabicPeriod"/>
              <a:tabLst>
                <a:tab pos="6637338" algn="r"/>
              </a:tabLst>
            </a:pPr>
            <a:r>
              <a:rPr lang="de-DE" sz="1800" dirty="0" smtClean="0">
                <a:solidFill>
                  <a:srgbClr val="3C3C3B"/>
                </a:solidFill>
              </a:rPr>
              <a:t>Gap analysis</a:t>
            </a:r>
            <a:r>
              <a:rPr lang="de-DE" sz="1800" dirty="0">
                <a:solidFill>
                  <a:srgbClr val="3C3C3B"/>
                </a:solidFill>
              </a:rPr>
              <a:t>	</a:t>
            </a:r>
            <a:r>
              <a:rPr lang="de-DE" sz="1800" dirty="0" smtClean="0">
                <a:solidFill>
                  <a:srgbClr val="3C3C3B"/>
                </a:solidFill>
              </a:rPr>
              <a:t>			 </a:t>
            </a:r>
            <a:r>
              <a:rPr lang="de-DE" sz="1800" b="1" dirty="0" smtClean="0">
                <a:solidFill>
                  <a:srgbClr val="3C3C3B"/>
                </a:solidFill>
              </a:rPr>
              <a:t>Page 07</a:t>
            </a:r>
            <a:endParaRPr lang="de-DE" sz="1800" b="1" dirty="0">
              <a:solidFill>
                <a:srgbClr val="3C3C3B"/>
              </a:solidFill>
            </a:endParaRPr>
          </a:p>
          <a:p>
            <a:pPr marL="342900" lvl="0" indent="-342900">
              <a:buClr>
                <a:srgbClr val="06418C"/>
              </a:buClr>
              <a:buFont typeface="+mj-lt"/>
              <a:buAutoNum type="arabicPeriod"/>
              <a:tabLst>
                <a:tab pos="6637338" algn="r"/>
              </a:tabLst>
            </a:pPr>
            <a:r>
              <a:rPr lang="de-DE" sz="1800" dirty="0">
                <a:solidFill>
                  <a:srgbClr val="3C3C3B"/>
                </a:solidFill>
              </a:rPr>
              <a:t>Training plan	</a:t>
            </a:r>
            <a:r>
              <a:rPr lang="de-DE" sz="1800" dirty="0" smtClean="0">
                <a:solidFill>
                  <a:srgbClr val="3C3C3B"/>
                </a:solidFill>
              </a:rPr>
              <a:t>			 </a:t>
            </a:r>
            <a:r>
              <a:rPr lang="de-DE" sz="1800" b="1" dirty="0" smtClean="0">
                <a:solidFill>
                  <a:srgbClr val="3C3C3B"/>
                </a:solidFill>
              </a:rPr>
              <a:t>Page </a:t>
            </a:r>
            <a:r>
              <a:rPr lang="de-DE" sz="1800" b="1" dirty="0" smtClean="0">
                <a:solidFill>
                  <a:srgbClr val="3C3C3B"/>
                </a:solidFill>
              </a:rPr>
              <a:t>09</a:t>
            </a:r>
          </a:p>
          <a:p>
            <a:pPr marL="342900" lvl="0" indent="-342900">
              <a:buClr>
                <a:srgbClr val="06418C"/>
              </a:buClr>
              <a:buFont typeface="+mj-lt"/>
              <a:buAutoNum type="arabicPeriod"/>
              <a:tabLst>
                <a:tab pos="6637338" algn="r"/>
              </a:tabLst>
            </a:pPr>
            <a:r>
              <a:rPr lang="de-DE" sz="1800" dirty="0">
                <a:solidFill>
                  <a:srgbClr val="3C3C3B"/>
                </a:solidFill>
              </a:rPr>
              <a:t>Commitment</a:t>
            </a:r>
            <a:r>
              <a:rPr lang="de-DE" sz="1800" b="1" dirty="0" smtClean="0">
                <a:solidFill>
                  <a:srgbClr val="3C3C3B"/>
                </a:solidFill>
              </a:rPr>
              <a:t>				 Page 12</a:t>
            </a:r>
            <a:endParaRPr lang="de-DE" sz="1800" b="1" dirty="0">
              <a:solidFill>
                <a:srgbClr val="3C3C3B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2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58039" y="15240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  <a:noFill/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Training </a:t>
            </a:r>
            <a:r>
              <a:rPr lang="en-US" dirty="0" smtClean="0">
                <a:solidFill>
                  <a:srgbClr val="06418C"/>
                </a:solidFill>
              </a:rPr>
              <a:t>target (1/2)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3</a:t>
            </a:r>
          </a:p>
        </p:txBody>
      </p:sp>
      <p:sp>
        <p:nvSpPr>
          <p:cNvPr id="12" name="Inhaltsplatzhalter 3"/>
          <p:cNvSpPr txBox="1">
            <a:spLocks/>
          </p:cNvSpPr>
          <p:nvPr/>
        </p:nvSpPr>
        <p:spPr>
          <a:xfrm>
            <a:off x="10271098" y="76200"/>
            <a:ext cx="1692302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b="1" i="1" dirty="0" smtClean="0">
                <a:solidFill>
                  <a:schemeClr val="tx2"/>
                </a:solidFill>
              </a:rPr>
              <a:t>Training target (1/2)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Current status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Gap analysis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</a:t>
            </a: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plan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Commitment</a:t>
            </a:r>
            <a:endParaRPr lang="en-US" sz="11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7421"/>
              </p:ext>
            </p:extLst>
          </p:nvPr>
        </p:nvGraphicFramePr>
        <p:xfrm>
          <a:off x="1080000" y="1672227"/>
          <a:ext cx="10121400" cy="42720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0350"/>
                <a:gridCol w="2530350"/>
                <a:gridCol w="2530350"/>
                <a:gridCol w="2530350"/>
              </a:tblGrid>
              <a:tr h="19018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Achieve level 2 for all skills by Dec 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1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Software Design Engineer</a:t>
                      </a:r>
                      <a:endParaRPr kumimoji="1" lang="en-US" sz="16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Coding Engineer</a:t>
                      </a:r>
                      <a:endParaRPr kumimoji="1" lang="en-US" sz="16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Functional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Detailed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Software Coding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Readability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0295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Decide the structure of software according to given software requirement definitions.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Conduct a detailed software</a:t>
                      </a:r>
                      <a:r>
                        <a:rPr lang="en-US" sz="1400" baseline="0" dirty="0" smtClean="0"/>
                        <a:t> design according to given software structure definitions.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Have sufficient knowledge of programming language and create a program based on the detail design document.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Conduct a code review of created code.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Have knowledge of techniques for improving the source code readability and perform coding accordingly.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6418C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Do IDE Design Task without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 txBox="1">
            <a:spLocks/>
          </p:cNvSpPr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06418C"/>
                </a:solidFill>
              </a:rPr>
              <a:t>26g mentor – mentee training plan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  <a:noFill/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Training </a:t>
            </a:r>
            <a:r>
              <a:rPr lang="en-US" dirty="0" smtClean="0">
                <a:solidFill>
                  <a:srgbClr val="06418C"/>
                </a:solidFill>
              </a:rPr>
              <a:t>target (2/2)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4</a:t>
            </a:r>
            <a:endParaRPr lang="de-DE" dirty="0"/>
          </a:p>
        </p:txBody>
      </p:sp>
      <p:sp>
        <p:nvSpPr>
          <p:cNvPr id="12" name="Inhaltsplatzhalter 3"/>
          <p:cNvSpPr txBox="1">
            <a:spLocks/>
          </p:cNvSpPr>
          <p:nvPr/>
        </p:nvSpPr>
        <p:spPr>
          <a:xfrm>
            <a:off x="10271098" y="76200"/>
            <a:ext cx="1692302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b="1" i="1" dirty="0" smtClean="0">
                <a:solidFill>
                  <a:schemeClr val="tx2"/>
                </a:solidFill>
              </a:rPr>
              <a:t>Training target (2/2)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Current status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Gap analysis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</a:t>
            </a: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plan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Commitment</a:t>
            </a:r>
            <a:endParaRPr lang="en-US" sz="11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1607"/>
              </p:ext>
            </p:extLst>
          </p:nvPr>
        </p:nvGraphicFramePr>
        <p:xfrm>
          <a:off x="1080000" y="1672227"/>
          <a:ext cx="10121400" cy="422565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0350"/>
                <a:gridCol w="2530350"/>
                <a:gridCol w="2530350"/>
                <a:gridCol w="2530350"/>
              </a:tblGrid>
              <a:tr h="19018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Achieve level 2 for all skills by Dec 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18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Common Skills</a:t>
                      </a:r>
                      <a:endParaRPr kumimoji="1" lang="en-US" sz="16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Management 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Communication 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Development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6604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Can manage the time.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Can schedule works and follow them.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Can report </a:t>
                      </a: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status/issues/solutions in detailed </a:t>
                      </a: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leaders.</a:t>
                      </a:r>
                      <a:endParaRPr kumimoji="1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Can contribute idea to others.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Know 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can follow Development 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Can read/write document clearly and correctly.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TOEIC</a:t>
                      </a:r>
                      <a:r>
                        <a:rPr lang="en-US" sz="1400" baseline="0" dirty="0" smtClean="0"/>
                        <a:t> 650.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9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6418C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Do IDE Design Task without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 txBox="1">
            <a:spLocks/>
          </p:cNvSpPr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06418C"/>
                </a:solidFill>
              </a:rPr>
              <a:t>26g mentor – mentee training plan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  <a:noFill/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CURRENT </a:t>
            </a:r>
            <a:r>
              <a:rPr lang="en-US" dirty="0" smtClean="0">
                <a:solidFill>
                  <a:srgbClr val="06418C"/>
                </a:solidFill>
              </a:rPr>
              <a:t>STATUS (1/2)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5</a:t>
            </a:r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15202"/>
              </p:ext>
            </p:extLst>
          </p:nvPr>
        </p:nvGraphicFramePr>
        <p:xfrm>
          <a:off x="1080000" y="1672227"/>
          <a:ext cx="10121400" cy="44907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0350"/>
                <a:gridCol w="2530350"/>
                <a:gridCol w="2530350"/>
                <a:gridCol w="2530350"/>
              </a:tblGrid>
              <a:tr h="38036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Software Design Engineer &amp; Coding Engineer level 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Functional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Detailed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Software Coding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Readability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42378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understand simple Requirement Specification</a:t>
                      </a:r>
                      <a:r>
                        <a:rPr lang="en-US" sz="1400" baseline="0" dirty="0" smtClean="0"/>
                        <a:t>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Cannot analyze requirement specification with complex functions.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understand simple Detail Design</a:t>
                      </a:r>
                      <a:r>
                        <a:rPr lang="en-US" sz="1400" baseline="0" dirty="0" smtClean="0"/>
                        <a:t>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</a:t>
                      </a:r>
                      <a:r>
                        <a:rPr kumimoji="1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have ability to create Detail Design document according software structure definitions.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Can code with simple </a:t>
                      </a:r>
                      <a:r>
                        <a:rPr lang="en-US" sz="1400" dirty="0" smtClean="0"/>
                        <a:t>function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Unfamiliar with new IDE plug-in development.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Weakness of naming and formatting code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9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6418C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Lack of skills and knowledge to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 txBox="1">
            <a:spLocks/>
          </p:cNvSpPr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06418C"/>
                </a:solidFill>
              </a:rPr>
              <a:t>26g mentor – mentee training plan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10271098" y="76200"/>
            <a:ext cx="1692302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b="1" i="1" dirty="0">
                <a:solidFill>
                  <a:schemeClr val="tx2"/>
                </a:solidFill>
              </a:rPr>
              <a:t>Current </a:t>
            </a:r>
            <a:r>
              <a:rPr lang="en-US" sz="1100" b="1" i="1" dirty="0" smtClean="0">
                <a:solidFill>
                  <a:schemeClr val="tx2"/>
                </a:solidFill>
              </a:rPr>
              <a:t>status (1/2)</a:t>
            </a:r>
            <a:endParaRPr lang="en-US" sz="1100" b="1" i="1" dirty="0">
              <a:solidFill>
                <a:schemeClr val="tx2"/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Gap analysis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</a:t>
            </a: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plan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Commitment</a:t>
            </a:r>
            <a:endParaRPr lang="en-US" sz="11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CURRENT STATUS </a:t>
            </a:r>
            <a:r>
              <a:rPr lang="en-US" dirty="0" smtClean="0">
                <a:solidFill>
                  <a:srgbClr val="06418C"/>
                </a:solidFill>
              </a:rPr>
              <a:t>(2/2</a:t>
            </a:r>
            <a:r>
              <a:rPr lang="en-US" dirty="0">
                <a:solidFill>
                  <a:srgbClr val="06418C"/>
                </a:solidFill>
              </a:rPr>
              <a:t>)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6</a:t>
            </a:r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29644"/>
              </p:ext>
            </p:extLst>
          </p:nvPr>
        </p:nvGraphicFramePr>
        <p:xfrm>
          <a:off x="1080000" y="1672227"/>
          <a:ext cx="10121400" cy="44907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0350"/>
                <a:gridCol w="2530350"/>
                <a:gridCol w="2530350"/>
                <a:gridCol w="2530350"/>
              </a:tblGrid>
              <a:tr h="38036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Common Skill level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Management 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Communication 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Development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42378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Can </a:t>
                      </a:r>
                      <a:r>
                        <a:rPr lang="en-US" sz="1400" dirty="0" smtClean="0"/>
                        <a:t>schedule works </a:t>
                      </a:r>
                      <a:r>
                        <a:rPr lang="en-US" sz="1400" dirty="0" smtClean="0"/>
                        <a:t>but</a:t>
                      </a:r>
                      <a:r>
                        <a:rPr lang="en-US" sz="1400" baseline="0" dirty="0" smtClean="0"/>
                        <a:t> cannot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/>
                        <a:t>follow them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correctly (due </a:t>
                      </a:r>
                      <a:r>
                        <a:rPr lang="en-US" sz="1400" baseline="0" dirty="0" smtClean="0"/>
                        <a:t>to health issues, technical issues, lack of experience)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Can propose idea to others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Can </a:t>
                      </a:r>
                      <a:r>
                        <a:rPr lang="en-US" sz="1400" dirty="0" smtClean="0"/>
                        <a:t>make the report but not clear.</a:t>
                      </a:r>
                      <a:endParaRPr lang="en-US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Have some knowledge about </a:t>
                      </a:r>
                      <a:r>
                        <a:rPr lang="en-US" sz="1400" baseline="0" dirty="0" smtClean="0"/>
                        <a:t>Development </a:t>
                      </a:r>
                      <a:r>
                        <a:rPr lang="en-US" sz="1400" baseline="0" dirty="0" smtClean="0"/>
                        <a:t>process but not much.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Basically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TOEIC (Not yet)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6418C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Lack of skills and knowledge to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 txBox="1">
            <a:spLocks/>
          </p:cNvSpPr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06418C"/>
                </a:solidFill>
              </a:rPr>
              <a:t>26g mentor – mentee training plan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10271098" y="76200"/>
            <a:ext cx="1692302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b="1" i="1" dirty="0">
                <a:solidFill>
                  <a:schemeClr val="tx2"/>
                </a:solidFill>
              </a:rPr>
              <a:t>Current </a:t>
            </a:r>
            <a:r>
              <a:rPr lang="en-US" sz="1100" b="1" i="1" dirty="0" smtClean="0">
                <a:solidFill>
                  <a:schemeClr val="tx2"/>
                </a:solidFill>
              </a:rPr>
              <a:t>status (2/2)</a:t>
            </a:r>
            <a:endParaRPr lang="en-US" sz="1100" b="1" i="1" dirty="0">
              <a:solidFill>
                <a:schemeClr val="tx2"/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Gap analysis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</a:t>
            </a: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plan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Commitment</a:t>
            </a:r>
            <a:endParaRPr lang="en-US" sz="11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7</a:t>
            </a:r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300025"/>
              </p:ext>
            </p:extLst>
          </p:nvPr>
        </p:nvGraphicFramePr>
        <p:xfrm>
          <a:off x="1080000" y="1672227"/>
          <a:ext cx="10121400" cy="44916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6900"/>
                <a:gridCol w="3373800"/>
                <a:gridCol w="2530350"/>
                <a:gridCol w="2530350"/>
              </a:tblGrid>
              <a:tr h="380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Skill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Gap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Root causes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8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Functional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Finish Functional Design without support.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Output can be referred in Detailed Design and Integration</a:t>
                      </a:r>
                      <a:r>
                        <a:rPr lang="en-US" sz="1400" baseline="0" dirty="0" smtClean="0"/>
                        <a:t> Test phase.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Output must follow document templates.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Cannot finish Functional Design without support from others.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is not clear enough to be referred in Detailed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investigate deeply about requirement before.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Experience in design is not enough.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98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Detailed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Finish Detailed Design without support.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Could analyze and propose solutions to implement methods.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can be referred in coding and Unit Test phase.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must follow document templates.</a:t>
                      </a: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Cannot finish Detailed Design without support from others.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not sure about the accuracy and effectively of solution for complicated functions.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understand the complex process of target object.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Experience in design is not enough.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41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Software Coding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Finish coding base on Detailed Design without support.</a:t>
                      </a: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familiar with coding by refer to Design documents.</a:t>
                      </a: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coding techniques to adapt many kind of requests.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Inhaltsplatzhalter 3"/>
          <p:cNvSpPr txBox="1">
            <a:spLocks/>
          </p:cNvSpPr>
          <p:nvPr/>
        </p:nvSpPr>
        <p:spPr>
          <a:xfrm>
            <a:off x="10271098" y="76200"/>
            <a:ext cx="1692302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Current status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b="1" i="1" dirty="0">
                <a:solidFill>
                  <a:schemeClr val="tx2"/>
                </a:solidFill>
              </a:rPr>
              <a:t>Gap </a:t>
            </a:r>
            <a:r>
              <a:rPr lang="en-US" sz="1100" b="1" i="1" dirty="0" smtClean="0">
                <a:solidFill>
                  <a:schemeClr val="tx2"/>
                </a:solidFill>
              </a:rPr>
              <a:t>analysis (1/2)</a:t>
            </a:r>
            <a:endParaRPr lang="en-US" sz="1100" b="1" i="1" dirty="0">
              <a:solidFill>
                <a:schemeClr val="tx2"/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</a:t>
            </a: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plan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Commitment</a:t>
            </a:r>
            <a:endParaRPr lang="en-US" sz="11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GAP ANALYSIS (1/2)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3"/>
          <p:cNvSpPr txBox="1">
            <a:spLocks/>
          </p:cNvSpPr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06418C"/>
                </a:solidFill>
              </a:rPr>
              <a:t>26g mentor – mentee training plan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8</a:t>
            </a:r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77154"/>
              </p:ext>
            </p:extLst>
          </p:nvPr>
        </p:nvGraphicFramePr>
        <p:xfrm>
          <a:off x="1080000" y="1672227"/>
          <a:ext cx="10121400" cy="24567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6900"/>
                <a:gridCol w="3373800"/>
                <a:gridCol w="2530350"/>
                <a:gridCol w="2530350"/>
              </a:tblGrid>
              <a:tr h="380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Skill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Gap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Root causes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40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Readability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Output source code could be reused for later development.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source code is not easy to reused and maintain.</a:t>
                      </a: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Unfamiliar</a:t>
                      </a:r>
                      <a:r>
                        <a:rPr kumimoji="1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new API and its library.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801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Development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Know and can follow Development </a:t>
                      </a: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know about Development process clearly</a:t>
                      </a: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Unfamiliar </a:t>
                      </a: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</a:t>
                      </a: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Development Process.</a:t>
                      </a: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132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English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TOEIC 650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Basically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TOEIC (Not yet)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</a:t>
                      </a: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improve English </a:t>
                      </a: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skill is not enough.</a:t>
                      </a:r>
                      <a:endParaRPr kumimoji="1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Inhaltsplatzhalter 3"/>
          <p:cNvSpPr txBox="1">
            <a:spLocks/>
          </p:cNvSpPr>
          <p:nvPr/>
        </p:nvSpPr>
        <p:spPr>
          <a:xfrm>
            <a:off x="10271098" y="76200"/>
            <a:ext cx="1692302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Current status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b="1" i="1" dirty="0">
                <a:solidFill>
                  <a:schemeClr val="tx2"/>
                </a:solidFill>
              </a:rPr>
              <a:t>Gap </a:t>
            </a:r>
            <a:r>
              <a:rPr lang="en-US" sz="1100" b="1" i="1" dirty="0" smtClean="0">
                <a:solidFill>
                  <a:schemeClr val="tx2"/>
                </a:solidFill>
              </a:rPr>
              <a:t>analysis (2/2)</a:t>
            </a:r>
            <a:endParaRPr lang="en-US" sz="1100" b="1" i="1" dirty="0">
              <a:solidFill>
                <a:schemeClr val="tx2"/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</a:t>
            </a: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plan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Commitment</a:t>
            </a:r>
            <a:endParaRPr lang="en-US" sz="11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GAP ANALYSIS (2/2)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 txBox="1">
            <a:spLocks/>
          </p:cNvSpPr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06418C"/>
                </a:solidFill>
              </a:rPr>
              <a:t>26g mentor – mentee training plan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9</a:t>
            </a:r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56227"/>
              </p:ext>
            </p:extLst>
          </p:nvPr>
        </p:nvGraphicFramePr>
        <p:xfrm>
          <a:off x="1080000" y="1672227"/>
          <a:ext cx="10121400" cy="39770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4600"/>
                <a:gridCol w="3352800"/>
                <a:gridCol w="2803650"/>
                <a:gridCol w="1387350"/>
                <a:gridCol w="1143000"/>
              </a:tblGrid>
              <a:tr h="380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Skill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Mentee’s Actions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Mentor’s Actions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Milestone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8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Functional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Investigate and refer to sample requirement, interface information and F.D document.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Functional Design for current tasks with help from Mentor.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Confirm with Mentor about unclear points to understand F.D document clearly.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Provide input documents</a:t>
                      </a:r>
                      <a:r>
                        <a:rPr lang="en-US" sz="1400" baseline="0" dirty="0" smtClean="0"/>
                        <a:t>, confirm understanding of Mentee.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Follow progress, give feedback/direction, Q&amp;A.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aseline="0" dirty="0" smtClean="0"/>
                        <a:t>Dec 2019</a:t>
                      </a: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400" dirty="0" smtClean="0"/>
                        <a:t>Function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400" dirty="0" smtClean="0"/>
                        <a:t>Spec.</a:t>
                      </a: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98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Detailed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Investigate and refer to existing Functional Design and Detailed Design document to know the relationship between them.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Detailed Design for current tasks with help from Mentor.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Confirm with Mentor about unclear points in document.</a:t>
                      </a:r>
                      <a:endParaRPr kumimoji="1" 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Provide input documents,</a:t>
                      </a:r>
                      <a:r>
                        <a:rPr lang="en-US" sz="1400" baseline="0" dirty="0" smtClean="0"/>
                        <a:t> development guideline, investigation tips.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Share design tips, techniques.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Follow progress, give feedback/direction, Q&amp;A.</a:t>
                      </a:r>
                      <a:endParaRPr kumimoji="1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Dec 2019</a:t>
                      </a:r>
                      <a:endParaRPr lang="en-US" sz="1400" dirty="0" smtClean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400" dirty="0" smtClean="0"/>
                        <a:t>Detailed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400" dirty="0" smtClean="0"/>
                        <a:t>Spec.</a:t>
                      </a: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Inhaltsplatzhalter 3"/>
          <p:cNvSpPr txBox="1">
            <a:spLocks/>
          </p:cNvSpPr>
          <p:nvPr/>
        </p:nvSpPr>
        <p:spPr>
          <a:xfrm>
            <a:off x="10271098" y="76200"/>
            <a:ext cx="1692302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Current status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Gap </a:t>
            </a: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analysis</a:t>
            </a:r>
            <a:endParaRPr lang="en-US" sz="11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b="1" i="1" dirty="0">
                <a:solidFill>
                  <a:schemeClr val="tx2"/>
                </a:solidFill>
              </a:rPr>
              <a:t>Training </a:t>
            </a:r>
            <a:r>
              <a:rPr lang="en-US" sz="1100" b="1" i="1" dirty="0" smtClean="0">
                <a:solidFill>
                  <a:schemeClr val="tx2"/>
                </a:solidFill>
              </a:rPr>
              <a:t>plan (1/3</a:t>
            </a:r>
            <a:r>
              <a:rPr lang="en-US" sz="1100" b="1" i="1" dirty="0" smtClean="0">
                <a:solidFill>
                  <a:schemeClr val="tx2"/>
                </a:solidFill>
              </a:rPr>
              <a:t>)</a:t>
            </a: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Commitment</a:t>
            </a:r>
            <a:endParaRPr lang="en-US" sz="1100" b="1" i="1" dirty="0">
              <a:solidFill>
                <a:schemeClr val="tx2"/>
              </a:solidFill>
            </a:endParaRP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TRAINING PLAN (1/3)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3"/>
          <p:cNvSpPr txBox="1">
            <a:spLocks/>
          </p:cNvSpPr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06418C"/>
                </a:solidFill>
              </a:rPr>
              <a:t>26g mentor – mentee training plan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21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46CC6C0-ADE0-4353-AF35-FA8C6CAA5B5E}" vid="{FC591D30-7517-4864-9752-24B589F73E6F}"/>
    </a:ext>
  </a:extLst>
</a:theme>
</file>

<file path=ppt/theme/theme2.xml><?xml version="1.0" encoding="utf-8"?>
<a:theme xmlns:a="http://schemas.openxmlformats.org/drawingml/2006/main" name="1_151021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46CC6C0-ADE0-4353-AF35-FA8C6CAA5B5E}" vid="{FC591D30-7517-4864-9752-24B589F73E6F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151021_Renesas_Templates_16_9_EN</Template>
  <TotalTime>23789</TotalTime>
  <Words>1418</Words>
  <Application>Microsoft Office PowerPoint</Application>
  <PresentationFormat>Widescreen</PresentationFormat>
  <Paragraphs>327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Symbol</vt:lpstr>
      <vt:lpstr>Wingdings</vt:lpstr>
      <vt:lpstr>151021_Renesas_Templates_16_9_EN</vt:lpstr>
      <vt:lpstr>1_151021_Renesas_Templates_16_9_EN</vt:lpstr>
      <vt:lpstr>PowerPoint Presentation</vt:lpstr>
      <vt:lpstr>Agenda</vt:lpstr>
      <vt:lpstr>Training target (1/2)</vt:lpstr>
      <vt:lpstr>Training target (2/2)</vt:lpstr>
      <vt:lpstr>CURRENT STATUS (1/2)</vt:lpstr>
      <vt:lpstr>CURRENT STATUS (2/2)</vt:lpstr>
      <vt:lpstr>GAP ANALYSIS (1/2)</vt:lpstr>
      <vt:lpstr>GAP ANALYSIS (2/2)</vt:lpstr>
      <vt:lpstr>TRAINING PLAN (1/3)</vt:lpstr>
      <vt:lpstr>TRAINING PLAN (2/3)</vt:lpstr>
      <vt:lpstr>TRAINING PLAN (3/3)</vt:lpstr>
      <vt:lpstr>COMMITMENT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chinh.nguyen.jy@rvc.renesas.com</dc:creator>
  <cp:lastModifiedBy>Nguyen Thao Thanh. Duong</cp:lastModifiedBy>
  <cp:revision>2960</cp:revision>
  <dcterms:created xsi:type="dcterms:W3CDTF">2015-11-13T03:43:16Z</dcterms:created>
  <dcterms:modified xsi:type="dcterms:W3CDTF">2017-12-29T10:04:24Z</dcterms:modified>
</cp:coreProperties>
</file>