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_rels/item1.xml.rels" ContentType="application/vnd.openxmlformats-package.relationships+xml"/>
  <Override PartName="/customXml/_rels/item2.xml.rels" ContentType="application/vnd.openxmlformats-package.relationships+xml"/>
  <Override PartName="/customXml/_rels/item3.xml.rels" ContentType="application/vnd.openxmlformats-package.relationships+xml"/>
  <Override PartName="/customXml/itemProps2.xml" ContentType="application/vnd.openxmlformats-officedocument.customXmlProperties+xml"/>
  <Override PartName="/customXml/item3.xml" ContentType="application/xml"/>
  <Override PartName="/customXml/itemProps3.xml" ContentType="application/vnd.openxmlformats-officedocument.customXml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_rels/notesSlide1.xml.rels" ContentType="application/vnd.openxmlformats-package.relationships+xml"/>
  <Override PartName="/ppt/notesSlides/_rels/notesSlide2.xml.rels" ContentType="application/vnd.openxmlformats-package.relationships+xml"/>
  <Override PartName="/ppt/notesSlides/_rels/notesSlide3.xml.rels" ContentType="application/vnd.openxmlformats-package.relationships+xml"/>
  <Override PartName="/ppt/notesSlides/_rels/notesSlide4.xml.rels" ContentType="application/vnd.openxmlformats-package.relationships+xml"/>
  <Override PartName="/ppt/notesSlides/_rels/notesSlide5.xml.rels" ContentType="application/vnd.openxmlformats-package.relationships+xml"/>
  <Override PartName="/ppt/notesSlides/_rels/notesSlide6.xml.rels" ContentType="application/vnd.openxmlformats-package.relationships+xml"/>
  <Override PartName="/ppt/notesSlides/_rels/notesSlide7.xml.rels" ContentType="application/vnd.openxmlformats-package.relationships+xml"/>
  <Override PartName="/ppt/notesSlides/_rels/notesSlide8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22.xml.rels" ContentType="application/vnd.openxmlformats-package.relationships+xml"/>
  <Override PartName="/ppt/notesSlides/_rels/notesSlide23.xml.rels" ContentType="application/vnd.openxmlformats-package.relationships+xml"/>
  <Override PartName="/ppt/notesSlides/_rels/notesSlide24.xml.rels" ContentType="application/vnd.openxmlformats-package.relationships+xml"/>
  <Override PartName="/ppt/notesSlides/_rels/notesSlide25.xml.rels" ContentType="application/vnd.openxmlformats-package.relationships+xml"/>
  <Override PartName="/ppt/notesSlides/_rels/notesSlide26.xml.rels" ContentType="application/vnd.openxmlformats-package.relationships+xml"/>
  <Override PartName="/ppt/notesSlides/_rels/notesSlide27.xml.rels" ContentType="application/vnd.openxmlformats-package.relationships+xml"/>
  <Override PartName="/ppt/notesSlides/_rels/notesSlide28.xml.rels" ContentType="application/vnd.openxmlformats-package.relationships+xml"/>
  <Override PartName="/ppt/notesSlides/_rels/notesSlide29.xml.rels" ContentType="application/vnd.openxmlformats-package.relationships+xml"/>
  <Override PartName="/ppt/notesSlides/_rels/notesSlide30.xml.rels" ContentType="application/vnd.openxmlformats-package.relationships+xml"/>
  <Override PartName="/ppt/notesSlides/_rels/notesSlide31.xml.rels" ContentType="application/vnd.openxmlformats-package.relationships+xml"/>
  <Override PartName="/ppt/notesSlides/_rels/notesSlide32.xml.rels" ContentType="application/vnd.openxmlformats-package.relationships+xml"/>
  <Override PartName="/ppt/media/image53.jpeg" ContentType="image/jpeg"/>
  <Override PartName="/ppt/media/image1.jpeg" ContentType="image/jpeg"/>
  <Override PartName="/ppt/media/image54.jpeg" ContentType="image/jpeg"/>
  <Override PartName="/ppt/media/image2.jpeg" ContentType="image/jpeg"/>
  <Override PartName="/ppt/media/image55.jpeg" ContentType="image/jpeg"/>
  <Override PartName="/ppt/media/image3.jpeg" ContentType="image/jpeg"/>
  <Override PartName="/ppt/media/image5.png" ContentType="image/png"/>
  <Override PartName="/ppt/media/image71.png" ContentType="image/png"/>
  <Override PartName="/ppt/media/image70.png" ContentType="image/png"/>
  <Override PartName="/ppt/media/image4.png" ContentType="image/png"/>
  <Override PartName="/ppt/media/image45.jpeg" ContentType="image/jpeg"/>
  <Override PartName="/ppt/media/image8.jpeg" ContentType="image/jpeg"/>
  <Override PartName="/ppt/media/image6.png" ContentType="image/png"/>
  <Override PartName="/ppt/media/image34.jpeg" ContentType="image/jpeg"/>
  <Override PartName="/ppt/media/image7.jpeg" ContentType="image/jpeg"/>
  <Override PartName="/ppt/media/image59.jpeg" ContentType="image/jpeg"/>
  <Override PartName="/ppt/media/image9.jpeg" ContentType="image/jpeg"/>
  <Override PartName="/ppt/media/image10.png" ContentType="image/png"/>
  <Override PartName="/ppt/media/image29.jpeg" ContentType="image/jpeg"/>
  <Override PartName="/ppt/media/image11.jpeg" ContentType="image/jpeg"/>
  <Override PartName="/ppt/media/image76.png" ContentType="image/png"/>
  <Override PartName="/ppt/media/image12.jpeg" ContentType="image/jpeg"/>
  <Override PartName="/ppt/media/image13.jpeg" ContentType="image/jpeg"/>
  <Override PartName="/ppt/media/image14.png" ContentType="image/png"/>
  <Override PartName="/ppt/media/image15.png" ContentType="image/png"/>
  <Override PartName="/ppt/media/image35.jpeg" ContentType="image/jpeg"/>
  <Override PartName="/ppt/media/image16.jpeg" ContentType="image/jpeg"/>
  <Override PartName="/ppt/media/image17.jpeg" ContentType="image/jpeg"/>
  <Override PartName="/ppt/media/image18.jpeg" ContentType="image/jpeg"/>
  <Override PartName="/ppt/media/image19.jpeg" ContentType="image/jpeg"/>
  <Override PartName="/ppt/media/image20.jpeg" ContentType="image/jpeg"/>
  <Override PartName="/ppt/media/image21.jpeg" ContentType="image/jpeg"/>
  <Override PartName="/ppt/media/image22.jpeg" ContentType="image/jpeg"/>
  <Override PartName="/ppt/media/image23.jpeg" ContentType="image/jpeg"/>
  <Override PartName="/ppt/media/image24.jpeg" ContentType="image/jpeg"/>
  <Override PartName="/ppt/media/image25.jpeg" ContentType="image/jpeg"/>
  <Override PartName="/ppt/media/image26.jpeg" ContentType="image/jpeg"/>
  <Override PartName="/ppt/media/image27.jpeg" ContentType="image/jpeg"/>
  <Override PartName="/ppt/media/image28.jpeg" ContentType="image/jpeg"/>
  <Override PartName="/ppt/media/image30.jpeg" ContentType="image/jpeg"/>
  <Override PartName="/ppt/media/image31.jpeg" ContentType="image/jpeg"/>
  <Override PartName="/ppt/media/image32.jpeg" ContentType="image/jpeg"/>
  <Override PartName="/ppt/media/image33.jpeg" ContentType="image/jpeg"/>
  <Override PartName="/ppt/media/image36.jpeg" ContentType="image/jpeg"/>
  <Override PartName="/ppt/media/image37.jpeg" ContentType="image/jpeg"/>
  <Override PartName="/ppt/media/image38.jpeg" ContentType="image/jpeg"/>
  <Override PartName="/ppt/media/image39.jpeg" ContentType="image/jpeg"/>
  <Override PartName="/ppt/media/image40.jpeg" ContentType="image/jpeg"/>
  <Override PartName="/ppt/media/image41.jpeg" ContentType="image/jpeg"/>
  <Override PartName="/ppt/media/image42.jpeg" ContentType="image/jpeg"/>
  <Override PartName="/ppt/media/image43.jpeg" ContentType="image/jpeg"/>
  <Override PartName="/ppt/media/image44.jpeg" ContentType="image/jpeg"/>
  <Override PartName="/ppt/media/image46.jpeg" ContentType="image/jpeg"/>
  <Override PartName="/ppt/media/image47.jpeg" ContentType="image/jpeg"/>
  <Override PartName="/ppt/media/image48.jpeg" ContentType="image/jpeg"/>
  <Override PartName="/ppt/media/image49.jpeg" ContentType="image/jpeg"/>
  <Override PartName="/ppt/media/image50.jpeg" ContentType="image/jpeg"/>
  <Override PartName="/ppt/media/image51.jpeg" ContentType="image/jpeg"/>
  <Override PartName="/ppt/media/image52.jpeg" ContentType="image/jpeg"/>
  <Override PartName="/ppt/media/image56.jpeg" ContentType="image/jpeg"/>
  <Override PartName="/ppt/media/image57.jpeg" ContentType="image/jpeg"/>
  <Override PartName="/ppt/media/image58.jpeg" ContentType="image/jpeg"/>
  <Override PartName="/ppt/media/image60.jpeg" ContentType="image/jpeg"/>
  <Override PartName="/ppt/media/image61.jpeg" ContentType="image/jpeg"/>
  <Override PartName="/ppt/media/image62.jpeg" ContentType="image/jpeg"/>
  <Override PartName="/ppt/media/image63.jpeg" ContentType="image/jpeg"/>
  <Override PartName="/ppt/media/image64.jpeg" ContentType="image/jpeg"/>
  <Override PartName="/ppt/media/image65.jpeg" ContentType="image/jpeg"/>
  <Override PartName="/ppt/media/image66.jpeg" ContentType="image/jpeg"/>
  <Override PartName="/ppt/media/image67.jpeg" ContentType="image/jpeg"/>
  <Override PartName="/ppt/media/image68.jpeg" ContentType="image/jpeg"/>
  <Override PartName="/ppt/media/image69.png" ContentType="image/png"/>
  <Override PartName="/ppt/media/image72.jpeg" ContentType="image/jpeg"/>
  <Override PartName="/ppt/media/image73.jpeg" ContentType="image/jpeg"/>
  <Override PartName="/ppt/media/image74.jpeg" ContentType="image/jpeg"/>
  <Override PartName="/ppt/media/image75.png" ContentType="image/png"/>
  <Override PartName="/ppt/media/image77.png" ContentType="image/png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_rels/slideLayout3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23.xml" ContentType="application/vnd.openxmlformats-officedocument.presentationml.slide+xml"/>
  <Override PartName="/ppt/slides/slide7.xml" ContentType="application/vnd.openxmlformats-officedocument.presentationml.slide+xml"/>
  <Override PartName="/ppt/slides/slide24.xml" ContentType="application/vnd.openxmlformats-officedocument.presentationml.slide+xml"/>
  <Override PartName="/ppt/slides/slide8.xml" ContentType="application/vnd.openxmlformats-officedocument.presentationml.slide+xml"/>
  <Override PartName="/ppt/slides/slide25.xml" ContentType="application/vnd.openxmlformats-officedocument.presentationml.slide+xml"/>
  <Override PartName="/ppt/slides/slide9.xml" ContentType="application/vnd.openxmlformats-officedocument.presentationml.slide+xml"/>
  <Override PartName="/ppt/slides/slide26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_rels/slide1.xml.rels" ContentType="application/vnd.openxmlformats-package.relationships+xml"/>
  <Override PartName="/ppt/slides/_rels/slide22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3.xml.rels" ContentType="application/vnd.openxmlformats-package.relationships+xml"/>
  <Override PartName="/ppt/slides/_rels/slide21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23.xml.rels" ContentType="application/vnd.openxmlformats-package.relationships+xml"/>
  <Override PartName="/ppt/slides/_rels/slide6.xml.rels" ContentType="application/vnd.openxmlformats-package.relationships+xml"/>
  <Override PartName="/ppt/slides/_rels/slide24.xml.rels" ContentType="application/vnd.openxmlformats-package.relationships+xml"/>
  <Override PartName="/ppt/slides/_rels/slide7.xml.rels" ContentType="application/vnd.openxmlformats-package.relationships+xml"/>
  <Override PartName="/ppt/slides/_rels/slide25.xml.rels" ContentType="application/vnd.openxmlformats-package.relationships+xml"/>
  <Override PartName="/ppt/slides/_rels/slide8.xml.rels" ContentType="application/vnd.openxmlformats-package.relationships+xml"/>
  <Override PartName="/ppt/slides/_rels/slide26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7.xml.rels" ContentType="application/vnd.openxmlformats-package.relationships+xml"/>
  <Override PartName="/ppt/slides/_rels/slide28.xml.rels" ContentType="application/vnd.openxmlformats-package.relationships+xml"/>
  <Override PartName="/ppt/slides/_rels/slide29.xml.rels" ContentType="application/vnd.openxmlformats-package.relationships+xml"/>
  <Override PartName="/ppt/slides/_rels/slide30.xml.rels" ContentType="application/vnd.openxmlformats-package.relationships+xml"/>
  <Override PartName="/ppt/slides/_rels/slide31.xml.rels" ContentType="application/vnd.openxmlformats-package.relationships+xml"/>
  <Override PartName="/ppt/slides/_rels/slide32.xml.rels" ContentType="application/vnd.openxmlformats-package.relationships+xml"/>
  <Override PartName="/ppt/presProps.xml" ContentType="application/vnd.openxmlformats-officedocument.presentationml.presProps+xml"/>
  <Override PartName="/ppt/_rels/presentation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customXml" Target="../customXml/item1.xml"/><Relationship Id="rId5" Type="http://schemas.openxmlformats.org/officeDocument/2006/relationships/customXml" Target="../customXml/item2.xml"/><Relationship Id="rId6" Type="http://schemas.openxmlformats.org/officeDocument/2006/relationships/customXml" Target="../customXml/item3.xml"/><Relationship Id="rId7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</p:sldIdLst>
  <p:sldSz cx="9144000" cy="6858000"/>
  <p:notesSz cx="10234613" cy="710406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 type="dt" idx="2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22" name="PlaceHolder 5"/>
          <p:cNvSpPr>
            <a:spLocks noGrp="1"/>
          </p:cNvSpPr>
          <p:nvPr>
            <p:ph type="ftr" idx="3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23" name="PlaceHolder 6"/>
          <p:cNvSpPr>
            <a:spLocks noGrp="1"/>
          </p:cNvSpPr>
          <p:nvPr>
            <p:ph type="sldNum" idx="4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5300BD02-BA2C-4B34-9B40-E8216757DFBB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
</Relationships>
</file>

<file path=ppt/notesSlides/_rels/notesSlide26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
</Relationships>
</file>

<file path=ppt/notesSlides/_rels/notesSlide27.xml.rels><?xml version="1.0" encoding="UTF-8"?>
<Relationships xmlns="http://schemas.openxmlformats.org/package/2006/relationships"><Relationship Id="rId1" Type="http://schemas.openxmlformats.org/officeDocument/2006/relationships/slide" Target="../slides/slide27.xml"/><Relationship Id="rId2" Type="http://schemas.openxmlformats.org/officeDocument/2006/relationships/notesMaster" Target="../notesMasters/notesMaster1.xml"/>
</Relationships>
</file>

<file path=ppt/notesSlides/_rels/notesSlide28.xml.rels><?xml version="1.0" encoding="UTF-8"?>
<Relationships xmlns="http://schemas.openxmlformats.org/package/2006/relationships"><Relationship Id="rId1" Type="http://schemas.openxmlformats.org/officeDocument/2006/relationships/slide" Target="../slides/slide28.xml"/><Relationship Id="rId2" Type="http://schemas.openxmlformats.org/officeDocument/2006/relationships/notesMaster" Target="../notesMasters/notesMaster1.xml"/>
</Relationships>
</file>

<file path=ppt/notesSlides/_rels/notesSlide29.xml.rels><?xml version="1.0" encoding="UTF-8"?>
<Relationships xmlns="http://schemas.openxmlformats.org/package/2006/relationships"><Relationship Id="rId1" Type="http://schemas.openxmlformats.org/officeDocument/2006/relationships/slide" Target="../slides/slide29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30.xml.rels><?xml version="1.0" encoding="UTF-8"?>
<Relationships xmlns="http://schemas.openxmlformats.org/package/2006/relationships"><Relationship Id="rId1" Type="http://schemas.openxmlformats.org/officeDocument/2006/relationships/slide" Target="../slides/slide30.xml"/><Relationship Id="rId2" Type="http://schemas.openxmlformats.org/officeDocument/2006/relationships/notesMaster" Target="../notesMasters/notesMaster1.xml"/>
</Relationships>
</file>

<file path=ppt/notesSlides/_rels/notesSlide31.xml.rels><?xml version="1.0" encoding="UTF-8"?>
<Relationships xmlns="http://schemas.openxmlformats.org/package/2006/relationships"><Relationship Id="rId1" Type="http://schemas.openxmlformats.org/officeDocument/2006/relationships/slide" Target="../slides/slide31.xml"/><Relationship Id="rId2" Type="http://schemas.openxmlformats.org/officeDocument/2006/relationships/notesMaster" Target="../notesMasters/notesMaster1.xml"/>
</Relationships>
</file>

<file path=ppt/notesSlides/_rels/notesSlide32.xml.rels><?xml version="1.0" encoding="UTF-8"?>
<Relationships xmlns="http://schemas.openxmlformats.org/package/2006/relationships"><Relationship Id="rId1" Type="http://schemas.openxmlformats.org/officeDocument/2006/relationships/slide" Target="../slides/slide32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PlaceHolder 1"/>
          <p:cNvSpPr>
            <a:spLocks noGrp="1"/>
          </p:cNvSpPr>
          <p:nvPr>
            <p:ph type="sldImg"/>
          </p:nvPr>
        </p:nvSpPr>
        <p:spPr>
          <a:xfrm>
            <a:off x="3517920" y="887400"/>
            <a:ext cx="3198240" cy="2397960"/>
          </a:xfrm>
          <a:prstGeom prst="rect">
            <a:avLst/>
          </a:prstGeom>
          <a:ln w="0">
            <a:noFill/>
          </a:ln>
        </p:spPr>
      </p:sp>
      <p:sp>
        <p:nvSpPr>
          <p:cNvPr id="441" name="PlaceHolder 2"/>
          <p:cNvSpPr>
            <a:spLocks noGrp="1"/>
          </p:cNvSpPr>
          <p:nvPr>
            <p:ph type="body"/>
          </p:nvPr>
        </p:nvSpPr>
        <p:spPr>
          <a:xfrm>
            <a:off x="1023480" y="3418920"/>
            <a:ext cx="8187120" cy="2796480"/>
          </a:xfrm>
          <a:prstGeom prst="rect">
            <a:avLst/>
          </a:prstGeom>
          <a:noFill/>
          <a:ln w="0">
            <a:noFill/>
          </a:ln>
        </p:spPr>
        <p:txBody>
          <a:bodyPr lIns="94680" rIns="94680" tIns="47520" bIns="4752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Arial"/>
              </a:rPr>
              <a:t>Hello, I am Yechan Kim. I really appreciate you for judging my thesis defense. 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Arial"/>
              </a:rPr>
              <a:t>Now I will give you a presentation for my thesis defense.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Arial"/>
              </a:rPr>
              <a:t>The topic is [].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42" name="PlaceHolder 3"/>
          <p:cNvSpPr>
            <a:spLocks noGrp="1"/>
          </p:cNvSpPr>
          <p:nvPr>
            <p:ph type="sldNum" idx="34"/>
          </p:nvPr>
        </p:nvSpPr>
        <p:spPr>
          <a:xfrm>
            <a:off x="5797080" y="6747480"/>
            <a:ext cx="4434120" cy="355680"/>
          </a:xfrm>
          <a:prstGeom prst="rect">
            <a:avLst/>
          </a:prstGeom>
          <a:noFill/>
          <a:ln w="0">
            <a:noFill/>
          </a:ln>
        </p:spPr>
        <p:txBody>
          <a:bodyPr lIns="94680" rIns="94680" tIns="47520" bIns="4752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C429834-B70F-4585-962A-50B7DDD9F161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PlaceHolder 1"/>
          <p:cNvSpPr>
            <a:spLocks noGrp="1"/>
          </p:cNvSpPr>
          <p:nvPr>
            <p:ph type="sldImg"/>
          </p:nvPr>
        </p:nvSpPr>
        <p:spPr>
          <a:xfrm>
            <a:off x="3517920" y="887400"/>
            <a:ext cx="3198240" cy="2397960"/>
          </a:xfrm>
          <a:prstGeom prst="rect">
            <a:avLst/>
          </a:prstGeom>
          <a:ln w="0">
            <a:noFill/>
          </a:ln>
        </p:spPr>
      </p:sp>
      <p:sp>
        <p:nvSpPr>
          <p:cNvPr id="468" name="PlaceHolder 2"/>
          <p:cNvSpPr>
            <a:spLocks noGrp="1"/>
          </p:cNvSpPr>
          <p:nvPr>
            <p:ph type="body"/>
          </p:nvPr>
        </p:nvSpPr>
        <p:spPr>
          <a:xfrm>
            <a:off x="1023480" y="3418920"/>
            <a:ext cx="8187120" cy="2796480"/>
          </a:xfrm>
          <a:prstGeom prst="rect">
            <a:avLst/>
          </a:prstGeom>
          <a:noFill/>
          <a:ln w="0">
            <a:noFill/>
          </a:ln>
        </p:spPr>
        <p:txBody>
          <a:bodyPr lIns="94680" rIns="94680" tIns="47520" bIns="4752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Arial"/>
              </a:rPr>
              <a:t>Recently, researchers tried to solve the issue of imbalanced class distribution by meta-learning.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Arial"/>
              </a:rPr>
              <a:t>Meta-learning has two subcategories called metric learning and knowledge distillation.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Arial"/>
              </a:rPr>
              <a:t>Metric Learning is to facilitate the model to better discriminate features by trying to increase the distance between non-related categories while reduce the distance between similar categories during training.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Arial"/>
              </a:rPr>
              <a:t>This method is widely used on the face recognition task or binary classification task.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br>
              <a:rPr sz="2000"/>
            </a:br>
            <a:r>
              <a:rPr b="0" lang="en-US" sz="2000" spc="-1" strike="noStrike">
                <a:latin typeface="Arial"/>
              </a:rPr>
              <a:t>And knowledge distillation tries to teach the smaller version of the original network. It might be useful because in general, the smaller network tends to be less over-fit to training dataset.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69" name="PlaceHolder 3"/>
          <p:cNvSpPr>
            <a:spLocks noGrp="1"/>
          </p:cNvSpPr>
          <p:nvPr>
            <p:ph type="sldNum" idx="43"/>
          </p:nvPr>
        </p:nvSpPr>
        <p:spPr>
          <a:xfrm>
            <a:off x="5797080" y="6747480"/>
            <a:ext cx="4434120" cy="355680"/>
          </a:xfrm>
          <a:prstGeom prst="rect">
            <a:avLst/>
          </a:prstGeom>
          <a:noFill/>
          <a:ln w="0">
            <a:noFill/>
          </a:ln>
        </p:spPr>
        <p:txBody>
          <a:bodyPr lIns="94680" rIns="94680" tIns="47520" bIns="4752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C64427A-E62E-4293-874B-1F1564DCA581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PlaceHolder 1"/>
          <p:cNvSpPr>
            <a:spLocks noGrp="1"/>
          </p:cNvSpPr>
          <p:nvPr>
            <p:ph type="sldImg"/>
          </p:nvPr>
        </p:nvSpPr>
        <p:spPr>
          <a:xfrm>
            <a:off x="3517920" y="887400"/>
            <a:ext cx="3198240" cy="2397960"/>
          </a:xfrm>
          <a:prstGeom prst="rect">
            <a:avLst/>
          </a:prstGeom>
          <a:ln w="0">
            <a:noFill/>
          </a:ln>
        </p:spPr>
      </p:sp>
      <p:sp>
        <p:nvSpPr>
          <p:cNvPr id="471" name="PlaceHolder 2"/>
          <p:cNvSpPr>
            <a:spLocks noGrp="1"/>
          </p:cNvSpPr>
          <p:nvPr>
            <p:ph type="body"/>
          </p:nvPr>
        </p:nvSpPr>
        <p:spPr>
          <a:xfrm>
            <a:off x="1023480" y="3418920"/>
            <a:ext cx="8187120" cy="2796480"/>
          </a:xfrm>
          <a:prstGeom prst="rect">
            <a:avLst/>
          </a:prstGeom>
          <a:noFill/>
          <a:ln w="0">
            <a:noFill/>
          </a:ln>
        </p:spPr>
        <p:txBody>
          <a:bodyPr lIns="94680" rIns="94680" tIns="47520" bIns="4752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Arial"/>
              </a:rPr>
              <a:t>Recently, researchers tried to solve the issue of imbalanced class distribution by meta-learning.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Arial"/>
              </a:rPr>
              <a:t>Meta-learning has two subcategories called metric learning and knowledge distillation.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Arial"/>
              </a:rPr>
              <a:t>Metric Learning is to facilitate the model to better discriminate features by trying to increase the distance between non-related categories while reduce the distance between similar categories during training.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Arial"/>
              </a:rPr>
              <a:t>This method is widely used on the face recognition task or binary classification task.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br>
              <a:rPr sz="2000"/>
            </a:br>
            <a:r>
              <a:rPr b="0" lang="en-US" sz="2000" spc="-1" strike="noStrike">
                <a:latin typeface="Arial"/>
              </a:rPr>
              <a:t>And knowledge distillation tries to teach the smaller version of the original network. It might be useful because in general, the smaller network tends to be less over-fit to training dataset.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72" name="PlaceHolder 3"/>
          <p:cNvSpPr>
            <a:spLocks noGrp="1"/>
          </p:cNvSpPr>
          <p:nvPr>
            <p:ph type="sldNum" idx="44"/>
          </p:nvPr>
        </p:nvSpPr>
        <p:spPr>
          <a:xfrm>
            <a:off x="5797080" y="6747480"/>
            <a:ext cx="4434120" cy="355680"/>
          </a:xfrm>
          <a:prstGeom prst="rect">
            <a:avLst/>
          </a:prstGeom>
          <a:noFill/>
          <a:ln w="0">
            <a:noFill/>
          </a:ln>
        </p:spPr>
        <p:txBody>
          <a:bodyPr lIns="94680" rIns="94680" tIns="47520" bIns="4752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A1DF193-68FC-49C7-9C07-76D7E89C21FF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PlaceHolder 1"/>
          <p:cNvSpPr>
            <a:spLocks noGrp="1"/>
          </p:cNvSpPr>
          <p:nvPr>
            <p:ph type="sldImg"/>
          </p:nvPr>
        </p:nvSpPr>
        <p:spPr>
          <a:xfrm>
            <a:off x="3517920" y="887400"/>
            <a:ext cx="3198240" cy="2397960"/>
          </a:xfrm>
          <a:prstGeom prst="rect">
            <a:avLst/>
          </a:prstGeom>
          <a:ln w="0">
            <a:noFill/>
          </a:ln>
        </p:spPr>
      </p:sp>
      <p:sp>
        <p:nvSpPr>
          <p:cNvPr id="474" name="PlaceHolder 2"/>
          <p:cNvSpPr>
            <a:spLocks noGrp="1"/>
          </p:cNvSpPr>
          <p:nvPr>
            <p:ph type="body"/>
          </p:nvPr>
        </p:nvSpPr>
        <p:spPr>
          <a:xfrm>
            <a:off x="1023480" y="3418920"/>
            <a:ext cx="8187120" cy="2796480"/>
          </a:xfrm>
          <a:prstGeom prst="rect">
            <a:avLst/>
          </a:prstGeom>
          <a:noFill/>
          <a:ln w="0">
            <a:noFill/>
          </a:ln>
        </p:spPr>
        <p:txBody>
          <a:bodyPr lIns="94680" rIns="94680" tIns="47520" bIns="4752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Arial"/>
              </a:rPr>
              <a:t>Recently, researchers tried to solve the issue of imbalanced class distribution by meta-learning.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Arial"/>
              </a:rPr>
              <a:t>Meta-learning has two subcategories called metric learning and knowledge distillation.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Arial"/>
              </a:rPr>
              <a:t>Metric Learning is to facilitate the model to better discriminate features by trying to increase the distance between non-related categories while reduce the distance between similar categories during training.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Arial"/>
              </a:rPr>
              <a:t>This method is widely used on the face recognition task or binary classification task.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br>
              <a:rPr sz="2000"/>
            </a:br>
            <a:r>
              <a:rPr b="0" lang="en-US" sz="2000" spc="-1" strike="noStrike">
                <a:latin typeface="Arial"/>
              </a:rPr>
              <a:t>And knowledge distillation tries to teach the smaller version of the original network. It might be useful because in general, the smaller network tends to be less over-fit to training dataset.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75" name="PlaceHolder 3"/>
          <p:cNvSpPr>
            <a:spLocks noGrp="1"/>
          </p:cNvSpPr>
          <p:nvPr>
            <p:ph type="sldNum" idx="45"/>
          </p:nvPr>
        </p:nvSpPr>
        <p:spPr>
          <a:xfrm>
            <a:off x="5797080" y="6747480"/>
            <a:ext cx="4434120" cy="355680"/>
          </a:xfrm>
          <a:prstGeom prst="rect">
            <a:avLst/>
          </a:prstGeom>
          <a:noFill/>
          <a:ln w="0">
            <a:noFill/>
          </a:ln>
        </p:spPr>
        <p:txBody>
          <a:bodyPr lIns="94680" rIns="94680" tIns="47520" bIns="4752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57CA1A2-1535-4416-A643-419C532B81E2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PlaceHolder 1"/>
          <p:cNvSpPr>
            <a:spLocks noGrp="1"/>
          </p:cNvSpPr>
          <p:nvPr>
            <p:ph type="sldImg"/>
          </p:nvPr>
        </p:nvSpPr>
        <p:spPr>
          <a:xfrm>
            <a:off x="3517920" y="887400"/>
            <a:ext cx="3198240" cy="2397960"/>
          </a:xfrm>
          <a:prstGeom prst="rect">
            <a:avLst/>
          </a:prstGeom>
          <a:ln w="0">
            <a:noFill/>
          </a:ln>
        </p:spPr>
      </p:sp>
      <p:sp>
        <p:nvSpPr>
          <p:cNvPr id="477" name="PlaceHolder 2"/>
          <p:cNvSpPr>
            <a:spLocks noGrp="1"/>
          </p:cNvSpPr>
          <p:nvPr>
            <p:ph type="body"/>
          </p:nvPr>
        </p:nvSpPr>
        <p:spPr>
          <a:xfrm>
            <a:off x="1023480" y="3418920"/>
            <a:ext cx="8187120" cy="2796480"/>
          </a:xfrm>
          <a:prstGeom prst="rect">
            <a:avLst/>
          </a:prstGeom>
          <a:noFill/>
          <a:ln w="0">
            <a:noFill/>
          </a:ln>
        </p:spPr>
        <p:txBody>
          <a:bodyPr lIns="94680" rIns="94680" tIns="47520" bIns="4752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Arial"/>
              </a:rPr>
              <a:t>To solve this issue, there are several research lines for imbalanced recognition. I’ll introduce each research line in brief.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Arial"/>
              </a:rPr>
              <a:t>One of the easiest way is </a:t>
            </a:r>
            <a:r>
              <a:rPr b="1" lang="en-US" sz="2000" spc="-1" strike="noStrike">
                <a:latin typeface="Arial"/>
              </a:rPr>
              <a:t>“Data Re-sampling.”</a:t>
            </a:r>
            <a:r>
              <a:rPr b="0" lang="en-US" sz="2000" spc="-1" strike="noStrike">
                <a:latin typeface="Arial"/>
              </a:rPr>
              <a:t> The goal of re-sampling is to restore the true distributions from the imbalanced training data by under-sampling (like this </a:t>
            </a:r>
            <a:r>
              <a:rPr b="0" lang="ko-KR" sz="2000" spc="-1" strike="noStrike">
                <a:latin typeface="Arial"/>
              </a:rPr>
              <a:t>포인터</a:t>
            </a:r>
            <a:r>
              <a:rPr b="0" lang="en-US" sz="2000" spc="-1" strike="noStrike">
                <a:latin typeface="Arial"/>
              </a:rPr>
              <a:t>) or over-sampling (like this </a:t>
            </a:r>
            <a:r>
              <a:rPr b="0" lang="ko-KR" sz="2000" spc="-1" strike="noStrike">
                <a:latin typeface="Arial"/>
              </a:rPr>
              <a:t>포인터</a:t>
            </a:r>
            <a:r>
              <a:rPr b="0" lang="en-US" sz="2000" spc="-1" strike="noStrike">
                <a:latin typeface="Arial"/>
              </a:rPr>
              <a:t>).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Arial"/>
              </a:rPr>
              <a:t>Also we can also consider “</a:t>
            </a:r>
            <a:r>
              <a:rPr b="1" lang="en-US" sz="2000" spc="-1" strike="noStrike">
                <a:latin typeface="Arial"/>
              </a:rPr>
              <a:t>cost-sensitive learning</a:t>
            </a:r>
            <a:r>
              <a:rPr b="0" lang="en-US" sz="2000" spc="-1" strike="noStrike">
                <a:latin typeface="Arial"/>
              </a:rPr>
              <a:t>” where the goal is to assign a  weight to the loss of each class. For example, to make each gradient for each category </a:t>
            </a:r>
            <a:r>
              <a:rPr b="0" lang="en-US" sz="2000" spc="-1" strike="noStrike" u="sng">
                <a:uFillTx/>
                <a:latin typeface="Arial"/>
              </a:rPr>
              <a:t>be equal</a:t>
            </a:r>
            <a:r>
              <a:rPr b="0" lang="en-US" sz="2000" spc="-1" strike="noStrike">
                <a:latin typeface="Arial"/>
              </a:rPr>
              <a:t>, we can reweight class-wise loss by inverse class frequency.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Arial"/>
              </a:rPr>
              <a:t>These A and B are traditional methods used for imbalanced learning since the past.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78" name="PlaceHolder 3"/>
          <p:cNvSpPr>
            <a:spLocks noGrp="1"/>
          </p:cNvSpPr>
          <p:nvPr>
            <p:ph type="sldNum" idx="46"/>
          </p:nvPr>
        </p:nvSpPr>
        <p:spPr>
          <a:xfrm>
            <a:off x="5797080" y="6747480"/>
            <a:ext cx="4434120" cy="355680"/>
          </a:xfrm>
          <a:prstGeom prst="rect">
            <a:avLst/>
          </a:prstGeom>
          <a:noFill/>
          <a:ln w="0">
            <a:noFill/>
          </a:ln>
        </p:spPr>
        <p:txBody>
          <a:bodyPr lIns="94680" rIns="94680" tIns="47520" bIns="4752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08E7526-CB8C-4E1E-9CDB-0EA32D4A79C6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PlaceHolder 1"/>
          <p:cNvSpPr>
            <a:spLocks noGrp="1"/>
          </p:cNvSpPr>
          <p:nvPr>
            <p:ph type="sldImg"/>
          </p:nvPr>
        </p:nvSpPr>
        <p:spPr>
          <a:xfrm>
            <a:off x="3517920" y="887400"/>
            <a:ext cx="3198240" cy="2397960"/>
          </a:xfrm>
          <a:prstGeom prst="rect">
            <a:avLst/>
          </a:prstGeom>
          <a:ln w="0">
            <a:noFill/>
          </a:ln>
        </p:spPr>
      </p:sp>
      <p:sp>
        <p:nvSpPr>
          <p:cNvPr id="480" name="PlaceHolder 2"/>
          <p:cNvSpPr>
            <a:spLocks noGrp="1"/>
          </p:cNvSpPr>
          <p:nvPr>
            <p:ph type="body"/>
          </p:nvPr>
        </p:nvSpPr>
        <p:spPr>
          <a:xfrm>
            <a:off x="1023480" y="3418920"/>
            <a:ext cx="8187120" cy="2796480"/>
          </a:xfrm>
          <a:prstGeom prst="rect">
            <a:avLst/>
          </a:prstGeom>
          <a:noFill/>
          <a:ln w="0">
            <a:noFill/>
          </a:ln>
        </p:spPr>
        <p:txBody>
          <a:bodyPr lIns="94680" rIns="94680" tIns="47520" bIns="4752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Arial"/>
              </a:rPr>
              <a:t>To solve this issue, there are several research lines for imbalanced recognition. I’ll introduce each research line in brief.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Arial"/>
              </a:rPr>
              <a:t>One of the easiest way is </a:t>
            </a:r>
            <a:r>
              <a:rPr b="1" lang="en-US" sz="2000" spc="-1" strike="noStrike">
                <a:latin typeface="Arial"/>
              </a:rPr>
              <a:t>“Data Re-sampling.”</a:t>
            </a:r>
            <a:r>
              <a:rPr b="0" lang="en-US" sz="2000" spc="-1" strike="noStrike">
                <a:latin typeface="Arial"/>
              </a:rPr>
              <a:t> The goal of re-sampling is to restore the true distributions from the imbalanced training data by under-sampling (like this </a:t>
            </a:r>
            <a:r>
              <a:rPr b="0" lang="ko-KR" sz="2000" spc="-1" strike="noStrike">
                <a:latin typeface="Arial"/>
              </a:rPr>
              <a:t>포인터</a:t>
            </a:r>
            <a:r>
              <a:rPr b="0" lang="en-US" sz="2000" spc="-1" strike="noStrike">
                <a:latin typeface="Arial"/>
              </a:rPr>
              <a:t>) or over-sampling (like this </a:t>
            </a:r>
            <a:r>
              <a:rPr b="0" lang="ko-KR" sz="2000" spc="-1" strike="noStrike">
                <a:latin typeface="Arial"/>
              </a:rPr>
              <a:t>포인터</a:t>
            </a:r>
            <a:r>
              <a:rPr b="0" lang="en-US" sz="2000" spc="-1" strike="noStrike">
                <a:latin typeface="Arial"/>
              </a:rPr>
              <a:t>).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Arial"/>
              </a:rPr>
              <a:t>Also we can also consider “</a:t>
            </a:r>
            <a:r>
              <a:rPr b="1" lang="en-US" sz="2000" spc="-1" strike="noStrike">
                <a:latin typeface="Arial"/>
              </a:rPr>
              <a:t>cost-sensitive learning</a:t>
            </a:r>
            <a:r>
              <a:rPr b="0" lang="en-US" sz="2000" spc="-1" strike="noStrike">
                <a:latin typeface="Arial"/>
              </a:rPr>
              <a:t>” where the goal is to assign a  weight to the loss of each class. For example, to make each gradient for each category </a:t>
            </a:r>
            <a:r>
              <a:rPr b="0" lang="en-US" sz="2000" spc="-1" strike="noStrike" u="sng">
                <a:uFillTx/>
                <a:latin typeface="Arial"/>
              </a:rPr>
              <a:t>be equal</a:t>
            </a:r>
            <a:r>
              <a:rPr b="0" lang="en-US" sz="2000" spc="-1" strike="noStrike">
                <a:latin typeface="Arial"/>
              </a:rPr>
              <a:t>, we can reweight class-wise loss by inverse class frequency.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Arial"/>
              </a:rPr>
              <a:t>These A and B are traditional methods used for imbalanced learning since the past.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81" name="PlaceHolder 3"/>
          <p:cNvSpPr>
            <a:spLocks noGrp="1"/>
          </p:cNvSpPr>
          <p:nvPr>
            <p:ph type="sldNum" idx="47"/>
          </p:nvPr>
        </p:nvSpPr>
        <p:spPr>
          <a:xfrm>
            <a:off x="5797080" y="6747480"/>
            <a:ext cx="4434120" cy="355680"/>
          </a:xfrm>
          <a:prstGeom prst="rect">
            <a:avLst/>
          </a:prstGeom>
          <a:noFill/>
          <a:ln w="0">
            <a:noFill/>
          </a:ln>
        </p:spPr>
        <p:txBody>
          <a:bodyPr lIns="94680" rIns="94680" tIns="47520" bIns="4752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ACECAAC-34FA-478E-9854-AEEF29930CD3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PlaceHolder 1"/>
          <p:cNvSpPr>
            <a:spLocks noGrp="1"/>
          </p:cNvSpPr>
          <p:nvPr>
            <p:ph type="sldImg"/>
          </p:nvPr>
        </p:nvSpPr>
        <p:spPr>
          <a:xfrm>
            <a:off x="3517920" y="887400"/>
            <a:ext cx="3198240" cy="2397960"/>
          </a:xfrm>
          <a:prstGeom prst="rect">
            <a:avLst/>
          </a:prstGeom>
          <a:ln w="0">
            <a:noFill/>
          </a:ln>
        </p:spPr>
      </p:sp>
      <p:sp>
        <p:nvSpPr>
          <p:cNvPr id="483" name="PlaceHolder 2"/>
          <p:cNvSpPr>
            <a:spLocks noGrp="1"/>
          </p:cNvSpPr>
          <p:nvPr>
            <p:ph type="body"/>
          </p:nvPr>
        </p:nvSpPr>
        <p:spPr>
          <a:xfrm>
            <a:off x="1023480" y="3418920"/>
            <a:ext cx="8187120" cy="2796480"/>
          </a:xfrm>
          <a:prstGeom prst="rect">
            <a:avLst/>
          </a:prstGeom>
          <a:noFill/>
          <a:ln w="0">
            <a:noFill/>
          </a:ln>
        </p:spPr>
        <p:txBody>
          <a:bodyPr lIns="94680" rIns="94680" tIns="47520" bIns="4752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Arial"/>
              </a:rPr>
              <a:t>To solve this issue, there are several research lines for imbalanced recognition. I’ll introduce each research line in brief.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Arial"/>
              </a:rPr>
              <a:t>One of the easiest way is </a:t>
            </a:r>
            <a:r>
              <a:rPr b="1" lang="en-US" sz="2000" spc="-1" strike="noStrike">
                <a:latin typeface="Arial"/>
              </a:rPr>
              <a:t>“Data Re-sampling.”</a:t>
            </a:r>
            <a:r>
              <a:rPr b="0" lang="en-US" sz="2000" spc="-1" strike="noStrike">
                <a:latin typeface="Arial"/>
              </a:rPr>
              <a:t> The goal of re-sampling is to restore the true distributions from the imbalanced training data by under-sampling (like this </a:t>
            </a:r>
            <a:r>
              <a:rPr b="0" lang="ko-KR" sz="2000" spc="-1" strike="noStrike">
                <a:latin typeface="Arial"/>
              </a:rPr>
              <a:t>포인터</a:t>
            </a:r>
            <a:r>
              <a:rPr b="0" lang="en-US" sz="2000" spc="-1" strike="noStrike">
                <a:latin typeface="Arial"/>
              </a:rPr>
              <a:t>) or over-sampling (like this </a:t>
            </a:r>
            <a:r>
              <a:rPr b="0" lang="ko-KR" sz="2000" spc="-1" strike="noStrike">
                <a:latin typeface="Arial"/>
              </a:rPr>
              <a:t>포인터</a:t>
            </a:r>
            <a:r>
              <a:rPr b="0" lang="en-US" sz="2000" spc="-1" strike="noStrike">
                <a:latin typeface="Arial"/>
              </a:rPr>
              <a:t>).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Arial"/>
              </a:rPr>
              <a:t>Also we can also consider “</a:t>
            </a:r>
            <a:r>
              <a:rPr b="1" lang="en-US" sz="2000" spc="-1" strike="noStrike">
                <a:latin typeface="Arial"/>
              </a:rPr>
              <a:t>cost-sensitive learning</a:t>
            </a:r>
            <a:r>
              <a:rPr b="0" lang="en-US" sz="2000" spc="-1" strike="noStrike">
                <a:latin typeface="Arial"/>
              </a:rPr>
              <a:t>” where the goal is to assign a  weight to the loss of each class. For example, to make each gradient for each category </a:t>
            </a:r>
            <a:r>
              <a:rPr b="0" lang="en-US" sz="2000" spc="-1" strike="noStrike" u="sng">
                <a:uFillTx/>
                <a:latin typeface="Arial"/>
              </a:rPr>
              <a:t>be equal</a:t>
            </a:r>
            <a:r>
              <a:rPr b="0" lang="en-US" sz="2000" spc="-1" strike="noStrike">
                <a:latin typeface="Arial"/>
              </a:rPr>
              <a:t>, we can reweight class-wise loss by inverse class frequency.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Arial"/>
              </a:rPr>
              <a:t>These A and B are traditional methods used for imbalanced learning since the past.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84" name="PlaceHolder 3"/>
          <p:cNvSpPr>
            <a:spLocks noGrp="1"/>
          </p:cNvSpPr>
          <p:nvPr>
            <p:ph type="sldNum" idx="48"/>
          </p:nvPr>
        </p:nvSpPr>
        <p:spPr>
          <a:xfrm>
            <a:off x="5797080" y="6747480"/>
            <a:ext cx="4434120" cy="355680"/>
          </a:xfrm>
          <a:prstGeom prst="rect">
            <a:avLst/>
          </a:prstGeom>
          <a:noFill/>
          <a:ln w="0">
            <a:noFill/>
          </a:ln>
        </p:spPr>
        <p:txBody>
          <a:bodyPr lIns="94680" rIns="94680" tIns="47520" bIns="4752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31C3FDA-93A4-4999-85FE-056A8097292C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PlaceHolder 1"/>
          <p:cNvSpPr>
            <a:spLocks noGrp="1"/>
          </p:cNvSpPr>
          <p:nvPr>
            <p:ph type="sldImg"/>
          </p:nvPr>
        </p:nvSpPr>
        <p:spPr>
          <a:xfrm>
            <a:off x="3517920" y="887400"/>
            <a:ext cx="3198240" cy="2397960"/>
          </a:xfrm>
          <a:prstGeom prst="rect">
            <a:avLst/>
          </a:prstGeom>
          <a:ln w="0">
            <a:noFill/>
          </a:ln>
        </p:spPr>
      </p:sp>
      <p:sp>
        <p:nvSpPr>
          <p:cNvPr id="486" name="PlaceHolder 2"/>
          <p:cNvSpPr>
            <a:spLocks noGrp="1"/>
          </p:cNvSpPr>
          <p:nvPr>
            <p:ph type="body"/>
          </p:nvPr>
        </p:nvSpPr>
        <p:spPr>
          <a:xfrm>
            <a:off x="1023480" y="3418920"/>
            <a:ext cx="8187120" cy="2796480"/>
          </a:xfrm>
          <a:prstGeom prst="rect">
            <a:avLst/>
          </a:prstGeom>
          <a:noFill/>
          <a:ln w="0">
            <a:noFill/>
          </a:ln>
        </p:spPr>
        <p:txBody>
          <a:bodyPr lIns="94680" rIns="94680" tIns="47520" bIns="4752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Arial"/>
              </a:rPr>
              <a:t>To solve this issue, there are several research lines for imbalanced recognition. I’ll introduce each research line in brief.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Arial"/>
              </a:rPr>
              <a:t>One of the easiest way is </a:t>
            </a:r>
            <a:r>
              <a:rPr b="1" lang="en-US" sz="2000" spc="-1" strike="noStrike">
                <a:latin typeface="Arial"/>
              </a:rPr>
              <a:t>“Data Re-sampling.”</a:t>
            </a:r>
            <a:r>
              <a:rPr b="0" lang="en-US" sz="2000" spc="-1" strike="noStrike">
                <a:latin typeface="Arial"/>
              </a:rPr>
              <a:t> The goal of re-sampling is to restore the true distributions from the imbalanced training data by under-sampling (like this </a:t>
            </a:r>
            <a:r>
              <a:rPr b="0" lang="ko-KR" sz="2000" spc="-1" strike="noStrike">
                <a:latin typeface="Arial"/>
              </a:rPr>
              <a:t>포인터</a:t>
            </a:r>
            <a:r>
              <a:rPr b="0" lang="en-US" sz="2000" spc="-1" strike="noStrike">
                <a:latin typeface="Arial"/>
              </a:rPr>
              <a:t>) or over-sampling (like this </a:t>
            </a:r>
            <a:r>
              <a:rPr b="0" lang="ko-KR" sz="2000" spc="-1" strike="noStrike">
                <a:latin typeface="Arial"/>
              </a:rPr>
              <a:t>포인터</a:t>
            </a:r>
            <a:r>
              <a:rPr b="0" lang="en-US" sz="2000" spc="-1" strike="noStrike">
                <a:latin typeface="Arial"/>
              </a:rPr>
              <a:t>).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Arial"/>
              </a:rPr>
              <a:t>Also we can also consider “</a:t>
            </a:r>
            <a:r>
              <a:rPr b="1" lang="en-US" sz="2000" spc="-1" strike="noStrike">
                <a:latin typeface="Arial"/>
              </a:rPr>
              <a:t>cost-sensitive learning</a:t>
            </a:r>
            <a:r>
              <a:rPr b="0" lang="en-US" sz="2000" spc="-1" strike="noStrike">
                <a:latin typeface="Arial"/>
              </a:rPr>
              <a:t>” where the goal is to assign a  weight to the loss of each class. For example, to make each gradient for each category </a:t>
            </a:r>
            <a:r>
              <a:rPr b="0" lang="en-US" sz="2000" spc="-1" strike="noStrike" u="sng">
                <a:uFillTx/>
                <a:latin typeface="Arial"/>
              </a:rPr>
              <a:t>be equal</a:t>
            </a:r>
            <a:r>
              <a:rPr b="0" lang="en-US" sz="2000" spc="-1" strike="noStrike">
                <a:latin typeface="Arial"/>
              </a:rPr>
              <a:t>, we can reweight class-wise loss by inverse class frequency.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Arial"/>
              </a:rPr>
              <a:t>These A and B are traditional methods used for imbalanced learning since the past.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87" name="PlaceHolder 3"/>
          <p:cNvSpPr>
            <a:spLocks noGrp="1"/>
          </p:cNvSpPr>
          <p:nvPr>
            <p:ph type="sldNum" idx="49"/>
          </p:nvPr>
        </p:nvSpPr>
        <p:spPr>
          <a:xfrm>
            <a:off x="5797080" y="6747480"/>
            <a:ext cx="4434120" cy="355680"/>
          </a:xfrm>
          <a:prstGeom prst="rect">
            <a:avLst/>
          </a:prstGeom>
          <a:noFill/>
          <a:ln w="0">
            <a:noFill/>
          </a:ln>
        </p:spPr>
        <p:txBody>
          <a:bodyPr lIns="94680" rIns="94680" tIns="47520" bIns="4752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28BD9A7-C597-45B4-BBE1-83562AA7779B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PlaceHolder 1"/>
          <p:cNvSpPr>
            <a:spLocks noGrp="1"/>
          </p:cNvSpPr>
          <p:nvPr>
            <p:ph type="sldImg"/>
          </p:nvPr>
        </p:nvSpPr>
        <p:spPr>
          <a:xfrm>
            <a:off x="3517920" y="887400"/>
            <a:ext cx="3198240" cy="2397960"/>
          </a:xfrm>
          <a:prstGeom prst="rect">
            <a:avLst/>
          </a:prstGeom>
          <a:ln w="0">
            <a:noFill/>
          </a:ln>
        </p:spPr>
      </p:sp>
      <p:sp>
        <p:nvSpPr>
          <p:cNvPr id="489" name="PlaceHolder 2"/>
          <p:cNvSpPr>
            <a:spLocks noGrp="1"/>
          </p:cNvSpPr>
          <p:nvPr>
            <p:ph type="body"/>
          </p:nvPr>
        </p:nvSpPr>
        <p:spPr>
          <a:xfrm>
            <a:off x="1023480" y="3418920"/>
            <a:ext cx="8187120" cy="2796480"/>
          </a:xfrm>
          <a:prstGeom prst="rect">
            <a:avLst/>
          </a:prstGeom>
          <a:noFill/>
          <a:ln w="0">
            <a:noFill/>
          </a:ln>
        </p:spPr>
        <p:txBody>
          <a:bodyPr lIns="94680" rIns="94680" tIns="47520" bIns="4752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Arial"/>
              </a:rPr>
              <a:t>To solve this issue, there are several research lines for imbalanced recognition. I’ll introduce each research line in brief.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Arial"/>
              </a:rPr>
              <a:t>One of the easiest way is </a:t>
            </a:r>
            <a:r>
              <a:rPr b="1" lang="en-US" sz="2000" spc="-1" strike="noStrike">
                <a:latin typeface="Arial"/>
              </a:rPr>
              <a:t>“Data Re-sampling.”</a:t>
            </a:r>
            <a:r>
              <a:rPr b="0" lang="en-US" sz="2000" spc="-1" strike="noStrike">
                <a:latin typeface="Arial"/>
              </a:rPr>
              <a:t> The goal of re-sampling is to restore the true distributions from the imbalanced training data by under-sampling (like this </a:t>
            </a:r>
            <a:r>
              <a:rPr b="0" lang="ko-KR" sz="2000" spc="-1" strike="noStrike">
                <a:latin typeface="Arial"/>
              </a:rPr>
              <a:t>포인터</a:t>
            </a:r>
            <a:r>
              <a:rPr b="0" lang="en-US" sz="2000" spc="-1" strike="noStrike">
                <a:latin typeface="Arial"/>
              </a:rPr>
              <a:t>) or over-sampling (like this </a:t>
            </a:r>
            <a:r>
              <a:rPr b="0" lang="ko-KR" sz="2000" spc="-1" strike="noStrike">
                <a:latin typeface="Arial"/>
              </a:rPr>
              <a:t>포인터</a:t>
            </a:r>
            <a:r>
              <a:rPr b="0" lang="en-US" sz="2000" spc="-1" strike="noStrike">
                <a:latin typeface="Arial"/>
              </a:rPr>
              <a:t>).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Arial"/>
              </a:rPr>
              <a:t>Also we can also consider “</a:t>
            </a:r>
            <a:r>
              <a:rPr b="1" lang="en-US" sz="2000" spc="-1" strike="noStrike">
                <a:latin typeface="Arial"/>
              </a:rPr>
              <a:t>cost-sensitive learning</a:t>
            </a:r>
            <a:r>
              <a:rPr b="0" lang="en-US" sz="2000" spc="-1" strike="noStrike">
                <a:latin typeface="Arial"/>
              </a:rPr>
              <a:t>” where the goal is to assign a  weight to the loss of each class. For example, to make each gradient for each category </a:t>
            </a:r>
            <a:r>
              <a:rPr b="0" lang="en-US" sz="2000" spc="-1" strike="noStrike" u="sng">
                <a:uFillTx/>
                <a:latin typeface="Arial"/>
              </a:rPr>
              <a:t>be equal</a:t>
            </a:r>
            <a:r>
              <a:rPr b="0" lang="en-US" sz="2000" spc="-1" strike="noStrike">
                <a:latin typeface="Arial"/>
              </a:rPr>
              <a:t>, we can reweight class-wise loss by inverse class frequency.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Arial"/>
              </a:rPr>
              <a:t>These A and B are traditional methods used for imbalanced learning since the past.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90" name="PlaceHolder 3"/>
          <p:cNvSpPr>
            <a:spLocks noGrp="1"/>
          </p:cNvSpPr>
          <p:nvPr>
            <p:ph type="sldNum" idx="50"/>
          </p:nvPr>
        </p:nvSpPr>
        <p:spPr>
          <a:xfrm>
            <a:off x="5797080" y="6747480"/>
            <a:ext cx="4434120" cy="355680"/>
          </a:xfrm>
          <a:prstGeom prst="rect">
            <a:avLst/>
          </a:prstGeom>
          <a:noFill/>
          <a:ln w="0">
            <a:noFill/>
          </a:ln>
        </p:spPr>
        <p:txBody>
          <a:bodyPr lIns="94680" rIns="94680" tIns="47520" bIns="4752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F6F7D8D-4867-4260-95F4-B8F8DAEA855C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PlaceHolder 1"/>
          <p:cNvSpPr>
            <a:spLocks noGrp="1"/>
          </p:cNvSpPr>
          <p:nvPr>
            <p:ph type="sldImg"/>
          </p:nvPr>
        </p:nvSpPr>
        <p:spPr>
          <a:xfrm>
            <a:off x="3517920" y="887400"/>
            <a:ext cx="3198240" cy="2397960"/>
          </a:xfrm>
          <a:prstGeom prst="rect">
            <a:avLst/>
          </a:prstGeom>
          <a:ln w="0">
            <a:noFill/>
          </a:ln>
        </p:spPr>
      </p:sp>
      <p:sp>
        <p:nvSpPr>
          <p:cNvPr id="492" name="PlaceHolder 2"/>
          <p:cNvSpPr>
            <a:spLocks noGrp="1"/>
          </p:cNvSpPr>
          <p:nvPr>
            <p:ph type="body"/>
          </p:nvPr>
        </p:nvSpPr>
        <p:spPr>
          <a:xfrm>
            <a:off x="1023480" y="3418920"/>
            <a:ext cx="8187120" cy="2796480"/>
          </a:xfrm>
          <a:prstGeom prst="rect">
            <a:avLst/>
          </a:prstGeom>
          <a:noFill/>
          <a:ln w="0">
            <a:noFill/>
          </a:ln>
        </p:spPr>
        <p:txBody>
          <a:bodyPr lIns="94680" rIns="94680" tIns="47520" bIns="4752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Arial"/>
              </a:rPr>
              <a:t>To solve this issue, there are several research lines for imbalanced recognition. I’ll introduce each research line in brief.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Arial"/>
              </a:rPr>
              <a:t>One of the easiest way is </a:t>
            </a:r>
            <a:r>
              <a:rPr b="1" lang="en-US" sz="2000" spc="-1" strike="noStrike">
                <a:latin typeface="Arial"/>
              </a:rPr>
              <a:t>“Data Re-sampling.”</a:t>
            </a:r>
            <a:r>
              <a:rPr b="0" lang="en-US" sz="2000" spc="-1" strike="noStrike">
                <a:latin typeface="Arial"/>
              </a:rPr>
              <a:t> The goal of re-sampling is to restore the true distributions from the imbalanced training data by under-sampling (like this </a:t>
            </a:r>
            <a:r>
              <a:rPr b="0" lang="ko-KR" sz="2000" spc="-1" strike="noStrike">
                <a:latin typeface="Arial"/>
              </a:rPr>
              <a:t>포인터</a:t>
            </a:r>
            <a:r>
              <a:rPr b="0" lang="en-US" sz="2000" spc="-1" strike="noStrike">
                <a:latin typeface="Arial"/>
              </a:rPr>
              <a:t>) or over-sampling (like this </a:t>
            </a:r>
            <a:r>
              <a:rPr b="0" lang="ko-KR" sz="2000" spc="-1" strike="noStrike">
                <a:latin typeface="Arial"/>
              </a:rPr>
              <a:t>포인터</a:t>
            </a:r>
            <a:r>
              <a:rPr b="0" lang="en-US" sz="2000" spc="-1" strike="noStrike">
                <a:latin typeface="Arial"/>
              </a:rPr>
              <a:t>).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Arial"/>
              </a:rPr>
              <a:t>Also we can also consider “</a:t>
            </a:r>
            <a:r>
              <a:rPr b="1" lang="en-US" sz="2000" spc="-1" strike="noStrike">
                <a:latin typeface="Arial"/>
              </a:rPr>
              <a:t>cost-sensitive learning</a:t>
            </a:r>
            <a:r>
              <a:rPr b="0" lang="en-US" sz="2000" spc="-1" strike="noStrike">
                <a:latin typeface="Arial"/>
              </a:rPr>
              <a:t>” where the goal is to assign a  weight to the loss of each class. For example, to make each gradient for each category </a:t>
            </a:r>
            <a:r>
              <a:rPr b="0" lang="en-US" sz="2000" spc="-1" strike="noStrike" u="sng">
                <a:uFillTx/>
                <a:latin typeface="Arial"/>
              </a:rPr>
              <a:t>be equal</a:t>
            </a:r>
            <a:r>
              <a:rPr b="0" lang="en-US" sz="2000" spc="-1" strike="noStrike">
                <a:latin typeface="Arial"/>
              </a:rPr>
              <a:t>, we can reweight class-wise loss by inverse class frequency.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Arial"/>
              </a:rPr>
              <a:t>These A and B are traditional methods used for imbalanced learning since the past.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93" name="PlaceHolder 3"/>
          <p:cNvSpPr>
            <a:spLocks noGrp="1"/>
          </p:cNvSpPr>
          <p:nvPr>
            <p:ph type="sldNum" idx="51"/>
          </p:nvPr>
        </p:nvSpPr>
        <p:spPr>
          <a:xfrm>
            <a:off x="5797080" y="6747480"/>
            <a:ext cx="4434120" cy="355680"/>
          </a:xfrm>
          <a:prstGeom prst="rect">
            <a:avLst/>
          </a:prstGeom>
          <a:noFill/>
          <a:ln w="0">
            <a:noFill/>
          </a:ln>
        </p:spPr>
        <p:txBody>
          <a:bodyPr lIns="94680" rIns="94680" tIns="47520" bIns="4752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18AE929-195D-443E-85C5-7C1A53128111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PlaceHolder 1"/>
          <p:cNvSpPr>
            <a:spLocks noGrp="1"/>
          </p:cNvSpPr>
          <p:nvPr>
            <p:ph type="sldImg"/>
          </p:nvPr>
        </p:nvSpPr>
        <p:spPr>
          <a:xfrm>
            <a:off x="3517920" y="887400"/>
            <a:ext cx="3198240" cy="2397960"/>
          </a:xfrm>
          <a:prstGeom prst="rect">
            <a:avLst/>
          </a:prstGeom>
          <a:ln w="0">
            <a:noFill/>
          </a:ln>
        </p:spPr>
      </p:sp>
      <p:sp>
        <p:nvSpPr>
          <p:cNvPr id="495" name="PlaceHolder 2"/>
          <p:cNvSpPr>
            <a:spLocks noGrp="1"/>
          </p:cNvSpPr>
          <p:nvPr>
            <p:ph type="body"/>
          </p:nvPr>
        </p:nvSpPr>
        <p:spPr>
          <a:xfrm>
            <a:off x="1023480" y="3418920"/>
            <a:ext cx="8187120" cy="2796480"/>
          </a:xfrm>
          <a:prstGeom prst="rect">
            <a:avLst/>
          </a:prstGeom>
          <a:noFill/>
          <a:ln w="0">
            <a:noFill/>
          </a:ln>
        </p:spPr>
        <p:txBody>
          <a:bodyPr lIns="94680" rIns="94680" tIns="47520" bIns="4752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Arial"/>
              </a:rPr>
              <a:t>To solve this issue, there are several research lines for imbalanced recognition. I’ll introduce each research line in brief.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Arial"/>
              </a:rPr>
              <a:t>One of the easiest way is </a:t>
            </a:r>
            <a:r>
              <a:rPr b="1" lang="en-US" sz="2000" spc="-1" strike="noStrike">
                <a:latin typeface="Arial"/>
              </a:rPr>
              <a:t>“Data Re-sampling.”</a:t>
            </a:r>
            <a:r>
              <a:rPr b="0" lang="en-US" sz="2000" spc="-1" strike="noStrike">
                <a:latin typeface="Arial"/>
              </a:rPr>
              <a:t> The goal of re-sampling is to restore the true distributions from the imbalanced training data by under-sampling (like this </a:t>
            </a:r>
            <a:r>
              <a:rPr b="0" lang="ko-KR" sz="2000" spc="-1" strike="noStrike">
                <a:latin typeface="Arial"/>
              </a:rPr>
              <a:t>포인터</a:t>
            </a:r>
            <a:r>
              <a:rPr b="0" lang="en-US" sz="2000" spc="-1" strike="noStrike">
                <a:latin typeface="Arial"/>
              </a:rPr>
              <a:t>) or over-sampling (like this </a:t>
            </a:r>
            <a:r>
              <a:rPr b="0" lang="ko-KR" sz="2000" spc="-1" strike="noStrike">
                <a:latin typeface="Arial"/>
              </a:rPr>
              <a:t>포인터</a:t>
            </a:r>
            <a:r>
              <a:rPr b="0" lang="en-US" sz="2000" spc="-1" strike="noStrike">
                <a:latin typeface="Arial"/>
              </a:rPr>
              <a:t>).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Arial"/>
              </a:rPr>
              <a:t>Also we can also consider “</a:t>
            </a:r>
            <a:r>
              <a:rPr b="1" lang="en-US" sz="2000" spc="-1" strike="noStrike">
                <a:latin typeface="Arial"/>
              </a:rPr>
              <a:t>cost-sensitive learning</a:t>
            </a:r>
            <a:r>
              <a:rPr b="0" lang="en-US" sz="2000" spc="-1" strike="noStrike">
                <a:latin typeface="Arial"/>
              </a:rPr>
              <a:t>” where the goal is to assign a  weight to the loss of each class. For example, to make each gradient for each category </a:t>
            </a:r>
            <a:r>
              <a:rPr b="0" lang="en-US" sz="2000" spc="-1" strike="noStrike" u="sng">
                <a:uFillTx/>
                <a:latin typeface="Arial"/>
              </a:rPr>
              <a:t>be equal</a:t>
            </a:r>
            <a:r>
              <a:rPr b="0" lang="en-US" sz="2000" spc="-1" strike="noStrike">
                <a:latin typeface="Arial"/>
              </a:rPr>
              <a:t>, we can reweight class-wise loss by inverse class frequency.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Arial"/>
              </a:rPr>
              <a:t>These A and B are traditional methods used for imbalanced learning since the past.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96" name="PlaceHolder 3"/>
          <p:cNvSpPr>
            <a:spLocks noGrp="1"/>
          </p:cNvSpPr>
          <p:nvPr>
            <p:ph type="sldNum" idx="52"/>
          </p:nvPr>
        </p:nvSpPr>
        <p:spPr>
          <a:xfrm>
            <a:off x="5797080" y="6747480"/>
            <a:ext cx="4434120" cy="355680"/>
          </a:xfrm>
          <a:prstGeom prst="rect">
            <a:avLst/>
          </a:prstGeom>
          <a:noFill/>
          <a:ln w="0">
            <a:noFill/>
          </a:ln>
        </p:spPr>
        <p:txBody>
          <a:bodyPr lIns="94680" rIns="94680" tIns="47520" bIns="4752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8295F41-69FD-46E0-8B5C-2C4F1A539DA9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PlaceHolder 1"/>
          <p:cNvSpPr>
            <a:spLocks noGrp="1"/>
          </p:cNvSpPr>
          <p:nvPr>
            <p:ph type="sldImg"/>
          </p:nvPr>
        </p:nvSpPr>
        <p:spPr>
          <a:xfrm>
            <a:off x="3517920" y="887400"/>
            <a:ext cx="3198240" cy="2397960"/>
          </a:xfrm>
          <a:prstGeom prst="rect">
            <a:avLst/>
          </a:prstGeom>
          <a:ln w="0">
            <a:noFill/>
          </a:ln>
        </p:spPr>
      </p:sp>
      <p:sp>
        <p:nvSpPr>
          <p:cNvPr id="444" name="PlaceHolder 2"/>
          <p:cNvSpPr>
            <a:spLocks noGrp="1"/>
          </p:cNvSpPr>
          <p:nvPr>
            <p:ph type="body"/>
          </p:nvPr>
        </p:nvSpPr>
        <p:spPr>
          <a:xfrm>
            <a:off x="1023480" y="3418920"/>
            <a:ext cx="8187120" cy="2796480"/>
          </a:xfrm>
          <a:prstGeom prst="rect">
            <a:avLst/>
          </a:prstGeom>
          <a:noFill/>
          <a:ln w="0">
            <a:noFill/>
          </a:ln>
        </p:spPr>
        <p:txBody>
          <a:bodyPr lIns="94680" rIns="94680" tIns="47520" bIns="4752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Arial"/>
              </a:rPr>
              <a:t>In fact, many real world datasets suffer form imbalanced class distributions like the below fig. And these distributions largely limit the capacity of the DNN models in terms of generalization.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45" name="PlaceHolder 3"/>
          <p:cNvSpPr>
            <a:spLocks noGrp="1"/>
          </p:cNvSpPr>
          <p:nvPr>
            <p:ph type="sldNum" idx="35"/>
          </p:nvPr>
        </p:nvSpPr>
        <p:spPr>
          <a:xfrm>
            <a:off x="5797080" y="6747480"/>
            <a:ext cx="4434120" cy="355680"/>
          </a:xfrm>
          <a:prstGeom prst="rect">
            <a:avLst/>
          </a:prstGeom>
          <a:noFill/>
          <a:ln w="0">
            <a:noFill/>
          </a:ln>
        </p:spPr>
        <p:txBody>
          <a:bodyPr lIns="94680" rIns="94680" tIns="47520" bIns="4752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434B066-73AA-44B6-A09C-ED92EBDDD7D7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PlaceHolder 1"/>
          <p:cNvSpPr>
            <a:spLocks noGrp="1"/>
          </p:cNvSpPr>
          <p:nvPr>
            <p:ph type="sldImg"/>
          </p:nvPr>
        </p:nvSpPr>
        <p:spPr>
          <a:xfrm>
            <a:off x="3517920" y="887400"/>
            <a:ext cx="3198240" cy="2397960"/>
          </a:xfrm>
          <a:prstGeom prst="rect">
            <a:avLst/>
          </a:prstGeom>
          <a:ln w="0">
            <a:noFill/>
          </a:ln>
        </p:spPr>
      </p:sp>
      <p:sp>
        <p:nvSpPr>
          <p:cNvPr id="498" name="PlaceHolder 2"/>
          <p:cNvSpPr>
            <a:spLocks noGrp="1"/>
          </p:cNvSpPr>
          <p:nvPr>
            <p:ph type="body"/>
          </p:nvPr>
        </p:nvSpPr>
        <p:spPr>
          <a:xfrm>
            <a:off x="1023480" y="3418920"/>
            <a:ext cx="8187120" cy="2796480"/>
          </a:xfrm>
          <a:prstGeom prst="rect">
            <a:avLst/>
          </a:prstGeom>
          <a:noFill/>
          <a:ln w="0">
            <a:noFill/>
          </a:ln>
        </p:spPr>
        <p:txBody>
          <a:bodyPr lIns="94680" rIns="94680" tIns="47520" bIns="4752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Arial"/>
              </a:rPr>
              <a:t>To solve this issue, there are several research lines for imbalanced recognition. I’ll introduce each research line in brief.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Arial"/>
              </a:rPr>
              <a:t>One of the easiest way is </a:t>
            </a:r>
            <a:r>
              <a:rPr b="1" lang="en-US" sz="2000" spc="-1" strike="noStrike">
                <a:latin typeface="Arial"/>
              </a:rPr>
              <a:t>“Data Re-sampling.”</a:t>
            </a:r>
            <a:r>
              <a:rPr b="0" lang="en-US" sz="2000" spc="-1" strike="noStrike">
                <a:latin typeface="Arial"/>
              </a:rPr>
              <a:t> The goal of re-sampling is to restore the true distributions from the imbalanced training data by under-sampling (like this </a:t>
            </a:r>
            <a:r>
              <a:rPr b="0" lang="ko-KR" sz="2000" spc="-1" strike="noStrike">
                <a:latin typeface="Arial"/>
              </a:rPr>
              <a:t>포인터</a:t>
            </a:r>
            <a:r>
              <a:rPr b="0" lang="en-US" sz="2000" spc="-1" strike="noStrike">
                <a:latin typeface="Arial"/>
              </a:rPr>
              <a:t>) or over-sampling (like this </a:t>
            </a:r>
            <a:r>
              <a:rPr b="0" lang="ko-KR" sz="2000" spc="-1" strike="noStrike">
                <a:latin typeface="Arial"/>
              </a:rPr>
              <a:t>포인터</a:t>
            </a:r>
            <a:r>
              <a:rPr b="0" lang="en-US" sz="2000" spc="-1" strike="noStrike">
                <a:latin typeface="Arial"/>
              </a:rPr>
              <a:t>).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Arial"/>
              </a:rPr>
              <a:t>Also we can also consider “</a:t>
            </a:r>
            <a:r>
              <a:rPr b="1" lang="en-US" sz="2000" spc="-1" strike="noStrike">
                <a:latin typeface="Arial"/>
              </a:rPr>
              <a:t>cost-sensitive learning</a:t>
            </a:r>
            <a:r>
              <a:rPr b="0" lang="en-US" sz="2000" spc="-1" strike="noStrike">
                <a:latin typeface="Arial"/>
              </a:rPr>
              <a:t>” where the goal is to assign a  weight to the loss of each class. For example, to make each gradient for each category </a:t>
            </a:r>
            <a:r>
              <a:rPr b="0" lang="en-US" sz="2000" spc="-1" strike="noStrike" u="sng">
                <a:uFillTx/>
                <a:latin typeface="Arial"/>
              </a:rPr>
              <a:t>be equal</a:t>
            </a:r>
            <a:r>
              <a:rPr b="0" lang="en-US" sz="2000" spc="-1" strike="noStrike">
                <a:latin typeface="Arial"/>
              </a:rPr>
              <a:t>, we can reweight class-wise loss by inverse class frequency.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Arial"/>
              </a:rPr>
              <a:t>These A and B are traditional methods used for imbalanced learning since the past.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99" name="PlaceHolder 3"/>
          <p:cNvSpPr>
            <a:spLocks noGrp="1"/>
          </p:cNvSpPr>
          <p:nvPr>
            <p:ph type="sldNum" idx="53"/>
          </p:nvPr>
        </p:nvSpPr>
        <p:spPr>
          <a:xfrm>
            <a:off x="5797080" y="6747480"/>
            <a:ext cx="4434120" cy="355680"/>
          </a:xfrm>
          <a:prstGeom prst="rect">
            <a:avLst/>
          </a:prstGeom>
          <a:noFill/>
          <a:ln w="0">
            <a:noFill/>
          </a:ln>
        </p:spPr>
        <p:txBody>
          <a:bodyPr lIns="94680" rIns="94680" tIns="47520" bIns="4752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F86B918-419E-47F2-9EE9-C797A7A6255E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PlaceHolder 1"/>
          <p:cNvSpPr>
            <a:spLocks noGrp="1"/>
          </p:cNvSpPr>
          <p:nvPr>
            <p:ph type="sldImg"/>
          </p:nvPr>
        </p:nvSpPr>
        <p:spPr>
          <a:xfrm>
            <a:off x="3517920" y="887400"/>
            <a:ext cx="3198240" cy="2397960"/>
          </a:xfrm>
          <a:prstGeom prst="rect">
            <a:avLst/>
          </a:prstGeom>
          <a:ln w="0">
            <a:noFill/>
          </a:ln>
        </p:spPr>
      </p:sp>
      <p:sp>
        <p:nvSpPr>
          <p:cNvPr id="501" name="PlaceHolder 2"/>
          <p:cNvSpPr>
            <a:spLocks noGrp="1"/>
          </p:cNvSpPr>
          <p:nvPr>
            <p:ph type="body"/>
          </p:nvPr>
        </p:nvSpPr>
        <p:spPr>
          <a:xfrm>
            <a:off x="1023480" y="3418920"/>
            <a:ext cx="8187120" cy="2796480"/>
          </a:xfrm>
          <a:prstGeom prst="rect">
            <a:avLst/>
          </a:prstGeom>
          <a:noFill/>
          <a:ln w="0">
            <a:noFill/>
          </a:ln>
        </p:spPr>
        <p:txBody>
          <a:bodyPr lIns="94680" rIns="94680" tIns="47520" bIns="4752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Arial"/>
              </a:rPr>
              <a:t>To solve this issue, there are several research lines for imbalanced recognition. I’ll introduce each research line in brief.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Arial"/>
              </a:rPr>
              <a:t>One of the easiest way is </a:t>
            </a:r>
            <a:r>
              <a:rPr b="1" lang="en-US" sz="2000" spc="-1" strike="noStrike">
                <a:latin typeface="Arial"/>
              </a:rPr>
              <a:t>“Data Re-sampling.”</a:t>
            </a:r>
            <a:r>
              <a:rPr b="0" lang="en-US" sz="2000" spc="-1" strike="noStrike">
                <a:latin typeface="Arial"/>
              </a:rPr>
              <a:t> The goal of re-sampling is to restore the true distributions from the imbalanced training data by under-sampling (like this </a:t>
            </a:r>
            <a:r>
              <a:rPr b="0" lang="ko-KR" sz="2000" spc="-1" strike="noStrike">
                <a:latin typeface="Arial"/>
              </a:rPr>
              <a:t>포인터</a:t>
            </a:r>
            <a:r>
              <a:rPr b="0" lang="en-US" sz="2000" spc="-1" strike="noStrike">
                <a:latin typeface="Arial"/>
              </a:rPr>
              <a:t>) or over-sampling (like this </a:t>
            </a:r>
            <a:r>
              <a:rPr b="0" lang="ko-KR" sz="2000" spc="-1" strike="noStrike">
                <a:latin typeface="Arial"/>
              </a:rPr>
              <a:t>포인터</a:t>
            </a:r>
            <a:r>
              <a:rPr b="0" lang="en-US" sz="2000" spc="-1" strike="noStrike">
                <a:latin typeface="Arial"/>
              </a:rPr>
              <a:t>).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Arial"/>
              </a:rPr>
              <a:t>Also we can also consider “</a:t>
            </a:r>
            <a:r>
              <a:rPr b="1" lang="en-US" sz="2000" spc="-1" strike="noStrike">
                <a:latin typeface="Arial"/>
              </a:rPr>
              <a:t>cost-sensitive learning</a:t>
            </a:r>
            <a:r>
              <a:rPr b="0" lang="en-US" sz="2000" spc="-1" strike="noStrike">
                <a:latin typeface="Arial"/>
              </a:rPr>
              <a:t>” where the goal is to assign a  weight to the loss of each class. For example, to make each gradient for each category </a:t>
            </a:r>
            <a:r>
              <a:rPr b="0" lang="en-US" sz="2000" spc="-1" strike="noStrike" u="sng">
                <a:uFillTx/>
                <a:latin typeface="Arial"/>
              </a:rPr>
              <a:t>be equal</a:t>
            </a:r>
            <a:r>
              <a:rPr b="0" lang="en-US" sz="2000" spc="-1" strike="noStrike">
                <a:latin typeface="Arial"/>
              </a:rPr>
              <a:t>, we can reweight class-wise loss by inverse class frequency.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Arial"/>
              </a:rPr>
              <a:t>These A and B are traditional methods used for imbalanced learning since the past.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02" name="PlaceHolder 3"/>
          <p:cNvSpPr>
            <a:spLocks noGrp="1"/>
          </p:cNvSpPr>
          <p:nvPr>
            <p:ph type="sldNum" idx="54"/>
          </p:nvPr>
        </p:nvSpPr>
        <p:spPr>
          <a:xfrm>
            <a:off x="5797080" y="6747480"/>
            <a:ext cx="4434120" cy="355680"/>
          </a:xfrm>
          <a:prstGeom prst="rect">
            <a:avLst/>
          </a:prstGeom>
          <a:noFill/>
          <a:ln w="0">
            <a:noFill/>
          </a:ln>
        </p:spPr>
        <p:txBody>
          <a:bodyPr lIns="94680" rIns="94680" tIns="47520" bIns="4752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B49E98C-1046-4680-9AD3-E47667C94AA4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PlaceHolder 1"/>
          <p:cNvSpPr>
            <a:spLocks noGrp="1"/>
          </p:cNvSpPr>
          <p:nvPr>
            <p:ph type="sldImg"/>
          </p:nvPr>
        </p:nvSpPr>
        <p:spPr>
          <a:xfrm>
            <a:off x="3517920" y="887400"/>
            <a:ext cx="3198240" cy="2397960"/>
          </a:xfrm>
          <a:prstGeom prst="rect">
            <a:avLst/>
          </a:prstGeom>
          <a:ln w="0">
            <a:noFill/>
          </a:ln>
        </p:spPr>
      </p:sp>
      <p:sp>
        <p:nvSpPr>
          <p:cNvPr id="504" name="PlaceHolder 2"/>
          <p:cNvSpPr>
            <a:spLocks noGrp="1"/>
          </p:cNvSpPr>
          <p:nvPr>
            <p:ph type="body"/>
          </p:nvPr>
        </p:nvSpPr>
        <p:spPr>
          <a:xfrm>
            <a:off x="1023480" y="3418920"/>
            <a:ext cx="8187120" cy="2796480"/>
          </a:xfrm>
          <a:prstGeom prst="rect">
            <a:avLst/>
          </a:prstGeom>
          <a:noFill/>
          <a:ln w="0">
            <a:noFill/>
          </a:ln>
        </p:spPr>
        <p:txBody>
          <a:bodyPr lIns="94680" rIns="94680" tIns="47520" bIns="4752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Arial"/>
              </a:rPr>
              <a:t>To solve this issue, there are several research lines for imbalanced recognition. I’ll introduce each research line in brief.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Arial"/>
              </a:rPr>
              <a:t>One of the easiest way is </a:t>
            </a:r>
            <a:r>
              <a:rPr b="1" lang="en-US" sz="2000" spc="-1" strike="noStrike">
                <a:latin typeface="Arial"/>
              </a:rPr>
              <a:t>“Data Re-sampling.”</a:t>
            </a:r>
            <a:r>
              <a:rPr b="0" lang="en-US" sz="2000" spc="-1" strike="noStrike">
                <a:latin typeface="Arial"/>
              </a:rPr>
              <a:t> The goal of re-sampling is to restore the true distributions from the imbalanced training data by under-sampling (like this </a:t>
            </a:r>
            <a:r>
              <a:rPr b="0" lang="ko-KR" sz="2000" spc="-1" strike="noStrike">
                <a:latin typeface="Arial"/>
              </a:rPr>
              <a:t>포인터</a:t>
            </a:r>
            <a:r>
              <a:rPr b="0" lang="en-US" sz="2000" spc="-1" strike="noStrike">
                <a:latin typeface="Arial"/>
              </a:rPr>
              <a:t>) or over-sampling (like this </a:t>
            </a:r>
            <a:r>
              <a:rPr b="0" lang="ko-KR" sz="2000" spc="-1" strike="noStrike">
                <a:latin typeface="Arial"/>
              </a:rPr>
              <a:t>포인터</a:t>
            </a:r>
            <a:r>
              <a:rPr b="0" lang="en-US" sz="2000" spc="-1" strike="noStrike">
                <a:latin typeface="Arial"/>
              </a:rPr>
              <a:t>).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Arial"/>
              </a:rPr>
              <a:t>Also we can also consider “</a:t>
            </a:r>
            <a:r>
              <a:rPr b="1" lang="en-US" sz="2000" spc="-1" strike="noStrike">
                <a:latin typeface="Arial"/>
              </a:rPr>
              <a:t>cost-sensitive learning</a:t>
            </a:r>
            <a:r>
              <a:rPr b="0" lang="en-US" sz="2000" spc="-1" strike="noStrike">
                <a:latin typeface="Arial"/>
              </a:rPr>
              <a:t>” where the goal is to assign a  weight to the loss of each class. For example, to make each gradient for each category </a:t>
            </a:r>
            <a:r>
              <a:rPr b="0" lang="en-US" sz="2000" spc="-1" strike="noStrike" u="sng">
                <a:uFillTx/>
                <a:latin typeface="Arial"/>
              </a:rPr>
              <a:t>be equal</a:t>
            </a:r>
            <a:r>
              <a:rPr b="0" lang="en-US" sz="2000" spc="-1" strike="noStrike">
                <a:latin typeface="Arial"/>
              </a:rPr>
              <a:t>, we can reweight class-wise loss by inverse class frequency.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Arial"/>
              </a:rPr>
              <a:t>These A and B are traditional methods used for imbalanced learning since the past.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05" name="PlaceHolder 3"/>
          <p:cNvSpPr>
            <a:spLocks noGrp="1"/>
          </p:cNvSpPr>
          <p:nvPr>
            <p:ph type="sldNum" idx="55"/>
          </p:nvPr>
        </p:nvSpPr>
        <p:spPr>
          <a:xfrm>
            <a:off x="5797080" y="6747480"/>
            <a:ext cx="4434120" cy="355680"/>
          </a:xfrm>
          <a:prstGeom prst="rect">
            <a:avLst/>
          </a:prstGeom>
          <a:noFill/>
          <a:ln w="0">
            <a:noFill/>
          </a:ln>
        </p:spPr>
        <p:txBody>
          <a:bodyPr lIns="94680" rIns="94680" tIns="47520" bIns="4752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6D1A43B-0ECA-4263-ADBD-1115AF847ED3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PlaceHolder 1"/>
          <p:cNvSpPr>
            <a:spLocks noGrp="1"/>
          </p:cNvSpPr>
          <p:nvPr>
            <p:ph type="sldImg"/>
          </p:nvPr>
        </p:nvSpPr>
        <p:spPr>
          <a:xfrm>
            <a:off x="3517920" y="887400"/>
            <a:ext cx="3198240" cy="2397960"/>
          </a:xfrm>
          <a:prstGeom prst="rect">
            <a:avLst/>
          </a:prstGeom>
          <a:ln w="0">
            <a:noFill/>
          </a:ln>
        </p:spPr>
      </p:sp>
      <p:sp>
        <p:nvSpPr>
          <p:cNvPr id="507" name="PlaceHolder 2"/>
          <p:cNvSpPr>
            <a:spLocks noGrp="1"/>
          </p:cNvSpPr>
          <p:nvPr>
            <p:ph type="body"/>
          </p:nvPr>
        </p:nvSpPr>
        <p:spPr>
          <a:xfrm>
            <a:off x="1023480" y="3418920"/>
            <a:ext cx="8187120" cy="2796480"/>
          </a:xfrm>
          <a:prstGeom prst="rect">
            <a:avLst/>
          </a:prstGeom>
          <a:noFill/>
          <a:ln w="0">
            <a:noFill/>
          </a:ln>
        </p:spPr>
        <p:txBody>
          <a:bodyPr lIns="94680" rIns="94680" tIns="47520" bIns="4752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Arial"/>
              </a:rPr>
              <a:t>To solve this issue, there are several research lines for imbalanced recognition. I’ll introduce each research line in brief.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Arial"/>
              </a:rPr>
              <a:t>One of the easiest way is </a:t>
            </a:r>
            <a:r>
              <a:rPr b="1" lang="en-US" sz="2000" spc="-1" strike="noStrike">
                <a:latin typeface="Arial"/>
              </a:rPr>
              <a:t>“Data Re-sampling.”</a:t>
            </a:r>
            <a:r>
              <a:rPr b="0" lang="en-US" sz="2000" spc="-1" strike="noStrike">
                <a:latin typeface="Arial"/>
              </a:rPr>
              <a:t> The goal of re-sampling is to restore the true distributions from the imbalanced training data by under-sampling (like this </a:t>
            </a:r>
            <a:r>
              <a:rPr b="0" lang="ko-KR" sz="2000" spc="-1" strike="noStrike">
                <a:latin typeface="Arial"/>
              </a:rPr>
              <a:t>포인터</a:t>
            </a:r>
            <a:r>
              <a:rPr b="0" lang="en-US" sz="2000" spc="-1" strike="noStrike">
                <a:latin typeface="Arial"/>
              </a:rPr>
              <a:t>) or over-sampling (like this </a:t>
            </a:r>
            <a:r>
              <a:rPr b="0" lang="ko-KR" sz="2000" spc="-1" strike="noStrike">
                <a:latin typeface="Arial"/>
              </a:rPr>
              <a:t>포인터</a:t>
            </a:r>
            <a:r>
              <a:rPr b="0" lang="en-US" sz="2000" spc="-1" strike="noStrike">
                <a:latin typeface="Arial"/>
              </a:rPr>
              <a:t>).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Arial"/>
              </a:rPr>
              <a:t>Also we can also consider “</a:t>
            </a:r>
            <a:r>
              <a:rPr b="1" lang="en-US" sz="2000" spc="-1" strike="noStrike">
                <a:latin typeface="Arial"/>
              </a:rPr>
              <a:t>cost-sensitive learning</a:t>
            </a:r>
            <a:r>
              <a:rPr b="0" lang="en-US" sz="2000" spc="-1" strike="noStrike">
                <a:latin typeface="Arial"/>
              </a:rPr>
              <a:t>” where the goal is to assign a  weight to the loss of each class. For example, to make each gradient for each category </a:t>
            </a:r>
            <a:r>
              <a:rPr b="0" lang="en-US" sz="2000" spc="-1" strike="noStrike" u="sng">
                <a:uFillTx/>
                <a:latin typeface="Arial"/>
              </a:rPr>
              <a:t>be equal</a:t>
            </a:r>
            <a:r>
              <a:rPr b="0" lang="en-US" sz="2000" spc="-1" strike="noStrike">
                <a:latin typeface="Arial"/>
              </a:rPr>
              <a:t>, we can reweight class-wise loss by inverse class frequency.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Arial"/>
              </a:rPr>
              <a:t>These A and B are traditional methods used for imbalanced learning since the past.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08" name="PlaceHolder 3"/>
          <p:cNvSpPr>
            <a:spLocks noGrp="1"/>
          </p:cNvSpPr>
          <p:nvPr>
            <p:ph type="sldNum" idx="56"/>
          </p:nvPr>
        </p:nvSpPr>
        <p:spPr>
          <a:xfrm>
            <a:off x="5797080" y="6747480"/>
            <a:ext cx="4434120" cy="355680"/>
          </a:xfrm>
          <a:prstGeom prst="rect">
            <a:avLst/>
          </a:prstGeom>
          <a:noFill/>
          <a:ln w="0">
            <a:noFill/>
          </a:ln>
        </p:spPr>
        <p:txBody>
          <a:bodyPr lIns="94680" rIns="94680" tIns="47520" bIns="4752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7F6B5F0-8DC3-4F28-B5BD-BB143D434108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PlaceHolder 1"/>
          <p:cNvSpPr>
            <a:spLocks noGrp="1"/>
          </p:cNvSpPr>
          <p:nvPr>
            <p:ph type="sldImg"/>
          </p:nvPr>
        </p:nvSpPr>
        <p:spPr>
          <a:xfrm>
            <a:off x="3517920" y="887400"/>
            <a:ext cx="3198240" cy="2397960"/>
          </a:xfrm>
          <a:prstGeom prst="rect">
            <a:avLst/>
          </a:prstGeom>
          <a:ln w="0">
            <a:noFill/>
          </a:ln>
        </p:spPr>
      </p:sp>
      <p:sp>
        <p:nvSpPr>
          <p:cNvPr id="510" name="PlaceHolder 2"/>
          <p:cNvSpPr>
            <a:spLocks noGrp="1"/>
          </p:cNvSpPr>
          <p:nvPr>
            <p:ph type="body"/>
          </p:nvPr>
        </p:nvSpPr>
        <p:spPr>
          <a:xfrm>
            <a:off x="1023480" y="3418920"/>
            <a:ext cx="8187120" cy="2796480"/>
          </a:xfrm>
          <a:prstGeom prst="rect">
            <a:avLst/>
          </a:prstGeom>
          <a:noFill/>
          <a:ln w="0">
            <a:noFill/>
          </a:ln>
        </p:spPr>
        <p:txBody>
          <a:bodyPr lIns="94680" rIns="94680" tIns="47520" bIns="4752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Arial"/>
              </a:rPr>
              <a:t>To solve this issue, there are several research lines for imbalanced recognition. I’ll introduce each research line in brief.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Arial"/>
              </a:rPr>
              <a:t>One of the easiest way is </a:t>
            </a:r>
            <a:r>
              <a:rPr b="1" lang="en-US" sz="2000" spc="-1" strike="noStrike">
                <a:latin typeface="Arial"/>
              </a:rPr>
              <a:t>“Data Re-sampling.”</a:t>
            </a:r>
            <a:r>
              <a:rPr b="0" lang="en-US" sz="2000" spc="-1" strike="noStrike">
                <a:latin typeface="Arial"/>
              </a:rPr>
              <a:t> The goal of re-sampling is to restore the true distributions from the imbalanced training data by under-sampling (like this </a:t>
            </a:r>
            <a:r>
              <a:rPr b="0" lang="ko-KR" sz="2000" spc="-1" strike="noStrike">
                <a:latin typeface="Arial"/>
              </a:rPr>
              <a:t>포인터</a:t>
            </a:r>
            <a:r>
              <a:rPr b="0" lang="en-US" sz="2000" spc="-1" strike="noStrike">
                <a:latin typeface="Arial"/>
              </a:rPr>
              <a:t>) or over-sampling (like this </a:t>
            </a:r>
            <a:r>
              <a:rPr b="0" lang="ko-KR" sz="2000" spc="-1" strike="noStrike">
                <a:latin typeface="Arial"/>
              </a:rPr>
              <a:t>포인터</a:t>
            </a:r>
            <a:r>
              <a:rPr b="0" lang="en-US" sz="2000" spc="-1" strike="noStrike">
                <a:latin typeface="Arial"/>
              </a:rPr>
              <a:t>).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Arial"/>
              </a:rPr>
              <a:t>Also we can also consider “</a:t>
            </a:r>
            <a:r>
              <a:rPr b="1" lang="en-US" sz="2000" spc="-1" strike="noStrike">
                <a:latin typeface="Arial"/>
              </a:rPr>
              <a:t>cost-sensitive learning</a:t>
            </a:r>
            <a:r>
              <a:rPr b="0" lang="en-US" sz="2000" spc="-1" strike="noStrike">
                <a:latin typeface="Arial"/>
              </a:rPr>
              <a:t>” where the goal is to assign a  weight to the loss of each class. For example, to make each gradient for each category </a:t>
            </a:r>
            <a:r>
              <a:rPr b="0" lang="en-US" sz="2000" spc="-1" strike="noStrike" u="sng">
                <a:uFillTx/>
                <a:latin typeface="Arial"/>
              </a:rPr>
              <a:t>be equal</a:t>
            </a:r>
            <a:r>
              <a:rPr b="0" lang="en-US" sz="2000" spc="-1" strike="noStrike">
                <a:latin typeface="Arial"/>
              </a:rPr>
              <a:t>, we can reweight class-wise loss by inverse class frequency.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Arial"/>
              </a:rPr>
              <a:t>These A and B are traditional methods used for imbalanced learning since the past.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11" name="PlaceHolder 3"/>
          <p:cNvSpPr>
            <a:spLocks noGrp="1"/>
          </p:cNvSpPr>
          <p:nvPr>
            <p:ph type="sldNum" idx="57"/>
          </p:nvPr>
        </p:nvSpPr>
        <p:spPr>
          <a:xfrm>
            <a:off x="5797080" y="6747480"/>
            <a:ext cx="4434120" cy="355680"/>
          </a:xfrm>
          <a:prstGeom prst="rect">
            <a:avLst/>
          </a:prstGeom>
          <a:noFill/>
          <a:ln w="0">
            <a:noFill/>
          </a:ln>
        </p:spPr>
        <p:txBody>
          <a:bodyPr lIns="94680" rIns="94680" tIns="47520" bIns="4752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206BF89-8DC8-4D11-96C6-DBFDDA265C2D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PlaceHolder 1"/>
          <p:cNvSpPr>
            <a:spLocks noGrp="1"/>
          </p:cNvSpPr>
          <p:nvPr>
            <p:ph type="sldImg"/>
          </p:nvPr>
        </p:nvSpPr>
        <p:spPr>
          <a:xfrm>
            <a:off x="3517920" y="887400"/>
            <a:ext cx="3198240" cy="2397960"/>
          </a:xfrm>
          <a:prstGeom prst="rect">
            <a:avLst/>
          </a:prstGeom>
          <a:ln w="0">
            <a:noFill/>
          </a:ln>
        </p:spPr>
      </p:sp>
      <p:sp>
        <p:nvSpPr>
          <p:cNvPr id="513" name="PlaceHolder 2"/>
          <p:cNvSpPr>
            <a:spLocks noGrp="1"/>
          </p:cNvSpPr>
          <p:nvPr>
            <p:ph type="body"/>
          </p:nvPr>
        </p:nvSpPr>
        <p:spPr>
          <a:xfrm>
            <a:off x="1023480" y="3418920"/>
            <a:ext cx="8187120" cy="2796480"/>
          </a:xfrm>
          <a:prstGeom prst="rect">
            <a:avLst/>
          </a:prstGeom>
          <a:noFill/>
          <a:ln w="0">
            <a:noFill/>
          </a:ln>
        </p:spPr>
        <p:txBody>
          <a:bodyPr lIns="94680" rIns="94680" tIns="47520" bIns="4752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Arial"/>
              </a:rPr>
              <a:t>To solve this issue, there are several research lines for imbalanced recognition. I’ll introduce each research line in brief.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Arial"/>
              </a:rPr>
              <a:t>One of the easiest way is </a:t>
            </a:r>
            <a:r>
              <a:rPr b="1" lang="en-US" sz="2000" spc="-1" strike="noStrike">
                <a:latin typeface="Arial"/>
              </a:rPr>
              <a:t>“Data Re-sampling.”</a:t>
            </a:r>
            <a:r>
              <a:rPr b="0" lang="en-US" sz="2000" spc="-1" strike="noStrike">
                <a:latin typeface="Arial"/>
              </a:rPr>
              <a:t> The goal of re-sampling is to restore the true distributions from the imbalanced training data by under-sampling (like this </a:t>
            </a:r>
            <a:r>
              <a:rPr b="0" lang="ko-KR" sz="2000" spc="-1" strike="noStrike">
                <a:latin typeface="Arial"/>
              </a:rPr>
              <a:t>포인터</a:t>
            </a:r>
            <a:r>
              <a:rPr b="0" lang="en-US" sz="2000" spc="-1" strike="noStrike">
                <a:latin typeface="Arial"/>
              </a:rPr>
              <a:t>) or over-sampling (like this </a:t>
            </a:r>
            <a:r>
              <a:rPr b="0" lang="ko-KR" sz="2000" spc="-1" strike="noStrike">
                <a:latin typeface="Arial"/>
              </a:rPr>
              <a:t>포인터</a:t>
            </a:r>
            <a:r>
              <a:rPr b="0" lang="en-US" sz="2000" spc="-1" strike="noStrike">
                <a:latin typeface="Arial"/>
              </a:rPr>
              <a:t>).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Arial"/>
              </a:rPr>
              <a:t>Also we can also consider “</a:t>
            </a:r>
            <a:r>
              <a:rPr b="1" lang="en-US" sz="2000" spc="-1" strike="noStrike">
                <a:latin typeface="Arial"/>
              </a:rPr>
              <a:t>cost-sensitive learning</a:t>
            </a:r>
            <a:r>
              <a:rPr b="0" lang="en-US" sz="2000" spc="-1" strike="noStrike">
                <a:latin typeface="Arial"/>
              </a:rPr>
              <a:t>” where the goal is to assign a  weight to the loss of each class. For example, to make each gradient for each category </a:t>
            </a:r>
            <a:r>
              <a:rPr b="0" lang="en-US" sz="2000" spc="-1" strike="noStrike" u="sng">
                <a:uFillTx/>
                <a:latin typeface="Arial"/>
              </a:rPr>
              <a:t>be equal</a:t>
            </a:r>
            <a:r>
              <a:rPr b="0" lang="en-US" sz="2000" spc="-1" strike="noStrike">
                <a:latin typeface="Arial"/>
              </a:rPr>
              <a:t>, we can reweight class-wise loss by inverse class frequency.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Arial"/>
              </a:rPr>
              <a:t>These A and B are traditional methods used for imbalanced learning since the past.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14" name="PlaceHolder 3"/>
          <p:cNvSpPr>
            <a:spLocks noGrp="1"/>
          </p:cNvSpPr>
          <p:nvPr>
            <p:ph type="sldNum" idx="58"/>
          </p:nvPr>
        </p:nvSpPr>
        <p:spPr>
          <a:xfrm>
            <a:off x="5797080" y="6747480"/>
            <a:ext cx="4434120" cy="355680"/>
          </a:xfrm>
          <a:prstGeom prst="rect">
            <a:avLst/>
          </a:prstGeom>
          <a:noFill/>
          <a:ln w="0">
            <a:noFill/>
          </a:ln>
        </p:spPr>
        <p:txBody>
          <a:bodyPr lIns="94680" rIns="94680" tIns="47520" bIns="4752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27FF3BE-160F-4EAD-8FF8-853BDC0C5D37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PlaceHolder 1"/>
          <p:cNvSpPr>
            <a:spLocks noGrp="1"/>
          </p:cNvSpPr>
          <p:nvPr>
            <p:ph type="sldImg"/>
          </p:nvPr>
        </p:nvSpPr>
        <p:spPr>
          <a:xfrm>
            <a:off x="3517920" y="887400"/>
            <a:ext cx="3198240" cy="2397960"/>
          </a:xfrm>
          <a:prstGeom prst="rect">
            <a:avLst/>
          </a:prstGeom>
          <a:ln w="0">
            <a:noFill/>
          </a:ln>
        </p:spPr>
      </p:sp>
      <p:sp>
        <p:nvSpPr>
          <p:cNvPr id="516" name="PlaceHolder 2"/>
          <p:cNvSpPr>
            <a:spLocks noGrp="1"/>
          </p:cNvSpPr>
          <p:nvPr>
            <p:ph type="body"/>
          </p:nvPr>
        </p:nvSpPr>
        <p:spPr>
          <a:xfrm>
            <a:off x="1023480" y="3418920"/>
            <a:ext cx="8187120" cy="2796480"/>
          </a:xfrm>
          <a:prstGeom prst="rect">
            <a:avLst/>
          </a:prstGeom>
          <a:noFill/>
          <a:ln w="0">
            <a:noFill/>
          </a:ln>
        </p:spPr>
        <p:txBody>
          <a:bodyPr lIns="94680" rIns="94680" tIns="47520" bIns="4752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Arial"/>
              </a:rPr>
              <a:t>To solve this issue, there are several research lines for imbalanced recognition. I’ll introduce each research line in brief.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Arial"/>
              </a:rPr>
              <a:t>One of the easiest way is </a:t>
            </a:r>
            <a:r>
              <a:rPr b="1" lang="en-US" sz="2000" spc="-1" strike="noStrike">
                <a:latin typeface="Arial"/>
              </a:rPr>
              <a:t>“Data Re-sampling.”</a:t>
            </a:r>
            <a:r>
              <a:rPr b="0" lang="en-US" sz="2000" spc="-1" strike="noStrike">
                <a:latin typeface="Arial"/>
              </a:rPr>
              <a:t> The goal of re-sampling is to restore the true distributions from the imbalanced training data by under-sampling (like this </a:t>
            </a:r>
            <a:r>
              <a:rPr b="0" lang="ko-KR" sz="2000" spc="-1" strike="noStrike">
                <a:latin typeface="Arial"/>
              </a:rPr>
              <a:t>포인터</a:t>
            </a:r>
            <a:r>
              <a:rPr b="0" lang="en-US" sz="2000" spc="-1" strike="noStrike">
                <a:latin typeface="Arial"/>
              </a:rPr>
              <a:t>) or over-sampling (like this </a:t>
            </a:r>
            <a:r>
              <a:rPr b="0" lang="ko-KR" sz="2000" spc="-1" strike="noStrike">
                <a:latin typeface="Arial"/>
              </a:rPr>
              <a:t>포인터</a:t>
            </a:r>
            <a:r>
              <a:rPr b="0" lang="en-US" sz="2000" spc="-1" strike="noStrike">
                <a:latin typeface="Arial"/>
              </a:rPr>
              <a:t>).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Arial"/>
              </a:rPr>
              <a:t>Also we can also consider “</a:t>
            </a:r>
            <a:r>
              <a:rPr b="1" lang="en-US" sz="2000" spc="-1" strike="noStrike">
                <a:latin typeface="Arial"/>
              </a:rPr>
              <a:t>cost-sensitive learning</a:t>
            </a:r>
            <a:r>
              <a:rPr b="0" lang="en-US" sz="2000" spc="-1" strike="noStrike">
                <a:latin typeface="Arial"/>
              </a:rPr>
              <a:t>” where the goal is to assign a  weight to the loss of each class. For example, to make each gradient for each category </a:t>
            </a:r>
            <a:r>
              <a:rPr b="0" lang="en-US" sz="2000" spc="-1" strike="noStrike" u="sng">
                <a:uFillTx/>
                <a:latin typeface="Arial"/>
              </a:rPr>
              <a:t>be equal</a:t>
            </a:r>
            <a:r>
              <a:rPr b="0" lang="en-US" sz="2000" spc="-1" strike="noStrike">
                <a:latin typeface="Arial"/>
              </a:rPr>
              <a:t>, we can reweight class-wise loss by inverse class frequency.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Arial"/>
              </a:rPr>
              <a:t>These A and B are traditional methods used for imbalanced learning since the past.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17" name="PlaceHolder 3"/>
          <p:cNvSpPr>
            <a:spLocks noGrp="1"/>
          </p:cNvSpPr>
          <p:nvPr>
            <p:ph type="sldNum" idx="59"/>
          </p:nvPr>
        </p:nvSpPr>
        <p:spPr>
          <a:xfrm>
            <a:off x="5797080" y="6747480"/>
            <a:ext cx="4434120" cy="355680"/>
          </a:xfrm>
          <a:prstGeom prst="rect">
            <a:avLst/>
          </a:prstGeom>
          <a:noFill/>
          <a:ln w="0">
            <a:noFill/>
          </a:ln>
        </p:spPr>
        <p:txBody>
          <a:bodyPr lIns="94680" rIns="94680" tIns="47520" bIns="4752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73B06D8-36B0-4D70-BB05-DBF08BDD065B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PlaceHolder 1"/>
          <p:cNvSpPr>
            <a:spLocks noGrp="1"/>
          </p:cNvSpPr>
          <p:nvPr>
            <p:ph type="sldImg"/>
          </p:nvPr>
        </p:nvSpPr>
        <p:spPr>
          <a:xfrm>
            <a:off x="3517920" y="887400"/>
            <a:ext cx="3198240" cy="2397960"/>
          </a:xfrm>
          <a:prstGeom prst="rect">
            <a:avLst/>
          </a:prstGeom>
          <a:ln w="0">
            <a:noFill/>
          </a:ln>
        </p:spPr>
      </p:sp>
      <p:sp>
        <p:nvSpPr>
          <p:cNvPr id="519" name="PlaceHolder 2"/>
          <p:cNvSpPr>
            <a:spLocks noGrp="1"/>
          </p:cNvSpPr>
          <p:nvPr>
            <p:ph type="body"/>
          </p:nvPr>
        </p:nvSpPr>
        <p:spPr>
          <a:xfrm>
            <a:off x="1023480" y="3418920"/>
            <a:ext cx="8187120" cy="2796480"/>
          </a:xfrm>
          <a:prstGeom prst="rect">
            <a:avLst/>
          </a:prstGeom>
          <a:noFill/>
          <a:ln w="0">
            <a:noFill/>
          </a:ln>
        </p:spPr>
        <p:txBody>
          <a:bodyPr lIns="94680" rIns="94680" tIns="47520" bIns="4752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Arial"/>
              </a:rPr>
              <a:t>To solve this issue, there are several research lines for imbalanced recognition. I’ll introduce each research line in brief.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Arial"/>
              </a:rPr>
              <a:t>One of the easiest way is </a:t>
            </a:r>
            <a:r>
              <a:rPr b="1" lang="en-US" sz="2000" spc="-1" strike="noStrike">
                <a:latin typeface="Arial"/>
              </a:rPr>
              <a:t>“Data Re-sampling.”</a:t>
            </a:r>
            <a:r>
              <a:rPr b="0" lang="en-US" sz="2000" spc="-1" strike="noStrike">
                <a:latin typeface="Arial"/>
              </a:rPr>
              <a:t> The goal of re-sampling is to restore the true distributions from the imbalanced training data by under-sampling (like this </a:t>
            </a:r>
            <a:r>
              <a:rPr b="0" lang="ko-KR" sz="2000" spc="-1" strike="noStrike">
                <a:latin typeface="Arial"/>
              </a:rPr>
              <a:t>포인터</a:t>
            </a:r>
            <a:r>
              <a:rPr b="0" lang="en-US" sz="2000" spc="-1" strike="noStrike">
                <a:latin typeface="Arial"/>
              </a:rPr>
              <a:t>) or over-sampling (like this </a:t>
            </a:r>
            <a:r>
              <a:rPr b="0" lang="ko-KR" sz="2000" spc="-1" strike="noStrike">
                <a:latin typeface="Arial"/>
              </a:rPr>
              <a:t>포인터</a:t>
            </a:r>
            <a:r>
              <a:rPr b="0" lang="en-US" sz="2000" spc="-1" strike="noStrike">
                <a:latin typeface="Arial"/>
              </a:rPr>
              <a:t>).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Arial"/>
              </a:rPr>
              <a:t>Also we can also consider “</a:t>
            </a:r>
            <a:r>
              <a:rPr b="1" lang="en-US" sz="2000" spc="-1" strike="noStrike">
                <a:latin typeface="Arial"/>
              </a:rPr>
              <a:t>cost-sensitive learning</a:t>
            </a:r>
            <a:r>
              <a:rPr b="0" lang="en-US" sz="2000" spc="-1" strike="noStrike">
                <a:latin typeface="Arial"/>
              </a:rPr>
              <a:t>” where the goal is to assign a  weight to the loss of each class. For example, to make each gradient for each category </a:t>
            </a:r>
            <a:r>
              <a:rPr b="0" lang="en-US" sz="2000" spc="-1" strike="noStrike" u="sng">
                <a:uFillTx/>
                <a:latin typeface="Arial"/>
              </a:rPr>
              <a:t>be equal</a:t>
            </a:r>
            <a:r>
              <a:rPr b="0" lang="en-US" sz="2000" spc="-1" strike="noStrike">
                <a:latin typeface="Arial"/>
              </a:rPr>
              <a:t>, we can reweight class-wise loss by inverse class frequency.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Arial"/>
              </a:rPr>
              <a:t>These A and B are traditional methods used for imbalanced learning since the past.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20" name="PlaceHolder 3"/>
          <p:cNvSpPr>
            <a:spLocks noGrp="1"/>
          </p:cNvSpPr>
          <p:nvPr>
            <p:ph type="sldNum" idx="60"/>
          </p:nvPr>
        </p:nvSpPr>
        <p:spPr>
          <a:xfrm>
            <a:off x="5797080" y="6747480"/>
            <a:ext cx="4434120" cy="355680"/>
          </a:xfrm>
          <a:prstGeom prst="rect">
            <a:avLst/>
          </a:prstGeom>
          <a:noFill/>
          <a:ln w="0">
            <a:noFill/>
          </a:ln>
        </p:spPr>
        <p:txBody>
          <a:bodyPr lIns="94680" rIns="94680" tIns="47520" bIns="4752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213975F-95EA-4C8B-AE14-7143ACEC22AB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PlaceHolder 1"/>
          <p:cNvSpPr>
            <a:spLocks noGrp="1"/>
          </p:cNvSpPr>
          <p:nvPr>
            <p:ph type="sldImg"/>
          </p:nvPr>
        </p:nvSpPr>
        <p:spPr>
          <a:xfrm>
            <a:off x="3517920" y="887400"/>
            <a:ext cx="3198240" cy="2397960"/>
          </a:xfrm>
          <a:prstGeom prst="rect">
            <a:avLst/>
          </a:prstGeom>
          <a:ln w="0">
            <a:noFill/>
          </a:ln>
        </p:spPr>
      </p:sp>
      <p:sp>
        <p:nvSpPr>
          <p:cNvPr id="522" name="PlaceHolder 2"/>
          <p:cNvSpPr>
            <a:spLocks noGrp="1"/>
          </p:cNvSpPr>
          <p:nvPr>
            <p:ph type="body"/>
          </p:nvPr>
        </p:nvSpPr>
        <p:spPr>
          <a:xfrm>
            <a:off x="1023480" y="3418920"/>
            <a:ext cx="8187120" cy="2796480"/>
          </a:xfrm>
          <a:prstGeom prst="rect">
            <a:avLst/>
          </a:prstGeom>
          <a:noFill/>
          <a:ln w="0">
            <a:noFill/>
          </a:ln>
        </p:spPr>
        <p:txBody>
          <a:bodyPr lIns="94680" rIns="94680" tIns="47520" bIns="4752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Arial"/>
              </a:rPr>
              <a:t>To solve this issue, there are several research lines for imbalanced recognition. I’ll introduce each research line in brief.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Arial"/>
              </a:rPr>
              <a:t>One of the easiest way is </a:t>
            </a:r>
            <a:r>
              <a:rPr b="1" lang="en-US" sz="2000" spc="-1" strike="noStrike">
                <a:latin typeface="Arial"/>
              </a:rPr>
              <a:t>“Data Re-sampling.”</a:t>
            </a:r>
            <a:r>
              <a:rPr b="0" lang="en-US" sz="2000" spc="-1" strike="noStrike">
                <a:latin typeface="Arial"/>
              </a:rPr>
              <a:t> The goal of re-sampling is to restore the true distributions from the imbalanced training data by under-sampling (like this </a:t>
            </a:r>
            <a:r>
              <a:rPr b="0" lang="ko-KR" sz="2000" spc="-1" strike="noStrike">
                <a:latin typeface="Arial"/>
              </a:rPr>
              <a:t>포인터</a:t>
            </a:r>
            <a:r>
              <a:rPr b="0" lang="en-US" sz="2000" spc="-1" strike="noStrike">
                <a:latin typeface="Arial"/>
              </a:rPr>
              <a:t>) or over-sampling (like this </a:t>
            </a:r>
            <a:r>
              <a:rPr b="0" lang="ko-KR" sz="2000" spc="-1" strike="noStrike">
                <a:latin typeface="Arial"/>
              </a:rPr>
              <a:t>포인터</a:t>
            </a:r>
            <a:r>
              <a:rPr b="0" lang="en-US" sz="2000" spc="-1" strike="noStrike">
                <a:latin typeface="Arial"/>
              </a:rPr>
              <a:t>).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Arial"/>
              </a:rPr>
              <a:t>Also we can also consider “</a:t>
            </a:r>
            <a:r>
              <a:rPr b="1" lang="en-US" sz="2000" spc="-1" strike="noStrike">
                <a:latin typeface="Arial"/>
              </a:rPr>
              <a:t>cost-sensitive learning</a:t>
            </a:r>
            <a:r>
              <a:rPr b="0" lang="en-US" sz="2000" spc="-1" strike="noStrike">
                <a:latin typeface="Arial"/>
              </a:rPr>
              <a:t>” where the goal is to assign a  weight to the loss of each class. For example, to make each gradient for each category </a:t>
            </a:r>
            <a:r>
              <a:rPr b="0" lang="en-US" sz="2000" spc="-1" strike="noStrike" u="sng">
                <a:uFillTx/>
                <a:latin typeface="Arial"/>
              </a:rPr>
              <a:t>be equal</a:t>
            </a:r>
            <a:r>
              <a:rPr b="0" lang="en-US" sz="2000" spc="-1" strike="noStrike">
                <a:latin typeface="Arial"/>
              </a:rPr>
              <a:t>, we can reweight class-wise loss by inverse class frequency.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Arial"/>
              </a:rPr>
              <a:t>These A and B are traditional methods used for imbalanced learning since the past.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23" name="PlaceHolder 3"/>
          <p:cNvSpPr>
            <a:spLocks noGrp="1"/>
          </p:cNvSpPr>
          <p:nvPr>
            <p:ph type="sldNum" idx="61"/>
          </p:nvPr>
        </p:nvSpPr>
        <p:spPr>
          <a:xfrm>
            <a:off x="5797080" y="6747480"/>
            <a:ext cx="4434120" cy="355680"/>
          </a:xfrm>
          <a:prstGeom prst="rect">
            <a:avLst/>
          </a:prstGeom>
          <a:noFill/>
          <a:ln w="0">
            <a:noFill/>
          </a:ln>
        </p:spPr>
        <p:txBody>
          <a:bodyPr lIns="94680" rIns="94680" tIns="47520" bIns="4752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FE20AC1-99CD-4F5F-931E-AA3863A2C48F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PlaceHolder 1"/>
          <p:cNvSpPr>
            <a:spLocks noGrp="1"/>
          </p:cNvSpPr>
          <p:nvPr>
            <p:ph type="sldImg"/>
          </p:nvPr>
        </p:nvSpPr>
        <p:spPr>
          <a:xfrm>
            <a:off x="3517920" y="887400"/>
            <a:ext cx="3198240" cy="2397960"/>
          </a:xfrm>
          <a:prstGeom prst="rect">
            <a:avLst/>
          </a:prstGeom>
          <a:ln w="0">
            <a:noFill/>
          </a:ln>
        </p:spPr>
      </p:sp>
      <p:sp>
        <p:nvSpPr>
          <p:cNvPr id="525" name="PlaceHolder 2"/>
          <p:cNvSpPr>
            <a:spLocks noGrp="1"/>
          </p:cNvSpPr>
          <p:nvPr>
            <p:ph type="body"/>
          </p:nvPr>
        </p:nvSpPr>
        <p:spPr>
          <a:xfrm>
            <a:off x="1023480" y="3418920"/>
            <a:ext cx="8187120" cy="2796480"/>
          </a:xfrm>
          <a:prstGeom prst="rect">
            <a:avLst/>
          </a:prstGeom>
          <a:noFill/>
          <a:ln w="0">
            <a:noFill/>
          </a:ln>
        </p:spPr>
        <p:txBody>
          <a:bodyPr lIns="94680" rIns="94680" tIns="47520" bIns="4752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Arial"/>
              </a:rPr>
              <a:t>To solve this issue, there are several research lines for imbalanced recognition. I’ll introduce each research line in brief.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Arial"/>
              </a:rPr>
              <a:t>One of the easiest way is </a:t>
            </a:r>
            <a:r>
              <a:rPr b="1" lang="en-US" sz="2000" spc="-1" strike="noStrike">
                <a:latin typeface="Arial"/>
              </a:rPr>
              <a:t>“Data Re-sampling.”</a:t>
            </a:r>
            <a:r>
              <a:rPr b="0" lang="en-US" sz="2000" spc="-1" strike="noStrike">
                <a:latin typeface="Arial"/>
              </a:rPr>
              <a:t> The goal of re-sampling is to restore the true distributions from the imbalanced training data by under-sampling (like this </a:t>
            </a:r>
            <a:r>
              <a:rPr b="0" lang="ko-KR" sz="2000" spc="-1" strike="noStrike">
                <a:latin typeface="Arial"/>
              </a:rPr>
              <a:t>포인터</a:t>
            </a:r>
            <a:r>
              <a:rPr b="0" lang="en-US" sz="2000" spc="-1" strike="noStrike">
                <a:latin typeface="Arial"/>
              </a:rPr>
              <a:t>) or over-sampling (like this </a:t>
            </a:r>
            <a:r>
              <a:rPr b="0" lang="ko-KR" sz="2000" spc="-1" strike="noStrike">
                <a:latin typeface="Arial"/>
              </a:rPr>
              <a:t>포인터</a:t>
            </a:r>
            <a:r>
              <a:rPr b="0" lang="en-US" sz="2000" spc="-1" strike="noStrike">
                <a:latin typeface="Arial"/>
              </a:rPr>
              <a:t>).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Arial"/>
              </a:rPr>
              <a:t>Also we can also consider “</a:t>
            </a:r>
            <a:r>
              <a:rPr b="1" lang="en-US" sz="2000" spc="-1" strike="noStrike">
                <a:latin typeface="Arial"/>
              </a:rPr>
              <a:t>cost-sensitive learning</a:t>
            </a:r>
            <a:r>
              <a:rPr b="0" lang="en-US" sz="2000" spc="-1" strike="noStrike">
                <a:latin typeface="Arial"/>
              </a:rPr>
              <a:t>” where the goal is to assign a  weight to the loss of each class. For example, to make each gradient for each category </a:t>
            </a:r>
            <a:r>
              <a:rPr b="0" lang="en-US" sz="2000" spc="-1" strike="noStrike" u="sng">
                <a:uFillTx/>
                <a:latin typeface="Arial"/>
              </a:rPr>
              <a:t>be equal</a:t>
            </a:r>
            <a:r>
              <a:rPr b="0" lang="en-US" sz="2000" spc="-1" strike="noStrike">
                <a:latin typeface="Arial"/>
              </a:rPr>
              <a:t>, we can reweight class-wise loss by inverse class frequency.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Arial"/>
              </a:rPr>
              <a:t>These A and B are traditional methods used for imbalanced learning since the past.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26" name="PlaceHolder 3"/>
          <p:cNvSpPr>
            <a:spLocks noGrp="1"/>
          </p:cNvSpPr>
          <p:nvPr>
            <p:ph type="sldNum" idx="62"/>
          </p:nvPr>
        </p:nvSpPr>
        <p:spPr>
          <a:xfrm>
            <a:off x="5797080" y="6747480"/>
            <a:ext cx="4434120" cy="355680"/>
          </a:xfrm>
          <a:prstGeom prst="rect">
            <a:avLst/>
          </a:prstGeom>
          <a:noFill/>
          <a:ln w="0">
            <a:noFill/>
          </a:ln>
        </p:spPr>
        <p:txBody>
          <a:bodyPr lIns="94680" rIns="94680" tIns="47520" bIns="4752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FD9757E-2F7E-4678-B187-66FA2DD1C9A7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PlaceHolder 1"/>
          <p:cNvSpPr>
            <a:spLocks noGrp="1"/>
          </p:cNvSpPr>
          <p:nvPr>
            <p:ph type="sldImg"/>
          </p:nvPr>
        </p:nvSpPr>
        <p:spPr>
          <a:xfrm>
            <a:off x="3517920" y="887400"/>
            <a:ext cx="3198240" cy="2397960"/>
          </a:xfrm>
          <a:prstGeom prst="rect">
            <a:avLst/>
          </a:prstGeom>
          <a:ln w="0">
            <a:noFill/>
          </a:ln>
        </p:spPr>
      </p:sp>
      <p:sp>
        <p:nvSpPr>
          <p:cNvPr id="447" name="PlaceHolder 2"/>
          <p:cNvSpPr>
            <a:spLocks noGrp="1"/>
          </p:cNvSpPr>
          <p:nvPr>
            <p:ph type="body"/>
          </p:nvPr>
        </p:nvSpPr>
        <p:spPr>
          <a:xfrm>
            <a:off x="1023480" y="3418920"/>
            <a:ext cx="8187120" cy="2796480"/>
          </a:xfrm>
          <a:prstGeom prst="rect">
            <a:avLst/>
          </a:prstGeom>
          <a:noFill/>
          <a:ln w="0">
            <a:noFill/>
          </a:ln>
        </p:spPr>
        <p:txBody>
          <a:bodyPr lIns="94680" rIns="94680" tIns="47520" bIns="4752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Arial"/>
              </a:rPr>
              <a:t>In fact, many real world datasets suffer form imbalanced class distributions like the below fig. And these distributions largely limit the capacity of the DNN models in terms of generalization.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48" name="PlaceHolder 3"/>
          <p:cNvSpPr>
            <a:spLocks noGrp="1"/>
          </p:cNvSpPr>
          <p:nvPr>
            <p:ph type="sldNum" idx="36"/>
          </p:nvPr>
        </p:nvSpPr>
        <p:spPr>
          <a:xfrm>
            <a:off x="5797080" y="6747480"/>
            <a:ext cx="4434120" cy="355680"/>
          </a:xfrm>
          <a:prstGeom prst="rect">
            <a:avLst/>
          </a:prstGeom>
          <a:noFill/>
          <a:ln w="0">
            <a:noFill/>
          </a:ln>
        </p:spPr>
        <p:txBody>
          <a:bodyPr lIns="94680" rIns="94680" tIns="47520" bIns="4752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78476BE-5C7B-4C44-A81A-DDE656B84F6E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PlaceHolder 1"/>
          <p:cNvSpPr>
            <a:spLocks noGrp="1"/>
          </p:cNvSpPr>
          <p:nvPr>
            <p:ph type="sldImg"/>
          </p:nvPr>
        </p:nvSpPr>
        <p:spPr>
          <a:xfrm>
            <a:off x="3517920" y="887400"/>
            <a:ext cx="3198240" cy="2397960"/>
          </a:xfrm>
          <a:prstGeom prst="rect">
            <a:avLst/>
          </a:prstGeom>
          <a:ln w="0">
            <a:noFill/>
          </a:ln>
        </p:spPr>
      </p:sp>
      <p:sp>
        <p:nvSpPr>
          <p:cNvPr id="528" name="PlaceHolder 2"/>
          <p:cNvSpPr>
            <a:spLocks noGrp="1"/>
          </p:cNvSpPr>
          <p:nvPr>
            <p:ph type="body"/>
          </p:nvPr>
        </p:nvSpPr>
        <p:spPr>
          <a:xfrm>
            <a:off x="1023480" y="3418920"/>
            <a:ext cx="8187120" cy="2796480"/>
          </a:xfrm>
          <a:prstGeom prst="rect">
            <a:avLst/>
          </a:prstGeom>
          <a:noFill/>
          <a:ln w="0">
            <a:noFill/>
          </a:ln>
        </p:spPr>
        <p:txBody>
          <a:bodyPr lIns="94680" rIns="94680" tIns="47520" bIns="4752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Arial"/>
              </a:rPr>
              <a:t>To solve this issue, there are several research lines for imbalanced recognition. I’ll introduce each research line in brief.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Arial"/>
              </a:rPr>
              <a:t>One of the easiest way is </a:t>
            </a:r>
            <a:r>
              <a:rPr b="1" lang="en-US" sz="2000" spc="-1" strike="noStrike">
                <a:latin typeface="Arial"/>
              </a:rPr>
              <a:t>“Data Re-sampling.”</a:t>
            </a:r>
            <a:r>
              <a:rPr b="0" lang="en-US" sz="2000" spc="-1" strike="noStrike">
                <a:latin typeface="Arial"/>
              </a:rPr>
              <a:t> The goal of re-sampling is to restore the true distributions from the imbalanced training data by under-sampling (like this </a:t>
            </a:r>
            <a:r>
              <a:rPr b="0" lang="ko-KR" sz="2000" spc="-1" strike="noStrike">
                <a:latin typeface="Arial"/>
              </a:rPr>
              <a:t>포인터</a:t>
            </a:r>
            <a:r>
              <a:rPr b="0" lang="en-US" sz="2000" spc="-1" strike="noStrike">
                <a:latin typeface="Arial"/>
              </a:rPr>
              <a:t>) or over-sampling (like this </a:t>
            </a:r>
            <a:r>
              <a:rPr b="0" lang="ko-KR" sz="2000" spc="-1" strike="noStrike">
                <a:latin typeface="Arial"/>
              </a:rPr>
              <a:t>포인터</a:t>
            </a:r>
            <a:r>
              <a:rPr b="0" lang="en-US" sz="2000" spc="-1" strike="noStrike">
                <a:latin typeface="Arial"/>
              </a:rPr>
              <a:t>).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Arial"/>
              </a:rPr>
              <a:t>Also we can also consider “</a:t>
            </a:r>
            <a:r>
              <a:rPr b="1" lang="en-US" sz="2000" spc="-1" strike="noStrike">
                <a:latin typeface="Arial"/>
              </a:rPr>
              <a:t>cost-sensitive learning</a:t>
            </a:r>
            <a:r>
              <a:rPr b="0" lang="en-US" sz="2000" spc="-1" strike="noStrike">
                <a:latin typeface="Arial"/>
              </a:rPr>
              <a:t>” where the goal is to assign a  weight to the loss of each class. For example, to make each gradient for each category </a:t>
            </a:r>
            <a:r>
              <a:rPr b="0" lang="en-US" sz="2000" spc="-1" strike="noStrike" u="sng">
                <a:uFillTx/>
                <a:latin typeface="Arial"/>
              </a:rPr>
              <a:t>be equal</a:t>
            </a:r>
            <a:r>
              <a:rPr b="0" lang="en-US" sz="2000" spc="-1" strike="noStrike">
                <a:latin typeface="Arial"/>
              </a:rPr>
              <a:t>, we can reweight class-wise loss by inverse class frequency.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Arial"/>
              </a:rPr>
              <a:t>These A and B are traditional methods used for imbalanced learning since the past.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29" name="PlaceHolder 3"/>
          <p:cNvSpPr>
            <a:spLocks noGrp="1"/>
          </p:cNvSpPr>
          <p:nvPr>
            <p:ph type="sldNum" idx="63"/>
          </p:nvPr>
        </p:nvSpPr>
        <p:spPr>
          <a:xfrm>
            <a:off x="5797080" y="6747480"/>
            <a:ext cx="4434120" cy="355680"/>
          </a:xfrm>
          <a:prstGeom prst="rect">
            <a:avLst/>
          </a:prstGeom>
          <a:noFill/>
          <a:ln w="0">
            <a:noFill/>
          </a:ln>
        </p:spPr>
        <p:txBody>
          <a:bodyPr lIns="94680" rIns="94680" tIns="47520" bIns="4752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3000592-BB0A-4A82-BEDB-492C838D44E5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PlaceHolder 1"/>
          <p:cNvSpPr>
            <a:spLocks noGrp="1"/>
          </p:cNvSpPr>
          <p:nvPr>
            <p:ph type="sldImg"/>
          </p:nvPr>
        </p:nvSpPr>
        <p:spPr>
          <a:xfrm>
            <a:off x="3517920" y="887400"/>
            <a:ext cx="3198240" cy="2397960"/>
          </a:xfrm>
          <a:prstGeom prst="rect">
            <a:avLst/>
          </a:prstGeom>
          <a:ln w="0">
            <a:noFill/>
          </a:ln>
        </p:spPr>
      </p:sp>
      <p:sp>
        <p:nvSpPr>
          <p:cNvPr id="531" name="PlaceHolder 2"/>
          <p:cNvSpPr>
            <a:spLocks noGrp="1"/>
          </p:cNvSpPr>
          <p:nvPr>
            <p:ph type="body"/>
          </p:nvPr>
        </p:nvSpPr>
        <p:spPr>
          <a:xfrm>
            <a:off x="1023480" y="3418920"/>
            <a:ext cx="8187120" cy="2796480"/>
          </a:xfrm>
          <a:prstGeom prst="rect">
            <a:avLst/>
          </a:prstGeom>
          <a:noFill/>
          <a:ln w="0">
            <a:noFill/>
          </a:ln>
        </p:spPr>
        <p:txBody>
          <a:bodyPr lIns="94680" rIns="94680" tIns="47520" bIns="4752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Arial"/>
              </a:rPr>
              <a:t>Okay. Thank you for listening my defense and if you have any questions let me know.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32" name="PlaceHolder 3"/>
          <p:cNvSpPr>
            <a:spLocks noGrp="1"/>
          </p:cNvSpPr>
          <p:nvPr>
            <p:ph type="sldNum" idx="64"/>
          </p:nvPr>
        </p:nvSpPr>
        <p:spPr>
          <a:xfrm>
            <a:off x="5797080" y="6747480"/>
            <a:ext cx="4434120" cy="355680"/>
          </a:xfrm>
          <a:prstGeom prst="rect">
            <a:avLst/>
          </a:prstGeom>
          <a:noFill/>
          <a:ln w="0">
            <a:noFill/>
          </a:ln>
        </p:spPr>
        <p:txBody>
          <a:bodyPr lIns="94680" rIns="94680" tIns="47520" bIns="4752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E579D04-0D14-44FD-AC26-698636CFE7CB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PlaceHolder 1"/>
          <p:cNvSpPr>
            <a:spLocks noGrp="1"/>
          </p:cNvSpPr>
          <p:nvPr>
            <p:ph type="sldImg"/>
          </p:nvPr>
        </p:nvSpPr>
        <p:spPr>
          <a:xfrm>
            <a:off x="3517920" y="887400"/>
            <a:ext cx="3198240" cy="2397960"/>
          </a:xfrm>
          <a:prstGeom prst="rect">
            <a:avLst/>
          </a:prstGeom>
          <a:ln w="0">
            <a:noFill/>
          </a:ln>
        </p:spPr>
      </p:sp>
      <p:sp>
        <p:nvSpPr>
          <p:cNvPr id="534" name="PlaceHolder 2"/>
          <p:cNvSpPr>
            <a:spLocks noGrp="1"/>
          </p:cNvSpPr>
          <p:nvPr>
            <p:ph type="body"/>
          </p:nvPr>
        </p:nvSpPr>
        <p:spPr>
          <a:xfrm>
            <a:off x="1023480" y="3418920"/>
            <a:ext cx="8187120" cy="2796480"/>
          </a:xfrm>
          <a:prstGeom prst="rect">
            <a:avLst/>
          </a:prstGeom>
          <a:noFill/>
          <a:ln w="0">
            <a:noFill/>
          </a:ln>
        </p:spPr>
        <p:txBody>
          <a:bodyPr lIns="94680" rIns="94680" tIns="47520" bIns="4752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Arial"/>
              </a:rPr>
              <a:t>Okay. Thank you for listening my defense and if you have any questions let me know.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35" name="PlaceHolder 3"/>
          <p:cNvSpPr>
            <a:spLocks noGrp="1"/>
          </p:cNvSpPr>
          <p:nvPr>
            <p:ph type="sldNum" idx="65"/>
          </p:nvPr>
        </p:nvSpPr>
        <p:spPr>
          <a:xfrm>
            <a:off x="5797080" y="6747480"/>
            <a:ext cx="4434120" cy="355680"/>
          </a:xfrm>
          <a:prstGeom prst="rect">
            <a:avLst/>
          </a:prstGeom>
          <a:noFill/>
          <a:ln w="0">
            <a:noFill/>
          </a:ln>
        </p:spPr>
        <p:txBody>
          <a:bodyPr lIns="94680" rIns="94680" tIns="47520" bIns="4752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603631B-1629-440A-975B-687D878A550F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PlaceHolder 1"/>
          <p:cNvSpPr>
            <a:spLocks noGrp="1"/>
          </p:cNvSpPr>
          <p:nvPr>
            <p:ph type="sldImg"/>
          </p:nvPr>
        </p:nvSpPr>
        <p:spPr>
          <a:xfrm>
            <a:off x="3517920" y="887400"/>
            <a:ext cx="3198240" cy="2397960"/>
          </a:xfrm>
          <a:prstGeom prst="rect">
            <a:avLst/>
          </a:prstGeom>
          <a:ln w="0">
            <a:noFill/>
          </a:ln>
        </p:spPr>
      </p:sp>
      <p:sp>
        <p:nvSpPr>
          <p:cNvPr id="450" name="PlaceHolder 2"/>
          <p:cNvSpPr>
            <a:spLocks noGrp="1"/>
          </p:cNvSpPr>
          <p:nvPr>
            <p:ph type="body"/>
          </p:nvPr>
        </p:nvSpPr>
        <p:spPr>
          <a:xfrm>
            <a:off x="1023480" y="3418920"/>
            <a:ext cx="8187120" cy="2796480"/>
          </a:xfrm>
          <a:prstGeom prst="rect">
            <a:avLst/>
          </a:prstGeom>
          <a:noFill/>
          <a:ln w="0">
            <a:noFill/>
          </a:ln>
        </p:spPr>
        <p:txBody>
          <a:bodyPr lIns="94680" rIns="94680" tIns="47520" bIns="4752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Arial"/>
              </a:rPr>
              <a:t>In fact, many real world datasets suffer form imbalanced class distributions like the below fig. And these distributions largely limit the capacity of the DNN models in terms of generalization.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51" name="PlaceHolder 3"/>
          <p:cNvSpPr>
            <a:spLocks noGrp="1"/>
          </p:cNvSpPr>
          <p:nvPr>
            <p:ph type="sldNum" idx="37"/>
          </p:nvPr>
        </p:nvSpPr>
        <p:spPr>
          <a:xfrm>
            <a:off x="5797080" y="6747480"/>
            <a:ext cx="4434120" cy="355680"/>
          </a:xfrm>
          <a:prstGeom prst="rect">
            <a:avLst/>
          </a:prstGeom>
          <a:noFill/>
          <a:ln w="0">
            <a:noFill/>
          </a:ln>
        </p:spPr>
        <p:txBody>
          <a:bodyPr lIns="94680" rIns="94680" tIns="47520" bIns="4752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20C890C-B3B9-4530-BDB8-E36A9FCAE407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PlaceHolder 1"/>
          <p:cNvSpPr>
            <a:spLocks noGrp="1"/>
          </p:cNvSpPr>
          <p:nvPr>
            <p:ph type="sldImg"/>
          </p:nvPr>
        </p:nvSpPr>
        <p:spPr>
          <a:xfrm>
            <a:off x="3517920" y="887400"/>
            <a:ext cx="3198240" cy="2397960"/>
          </a:xfrm>
          <a:prstGeom prst="rect">
            <a:avLst/>
          </a:prstGeom>
          <a:ln w="0">
            <a:noFill/>
          </a:ln>
        </p:spPr>
      </p:sp>
      <p:sp>
        <p:nvSpPr>
          <p:cNvPr id="453" name="PlaceHolder 2"/>
          <p:cNvSpPr>
            <a:spLocks noGrp="1"/>
          </p:cNvSpPr>
          <p:nvPr>
            <p:ph type="body"/>
          </p:nvPr>
        </p:nvSpPr>
        <p:spPr>
          <a:xfrm>
            <a:off x="1023480" y="3418920"/>
            <a:ext cx="8187120" cy="2796480"/>
          </a:xfrm>
          <a:prstGeom prst="rect">
            <a:avLst/>
          </a:prstGeom>
          <a:noFill/>
          <a:ln w="0">
            <a:noFill/>
          </a:ln>
        </p:spPr>
        <p:txBody>
          <a:bodyPr lIns="94680" rIns="94680" tIns="47520" bIns="4752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Arial"/>
              </a:rPr>
              <a:t>In fact, many real world datasets suffer form imbalanced class distributions like the below fig. And these distributions largely limit the capacity of the DNN models in terms of generalization.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54" name="PlaceHolder 3"/>
          <p:cNvSpPr>
            <a:spLocks noGrp="1"/>
          </p:cNvSpPr>
          <p:nvPr>
            <p:ph type="sldNum" idx="38"/>
          </p:nvPr>
        </p:nvSpPr>
        <p:spPr>
          <a:xfrm>
            <a:off x="5797080" y="6747480"/>
            <a:ext cx="4434120" cy="355680"/>
          </a:xfrm>
          <a:prstGeom prst="rect">
            <a:avLst/>
          </a:prstGeom>
          <a:noFill/>
          <a:ln w="0">
            <a:noFill/>
          </a:ln>
        </p:spPr>
        <p:txBody>
          <a:bodyPr lIns="94680" rIns="94680" tIns="47520" bIns="4752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828B735-EBFD-48EA-8C22-7869B55FCA34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PlaceHolder 1"/>
          <p:cNvSpPr>
            <a:spLocks noGrp="1"/>
          </p:cNvSpPr>
          <p:nvPr>
            <p:ph type="sldImg"/>
          </p:nvPr>
        </p:nvSpPr>
        <p:spPr>
          <a:xfrm>
            <a:off x="3517920" y="887400"/>
            <a:ext cx="3198240" cy="2397960"/>
          </a:xfrm>
          <a:prstGeom prst="rect">
            <a:avLst/>
          </a:prstGeom>
          <a:ln w="0">
            <a:noFill/>
          </a:ln>
        </p:spPr>
      </p:sp>
      <p:sp>
        <p:nvSpPr>
          <p:cNvPr id="456" name="PlaceHolder 2"/>
          <p:cNvSpPr>
            <a:spLocks noGrp="1"/>
          </p:cNvSpPr>
          <p:nvPr>
            <p:ph type="body"/>
          </p:nvPr>
        </p:nvSpPr>
        <p:spPr>
          <a:xfrm>
            <a:off x="1023480" y="3418920"/>
            <a:ext cx="8187120" cy="2796480"/>
          </a:xfrm>
          <a:prstGeom prst="rect">
            <a:avLst/>
          </a:prstGeom>
          <a:noFill/>
          <a:ln w="0">
            <a:noFill/>
          </a:ln>
        </p:spPr>
        <p:txBody>
          <a:bodyPr lIns="94680" rIns="94680" tIns="47520" bIns="4752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Arial"/>
              </a:rPr>
              <a:t>To solve this issue, there are several research lines for imbalanced recognition. I’ll introduce each research line in brief.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Arial"/>
              </a:rPr>
              <a:t>One of the easiest way is </a:t>
            </a:r>
            <a:r>
              <a:rPr b="1" lang="en-US" sz="2000" spc="-1" strike="noStrike">
                <a:latin typeface="Arial"/>
              </a:rPr>
              <a:t>“Data Re-sampling.”</a:t>
            </a:r>
            <a:r>
              <a:rPr b="0" lang="en-US" sz="2000" spc="-1" strike="noStrike">
                <a:latin typeface="Arial"/>
              </a:rPr>
              <a:t> The goal of re-sampling is to restore the true distributions from the imbalanced training data by under-sampling (like this </a:t>
            </a:r>
            <a:r>
              <a:rPr b="0" lang="ko-KR" sz="2000" spc="-1" strike="noStrike">
                <a:latin typeface="Arial"/>
              </a:rPr>
              <a:t>포인터</a:t>
            </a:r>
            <a:r>
              <a:rPr b="0" lang="en-US" sz="2000" spc="-1" strike="noStrike">
                <a:latin typeface="Arial"/>
              </a:rPr>
              <a:t>) or over-sampling (like this </a:t>
            </a:r>
            <a:r>
              <a:rPr b="0" lang="ko-KR" sz="2000" spc="-1" strike="noStrike">
                <a:latin typeface="Arial"/>
              </a:rPr>
              <a:t>포인터</a:t>
            </a:r>
            <a:r>
              <a:rPr b="0" lang="en-US" sz="2000" spc="-1" strike="noStrike">
                <a:latin typeface="Arial"/>
              </a:rPr>
              <a:t>).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Arial"/>
              </a:rPr>
              <a:t>Also we can also consider “</a:t>
            </a:r>
            <a:r>
              <a:rPr b="1" lang="en-US" sz="2000" spc="-1" strike="noStrike">
                <a:latin typeface="Arial"/>
              </a:rPr>
              <a:t>cost-sensitive learning</a:t>
            </a:r>
            <a:r>
              <a:rPr b="0" lang="en-US" sz="2000" spc="-1" strike="noStrike">
                <a:latin typeface="Arial"/>
              </a:rPr>
              <a:t>” where the goal is to assign a  weight to the loss of each class. For example, to make each gradient for each category </a:t>
            </a:r>
            <a:r>
              <a:rPr b="0" lang="en-US" sz="2000" spc="-1" strike="noStrike" u="sng">
                <a:uFillTx/>
                <a:latin typeface="Arial"/>
              </a:rPr>
              <a:t>be equal</a:t>
            </a:r>
            <a:r>
              <a:rPr b="0" lang="en-US" sz="2000" spc="-1" strike="noStrike">
                <a:latin typeface="Arial"/>
              </a:rPr>
              <a:t>, we can reweight class-wise loss by inverse class frequency.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Arial"/>
              </a:rPr>
              <a:t>These A and B are traditional methods used for imbalanced learning since the past.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57" name="PlaceHolder 3"/>
          <p:cNvSpPr>
            <a:spLocks noGrp="1"/>
          </p:cNvSpPr>
          <p:nvPr>
            <p:ph type="sldNum" idx="39"/>
          </p:nvPr>
        </p:nvSpPr>
        <p:spPr>
          <a:xfrm>
            <a:off x="5797080" y="6747480"/>
            <a:ext cx="4434120" cy="355680"/>
          </a:xfrm>
          <a:prstGeom prst="rect">
            <a:avLst/>
          </a:prstGeom>
          <a:noFill/>
          <a:ln w="0">
            <a:noFill/>
          </a:ln>
        </p:spPr>
        <p:txBody>
          <a:bodyPr lIns="94680" rIns="94680" tIns="47520" bIns="4752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B6ABC4C-03E7-4DF4-AA56-4BFFB50811B4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PlaceHolder 1"/>
          <p:cNvSpPr>
            <a:spLocks noGrp="1"/>
          </p:cNvSpPr>
          <p:nvPr>
            <p:ph type="sldImg"/>
          </p:nvPr>
        </p:nvSpPr>
        <p:spPr>
          <a:xfrm>
            <a:off x="3517920" y="887400"/>
            <a:ext cx="3198240" cy="2397960"/>
          </a:xfrm>
          <a:prstGeom prst="rect">
            <a:avLst/>
          </a:prstGeom>
          <a:ln w="0">
            <a:noFill/>
          </a:ln>
        </p:spPr>
      </p:sp>
      <p:sp>
        <p:nvSpPr>
          <p:cNvPr id="459" name="PlaceHolder 2"/>
          <p:cNvSpPr>
            <a:spLocks noGrp="1"/>
          </p:cNvSpPr>
          <p:nvPr>
            <p:ph type="body"/>
          </p:nvPr>
        </p:nvSpPr>
        <p:spPr>
          <a:xfrm>
            <a:off x="1023480" y="3418920"/>
            <a:ext cx="8187120" cy="2796480"/>
          </a:xfrm>
          <a:prstGeom prst="rect">
            <a:avLst/>
          </a:prstGeom>
          <a:noFill/>
          <a:ln w="0">
            <a:noFill/>
          </a:ln>
        </p:spPr>
        <p:txBody>
          <a:bodyPr lIns="94680" rIns="94680" tIns="47520" bIns="4752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Arial"/>
              </a:rPr>
              <a:t>To solve this issue, there are several research lines for imbalanced recognition. I’ll introduce each research line in brief.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Arial"/>
              </a:rPr>
              <a:t>One of the easiest way is </a:t>
            </a:r>
            <a:r>
              <a:rPr b="1" lang="en-US" sz="2000" spc="-1" strike="noStrike">
                <a:latin typeface="Arial"/>
              </a:rPr>
              <a:t>“Data Re-sampling.”</a:t>
            </a:r>
            <a:r>
              <a:rPr b="0" lang="en-US" sz="2000" spc="-1" strike="noStrike">
                <a:latin typeface="Arial"/>
              </a:rPr>
              <a:t> The goal of re-sampling is to restore the true distributions from the imbalanced training data by under-sampling (like this </a:t>
            </a:r>
            <a:r>
              <a:rPr b="0" lang="ko-KR" sz="2000" spc="-1" strike="noStrike">
                <a:latin typeface="Arial"/>
              </a:rPr>
              <a:t>포인터</a:t>
            </a:r>
            <a:r>
              <a:rPr b="0" lang="en-US" sz="2000" spc="-1" strike="noStrike">
                <a:latin typeface="Arial"/>
              </a:rPr>
              <a:t>) or over-sampling (like this </a:t>
            </a:r>
            <a:r>
              <a:rPr b="0" lang="ko-KR" sz="2000" spc="-1" strike="noStrike">
                <a:latin typeface="Arial"/>
              </a:rPr>
              <a:t>포인터</a:t>
            </a:r>
            <a:r>
              <a:rPr b="0" lang="en-US" sz="2000" spc="-1" strike="noStrike">
                <a:latin typeface="Arial"/>
              </a:rPr>
              <a:t>).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Arial"/>
              </a:rPr>
              <a:t>Also we can also consider “</a:t>
            </a:r>
            <a:r>
              <a:rPr b="1" lang="en-US" sz="2000" spc="-1" strike="noStrike">
                <a:latin typeface="Arial"/>
              </a:rPr>
              <a:t>cost-sensitive learning</a:t>
            </a:r>
            <a:r>
              <a:rPr b="0" lang="en-US" sz="2000" spc="-1" strike="noStrike">
                <a:latin typeface="Arial"/>
              </a:rPr>
              <a:t>” where the goal is to assign a  weight to the loss of each class. For example, to make each gradient for each category </a:t>
            </a:r>
            <a:r>
              <a:rPr b="0" lang="en-US" sz="2000" spc="-1" strike="noStrike" u="sng">
                <a:uFillTx/>
                <a:latin typeface="Arial"/>
              </a:rPr>
              <a:t>be equal</a:t>
            </a:r>
            <a:r>
              <a:rPr b="0" lang="en-US" sz="2000" spc="-1" strike="noStrike">
                <a:latin typeface="Arial"/>
              </a:rPr>
              <a:t>, we can reweight class-wise loss by inverse class frequency.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Arial"/>
              </a:rPr>
              <a:t>These A and B are traditional methods used for imbalanced learning since the past.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60" name="PlaceHolder 3"/>
          <p:cNvSpPr>
            <a:spLocks noGrp="1"/>
          </p:cNvSpPr>
          <p:nvPr>
            <p:ph type="sldNum" idx="40"/>
          </p:nvPr>
        </p:nvSpPr>
        <p:spPr>
          <a:xfrm>
            <a:off x="5797080" y="6747480"/>
            <a:ext cx="4434120" cy="355680"/>
          </a:xfrm>
          <a:prstGeom prst="rect">
            <a:avLst/>
          </a:prstGeom>
          <a:noFill/>
          <a:ln w="0">
            <a:noFill/>
          </a:ln>
        </p:spPr>
        <p:txBody>
          <a:bodyPr lIns="94680" rIns="94680" tIns="47520" bIns="4752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C633FB5-FC53-4359-A1D6-2413CE22CB2D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PlaceHolder 1"/>
          <p:cNvSpPr>
            <a:spLocks noGrp="1"/>
          </p:cNvSpPr>
          <p:nvPr>
            <p:ph type="sldImg"/>
          </p:nvPr>
        </p:nvSpPr>
        <p:spPr>
          <a:xfrm>
            <a:off x="3517920" y="887400"/>
            <a:ext cx="3198240" cy="2397960"/>
          </a:xfrm>
          <a:prstGeom prst="rect">
            <a:avLst/>
          </a:prstGeom>
          <a:ln w="0">
            <a:noFill/>
          </a:ln>
        </p:spPr>
      </p:sp>
      <p:sp>
        <p:nvSpPr>
          <p:cNvPr id="462" name="PlaceHolder 2"/>
          <p:cNvSpPr>
            <a:spLocks noGrp="1"/>
          </p:cNvSpPr>
          <p:nvPr>
            <p:ph type="body"/>
          </p:nvPr>
        </p:nvSpPr>
        <p:spPr>
          <a:xfrm>
            <a:off x="1023480" y="3418920"/>
            <a:ext cx="8187120" cy="2796480"/>
          </a:xfrm>
          <a:prstGeom prst="rect">
            <a:avLst/>
          </a:prstGeom>
          <a:noFill/>
          <a:ln w="0">
            <a:noFill/>
          </a:ln>
        </p:spPr>
        <p:txBody>
          <a:bodyPr lIns="94680" rIns="94680" tIns="47520" bIns="4752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Arial"/>
              </a:rPr>
              <a:t>To solve this issue, there are several research lines for imbalanced recognition. I’ll introduce each research line in brief.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Arial"/>
              </a:rPr>
              <a:t>One of the easiest way is </a:t>
            </a:r>
            <a:r>
              <a:rPr b="1" lang="en-US" sz="2000" spc="-1" strike="noStrike">
                <a:latin typeface="Arial"/>
              </a:rPr>
              <a:t>“Data Re-sampling.”</a:t>
            </a:r>
            <a:r>
              <a:rPr b="0" lang="en-US" sz="2000" spc="-1" strike="noStrike">
                <a:latin typeface="Arial"/>
              </a:rPr>
              <a:t> The goal of re-sampling is to restore the true distributions from the imbalanced training data by under-sampling (like this </a:t>
            </a:r>
            <a:r>
              <a:rPr b="0" lang="ko-KR" sz="2000" spc="-1" strike="noStrike">
                <a:latin typeface="Arial"/>
              </a:rPr>
              <a:t>포인터</a:t>
            </a:r>
            <a:r>
              <a:rPr b="0" lang="en-US" sz="2000" spc="-1" strike="noStrike">
                <a:latin typeface="Arial"/>
              </a:rPr>
              <a:t>) or over-sampling (like this </a:t>
            </a:r>
            <a:r>
              <a:rPr b="0" lang="ko-KR" sz="2000" spc="-1" strike="noStrike">
                <a:latin typeface="Arial"/>
              </a:rPr>
              <a:t>포인터</a:t>
            </a:r>
            <a:r>
              <a:rPr b="0" lang="en-US" sz="2000" spc="-1" strike="noStrike">
                <a:latin typeface="Arial"/>
              </a:rPr>
              <a:t>).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Arial"/>
              </a:rPr>
              <a:t>Also we can also consider “</a:t>
            </a:r>
            <a:r>
              <a:rPr b="1" lang="en-US" sz="2000" spc="-1" strike="noStrike">
                <a:latin typeface="Arial"/>
              </a:rPr>
              <a:t>cost-sensitive learning</a:t>
            </a:r>
            <a:r>
              <a:rPr b="0" lang="en-US" sz="2000" spc="-1" strike="noStrike">
                <a:latin typeface="Arial"/>
              </a:rPr>
              <a:t>” where the goal is to assign a  weight to the loss of each class. For example, to make each gradient for each category </a:t>
            </a:r>
            <a:r>
              <a:rPr b="0" lang="en-US" sz="2000" spc="-1" strike="noStrike" u="sng">
                <a:uFillTx/>
                <a:latin typeface="Arial"/>
              </a:rPr>
              <a:t>be equal</a:t>
            </a:r>
            <a:r>
              <a:rPr b="0" lang="en-US" sz="2000" spc="-1" strike="noStrike">
                <a:latin typeface="Arial"/>
              </a:rPr>
              <a:t>, we can reweight class-wise loss by inverse class frequency.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Arial"/>
              </a:rPr>
              <a:t>These A and B are traditional methods used for imbalanced learning since the past.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63" name="PlaceHolder 3"/>
          <p:cNvSpPr>
            <a:spLocks noGrp="1"/>
          </p:cNvSpPr>
          <p:nvPr>
            <p:ph type="sldNum" idx="41"/>
          </p:nvPr>
        </p:nvSpPr>
        <p:spPr>
          <a:xfrm>
            <a:off x="5797080" y="6747480"/>
            <a:ext cx="4434120" cy="355680"/>
          </a:xfrm>
          <a:prstGeom prst="rect">
            <a:avLst/>
          </a:prstGeom>
          <a:noFill/>
          <a:ln w="0">
            <a:noFill/>
          </a:ln>
        </p:spPr>
        <p:txBody>
          <a:bodyPr lIns="94680" rIns="94680" tIns="47520" bIns="4752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69DE340-E7A5-4426-8DBB-EAB7026AC940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PlaceHolder 1"/>
          <p:cNvSpPr>
            <a:spLocks noGrp="1"/>
          </p:cNvSpPr>
          <p:nvPr>
            <p:ph type="sldImg"/>
          </p:nvPr>
        </p:nvSpPr>
        <p:spPr>
          <a:xfrm>
            <a:off x="3517920" y="887400"/>
            <a:ext cx="3198240" cy="2397960"/>
          </a:xfrm>
          <a:prstGeom prst="rect">
            <a:avLst/>
          </a:prstGeom>
          <a:ln w="0">
            <a:noFill/>
          </a:ln>
        </p:spPr>
      </p:sp>
      <p:sp>
        <p:nvSpPr>
          <p:cNvPr id="465" name="PlaceHolder 2"/>
          <p:cNvSpPr>
            <a:spLocks noGrp="1"/>
          </p:cNvSpPr>
          <p:nvPr>
            <p:ph type="body"/>
          </p:nvPr>
        </p:nvSpPr>
        <p:spPr>
          <a:xfrm>
            <a:off x="1023480" y="3418920"/>
            <a:ext cx="8187120" cy="2796480"/>
          </a:xfrm>
          <a:prstGeom prst="rect">
            <a:avLst/>
          </a:prstGeom>
          <a:noFill/>
          <a:ln w="0">
            <a:noFill/>
          </a:ln>
        </p:spPr>
        <p:txBody>
          <a:bodyPr lIns="94680" rIns="94680" tIns="47520" bIns="4752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Arial"/>
              </a:rPr>
              <a:t>Recently, researchers tried to solve the issue of imbalanced class distribution by meta-learning.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Arial"/>
              </a:rPr>
              <a:t>Meta-learning has two subcategories called metric learning and knowledge distillation.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Arial"/>
              </a:rPr>
              <a:t>Metric Learning is to facilitate the model to better discriminate features by trying to increase the distance between non-related categories while reduce the distance between similar categories during training.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Arial"/>
              </a:rPr>
              <a:t>This method is widely used on the face recognition task or binary classification task.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br>
              <a:rPr sz="2000"/>
            </a:br>
            <a:r>
              <a:rPr b="0" lang="en-US" sz="2000" spc="-1" strike="noStrike">
                <a:latin typeface="Arial"/>
              </a:rPr>
              <a:t>And knowledge distillation tries to teach the smaller version of the original network. It might be useful because in general, the smaller network tends to be less over-fit to training dataset.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66" name="PlaceHolder 3"/>
          <p:cNvSpPr>
            <a:spLocks noGrp="1"/>
          </p:cNvSpPr>
          <p:nvPr>
            <p:ph type="sldNum" idx="42"/>
          </p:nvPr>
        </p:nvSpPr>
        <p:spPr>
          <a:xfrm>
            <a:off x="5797080" y="6747480"/>
            <a:ext cx="4434120" cy="355680"/>
          </a:xfrm>
          <a:prstGeom prst="rect">
            <a:avLst/>
          </a:prstGeom>
          <a:noFill/>
          <a:ln w="0">
            <a:noFill/>
          </a:ln>
        </p:spPr>
        <p:txBody>
          <a:bodyPr lIns="94680" rIns="94680" tIns="47520" bIns="4752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CA21BB1-402D-4E7B-B840-196E8924C1C6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761923F1-C6FB-48C3-B82B-28BC2AC5C328}" type="slidenum">
              <a:t>&lt;#&gt;</a:t>
            </a:fld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2B50AB1A-7374-47E1-825E-88DBD991EBC5}" type="slidenum">
              <a:t>&lt;#&gt;</a:t>
            </a:fld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406CF3A8-2B60-49E0-B0E4-BE5AA3CB59C9}" type="slidenum">
              <a:t>&lt;#&gt;</a:t>
            </a:fld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BF602D20-B7DE-4214-B442-504FA1110C67}" type="slidenum">
              <a:t>&lt;#&gt;</a:t>
            </a:fld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D0933ADA-1751-4153-B550-580C30F52A8A}" type="slidenum">
              <a:t>&lt;#&gt;</a:t>
            </a:fld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5E8D4D9E-EA8E-45AA-9942-04561BCF721F}" type="slidenum">
              <a:t>&lt;#&gt;</a:t>
            </a:fld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BD78FC5A-C990-4878-AEC7-482A2A8EED80}" type="slidenum">
              <a:t>&lt;#&gt;</a:t>
            </a:fld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06F36182-A5D4-4930-8C7D-41D95903EED9}" type="slidenum">
              <a:t>&lt;#&gt;</a:t>
            </a:fld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85319CB5-5DC9-45AE-AE7A-C637F855E9B5}" type="slidenum">
              <a:t>&lt;#&gt;</a:t>
            </a:fld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75B041ED-17AF-4B34-B7CD-F2F6E70AEF8C}" type="slidenum">
              <a:t>&lt;#&gt;</a:t>
            </a:fld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330C26DA-88DF-48C3-AADD-335B9CA55CAC}" type="slidenum">
              <a:t>&lt;#&gt;</a:t>
            </a:fld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1F051C1A-4F61-4203-8C76-E4D6E1F1DA83}" type="slidenum">
              <a:t>&lt;#&gt;</a:t>
            </a:fld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6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7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그림 4" descr=""/>
          <p:cNvPicPr/>
          <p:nvPr/>
        </p:nvPicPr>
        <p:blipFill>
          <a:blip r:embed="rId2"/>
          <a:stretch/>
        </p:blipFill>
        <p:spPr>
          <a:xfrm>
            <a:off x="0" y="4320"/>
            <a:ext cx="9143280" cy="6852960"/>
          </a:xfrm>
          <a:prstGeom prst="rect">
            <a:avLst/>
          </a:prstGeom>
          <a:ln w="0"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그림 8" descr=""/>
          <p:cNvPicPr/>
          <p:nvPr/>
        </p:nvPicPr>
        <p:blipFill>
          <a:blip r:embed="rId2"/>
          <a:stretch/>
        </p:blipFill>
        <p:spPr>
          <a:xfrm>
            <a:off x="0" y="0"/>
            <a:ext cx="9143280" cy="6857280"/>
          </a:xfrm>
          <a:prstGeom prst="rect">
            <a:avLst/>
          </a:prstGeom>
          <a:ln w="0">
            <a:noFill/>
          </a:ln>
        </p:spPr>
      </p:pic>
      <p:sp>
        <p:nvSpPr>
          <p:cNvPr id="40" name="PlaceHolder 1"/>
          <p:cNvSpPr>
            <a:spLocks noGrp="1"/>
          </p:cNvSpPr>
          <p:nvPr>
            <p:ph type="sldNum" idx="1"/>
          </p:nvPr>
        </p:nvSpPr>
        <p:spPr>
          <a:xfrm>
            <a:off x="57240" y="6531120"/>
            <a:ext cx="78984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fld id="{8B143067-242E-4BD8-AC10-46E915349497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그림 8" descr=""/>
          <p:cNvPicPr/>
          <p:nvPr/>
        </p:nvPicPr>
        <p:blipFill>
          <a:blip r:embed="rId2"/>
          <a:stretch/>
        </p:blipFill>
        <p:spPr>
          <a:xfrm>
            <a:off x="0" y="0"/>
            <a:ext cx="9143280" cy="6857280"/>
          </a:xfrm>
          <a:prstGeom prst="rect">
            <a:avLst/>
          </a:prstGeom>
          <a:ln w="0">
            <a:noFill/>
          </a:ln>
        </p:spPr>
      </p:pic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3.xml"/><Relationship Id="rId3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6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7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8.jpeg"/><Relationship Id="rId2" Type="http://schemas.openxmlformats.org/officeDocument/2006/relationships/image" Target="../media/image19.jpeg"/><Relationship Id="rId3" Type="http://schemas.openxmlformats.org/officeDocument/2006/relationships/image" Target="../media/image20.jpe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1.jpeg"/><Relationship Id="rId2" Type="http://schemas.openxmlformats.org/officeDocument/2006/relationships/image" Target="../media/image22.jpeg"/><Relationship Id="rId3" Type="http://schemas.openxmlformats.org/officeDocument/2006/relationships/image" Target="../media/image23.jpeg"/><Relationship Id="rId4" Type="http://schemas.openxmlformats.org/officeDocument/2006/relationships/image" Target="../media/image24.jpeg"/><Relationship Id="rId5" Type="http://schemas.openxmlformats.org/officeDocument/2006/relationships/image" Target="../media/image25.jpeg"/><Relationship Id="rId6" Type="http://schemas.openxmlformats.org/officeDocument/2006/relationships/image" Target="../media/image26.jpeg"/><Relationship Id="rId7" Type="http://schemas.openxmlformats.org/officeDocument/2006/relationships/image" Target="../media/image27.jpeg"/><Relationship Id="rId8" Type="http://schemas.openxmlformats.org/officeDocument/2006/relationships/image" Target="../media/image28.jpeg"/><Relationship Id="rId9" Type="http://schemas.openxmlformats.org/officeDocument/2006/relationships/image" Target="../media/image29.jpeg"/><Relationship Id="rId10" Type="http://schemas.openxmlformats.org/officeDocument/2006/relationships/image" Target="../media/image30.jpeg"/><Relationship Id="rId11" Type="http://schemas.openxmlformats.org/officeDocument/2006/relationships/image" Target="../media/image31.jpeg"/><Relationship Id="rId12" Type="http://schemas.openxmlformats.org/officeDocument/2006/relationships/image" Target="../media/image32.jpeg"/><Relationship Id="rId13" Type="http://schemas.openxmlformats.org/officeDocument/2006/relationships/image" Target="../media/image33.jpeg"/><Relationship Id="rId14" Type="http://schemas.openxmlformats.org/officeDocument/2006/relationships/image" Target="../media/image34.jpeg"/><Relationship Id="rId15" Type="http://schemas.openxmlformats.org/officeDocument/2006/relationships/image" Target="../media/image35.jpeg"/><Relationship Id="rId16" Type="http://schemas.openxmlformats.org/officeDocument/2006/relationships/image" Target="../media/image36.jpeg"/><Relationship Id="rId17" Type="http://schemas.openxmlformats.org/officeDocument/2006/relationships/image" Target="../media/image37.jpeg"/><Relationship Id="rId18" Type="http://schemas.openxmlformats.org/officeDocument/2006/relationships/image" Target="../media/image38.jpeg"/><Relationship Id="rId19" Type="http://schemas.openxmlformats.org/officeDocument/2006/relationships/image" Target="../media/image39.jpeg"/><Relationship Id="rId20" Type="http://schemas.openxmlformats.org/officeDocument/2006/relationships/image" Target="../media/image40.jpeg"/><Relationship Id="rId21" Type="http://schemas.openxmlformats.org/officeDocument/2006/relationships/image" Target="../media/image41.jpeg"/><Relationship Id="rId22" Type="http://schemas.openxmlformats.org/officeDocument/2006/relationships/image" Target="../media/image42.jpeg"/><Relationship Id="rId23" Type="http://schemas.openxmlformats.org/officeDocument/2006/relationships/image" Target="../media/image43.jpeg"/><Relationship Id="rId24" Type="http://schemas.openxmlformats.org/officeDocument/2006/relationships/image" Target="../media/image44.jpeg"/><Relationship Id="rId25" Type="http://schemas.openxmlformats.org/officeDocument/2006/relationships/slideLayout" Target="../slideLayouts/slideLayout13.xml"/><Relationship Id="rId26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45.jpeg"/><Relationship Id="rId2" Type="http://schemas.openxmlformats.org/officeDocument/2006/relationships/image" Target="../media/image46.jpeg"/><Relationship Id="rId3" Type="http://schemas.openxmlformats.org/officeDocument/2006/relationships/image" Target="../media/image47.jpeg"/><Relationship Id="rId4" Type="http://schemas.openxmlformats.org/officeDocument/2006/relationships/image" Target="../media/image48.jpeg"/><Relationship Id="rId5" Type="http://schemas.openxmlformats.org/officeDocument/2006/relationships/image" Target="../media/image49.jpeg"/><Relationship Id="rId6" Type="http://schemas.openxmlformats.org/officeDocument/2006/relationships/image" Target="../media/image50.jpeg"/><Relationship Id="rId7" Type="http://schemas.openxmlformats.org/officeDocument/2006/relationships/image" Target="../media/image51.jpeg"/><Relationship Id="rId8" Type="http://schemas.openxmlformats.org/officeDocument/2006/relationships/image" Target="../media/image52.jpeg"/><Relationship Id="rId9" Type="http://schemas.openxmlformats.org/officeDocument/2006/relationships/image" Target="../media/image53.jpeg"/><Relationship Id="rId10" Type="http://schemas.openxmlformats.org/officeDocument/2006/relationships/image" Target="../media/image54.jpeg"/><Relationship Id="rId11" Type="http://schemas.openxmlformats.org/officeDocument/2006/relationships/image" Target="../media/image55.jpeg"/><Relationship Id="rId12" Type="http://schemas.openxmlformats.org/officeDocument/2006/relationships/image" Target="../media/image56.jpeg"/><Relationship Id="rId13" Type="http://schemas.openxmlformats.org/officeDocument/2006/relationships/image" Target="../media/image57.jpeg"/><Relationship Id="rId14" Type="http://schemas.openxmlformats.org/officeDocument/2006/relationships/image" Target="../media/image58.jpeg"/><Relationship Id="rId15" Type="http://schemas.openxmlformats.org/officeDocument/2006/relationships/image" Target="../media/image59.jpeg"/><Relationship Id="rId16" Type="http://schemas.openxmlformats.org/officeDocument/2006/relationships/image" Target="../media/image60.jpeg"/><Relationship Id="rId17" Type="http://schemas.openxmlformats.org/officeDocument/2006/relationships/image" Target="../media/image61.jpeg"/><Relationship Id="rId18" Type="http://schemas.openxmlformats.org/officeDocument/2006/relationships/image" Target="../media/image62.jpeg"/><Relationship Id="rId19" Type="http://schemas.openxmlformats.org/officeDocument/2006/relationships/image" Target="../media/image63.jpeg"/><Relationship Id="rId20" Type="http://schemas.openxmlformats.org/officeDocument/2006/relationships/image" Target="../media/image64.jpeg"/><Relationship Id="rId21" Type="http://schemas.openxmlformats.org/officeDocument/2006/relationships/image" Target="../media/image65.jpeg"/><Relationship Id="rId22" Type="http://schemas.openxmlformats.org/officeDocument/2006/relationships/image" Target="../media/image66.jpeg"/><Relationship Id="rId23" Type="http://schemas.openxmlformats.org/officeDocument/2006/relationships/image" Target="../media/image67.jpeg"/><Relationship Id="rId24" Type="http://schemas.openxmlformats.org/officeDocument/2006/relationships/image" Target="../media/image68.jpeg"/><Relationship Id="rId25" Type="http://schemas.openxmlformats.org/officeDocument/2006/relationships/slideLayout" Target="../slideLayouts/slideLayout13.xml"/><Relationship Id="rId26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69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70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71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72.jpeg"/><Relationship Id="rId2" Type="http://schemas.openxmlformats.org/officeDocument/2006/relationships/image" Target="../media/image73.jpeg"/><Relationship Id="rId3" Type="http://schemas.openxmlformats.org/officeDocument/2006/relationships/image" Target="../media/image74.jpe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75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6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76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7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8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0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image" Target="../media/image8.jpeg"/><Relationship Id="rId3" Type="http://schemas.openxmlformats.org/officeDocument/2006/relationships/image" Target="../media/image9.jpe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160920" y="4127760"/>
            <a:ext cx="5506560" cy="1631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pPr>
              <a:lnSpc>
                <a:spcPct val="90000"/>
              </a:lnSpc>
              <a:buNone/>
            </a:pPr>
            <a:r>
              <a:rPr b="1" lang="en-US" sz="2800" spc="-1" strike="noStrike">
                <a:solidFill>
                  <a:srgbClr val="595959"/>
                </a:solidFill>
                <a:latin typeface="Calibri"/>
                <a:ea typeface="맑은 고딕"/>
              </a:rPr>
              <a:t>A study on the prediction </a:t>
            </a:r>
            <a:br>
              <a:rPr sz="2800"/>
            </a:br>
            <a:r>
              <a:rPr b="1" lang="en-US" sz="2800" spc="-1" strike="noStrike">
                <a:solidFill>
                  <a:srgbClr val="595959"/>
                </a:solidFill>
                <a:latin typeface="Calibri"/>
                <a:ea typeface="맑은 고딕"/>
              </a:rPr>
              <a:t>of Asian’s demography using deep neural network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subTitle"/>
          </p:nvPr>
        </p:nvSpPr>
        <p:spPr>
          <a:xfrm>
            <a:off x="171720" y="5841360"/>
            <a:ext cx="4701960" cy="425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1600" spc="-1" strike="noStrike">
                <a:solidFill>
                  <a:srgbClr val="000000"/>
                </a:solidFill>
                <a:latin typeface="Calibri Light"/>
              </a:rPr>
              <a:t>Tran Trung Tin</a:t>
            </a:r>
            <a:r>
              <a:rPr b="1" lang="en-US" sz="1200" spc="-1" strike="noStrike">
                <a:solidFill>
                  <a:srgbClr val="afabab"/>
                </a:solidFill>
                <a:latin typeface="Calibri Light"/>
              </a:rPr>
              <a:t>  / 20194070 / Advisor: Prof. Moongu Jeon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26" name="자유형: 도형 7"/>
          <p:cNvSpPr/>
          <p:nvPr/>
        </p:nvSpPr>
        <p:spPr>
          <a:xfrm>
            <a:off x="8440920" y="6132240"/>
            <a:ext cx="100080" cy="425880"/>
          </a:xfrm>
          <a:custGeom>
            <a:avLst/>
            <a:gdLst/>
            <a:ahLst/>
            <a:rect l="l" t="t" r="r" b="b"/>
            <a:pathLst>
              <a:path w="451904" h="1911432">
                <a:moveTo>
                  <a:pt x="285334" y="208494"/>
                </a:moveTo>
                <a:cubicBezTo>
                  <a:pt x="335776" y="208494"/>
                  <a:pt x="375820" y="220008"/>
                  <a:pt x="394654" y="229567"/>
                </a:cubicBezTo>
                <a:lnTo>
                  <a:pt x="380445" y="277794"/>
                </a:lnTo>
                <a:cubicBezTo>
                  <a:pt x="357125" y="266240"/>
                  <a:pt x="328033" y="258081"/>
                  <a:pt x="283974" y="258081"/>
                </a:cubicBezTo>
                <a:cubicBezTo>
                  <a:pt x="177846" y="258081"/>
                  <a:pt x="108636" y="327422"/>
                  <a:pt x="108636" y="442230"/>
                </a:cubicBezTo>
                <a:cubicBezTo>
                  <a:pt x="108636" y="558446"/>
                  <a:pt x="174581" y="627014"/>
                  <a:pt x="276833" y="627014"/>
                </a:cubicBezTo>
                <a:cubicBezTo>
                  <a:pt x="313686" y="627014"/>
                  <a:pt x="338976" y="621534"/>
                  <a:pt x="351963" y="614873"/>
                </a:cubicBezTo>
                <a:lnTo>
                  <a:pt x="351963" y="478260"/>
                </a:lnTo>
                <a:lnTo>
                  <a:pt x="263919" y="478260"/>
                </a:lnTo>
                <a:lnTo>
                  <a:pt x="263919" y="430627"/>
                </a:lnTo>
                <a:lnTo>
                  <a:pt x="407641" y="430627"/>
                </a:lnTo>
                <a:lnTo>
                  <a:pt x="407641" y="650814"/>
                </a:lnTo>
                <a:cubicBezTo>
                  <a:pt x="382285" y="661008"/>
                  <a:pt x="331900" y="675966"/>
                  <a:pt x="272957" y="675966"/>
                </a:cubicBezTo>
                <a:cubicBezTo>
                  <a:pt x="207012" y="675966"/>
                  <a:pt x="152629" y="658427"/>
                  <a:pt x="109865" y="615411"/>
                </a:cubicBezTo>
                <a:cubicBezTo>
                  <a:pt x="72272" y="577475"/>
                  <a:pt x="49017" y="516293"/>
                  <a:pt x="49017" y="445039"/>
                </a:cubicBezTo>
                <a:cubicBezTo>
                  <a:pt x="49017" y="308393"/>
                  <a:pt x="138958" y="208494"/>
                  <a:pt x="285334" y="208494"/>
                </a:cubicBezTo>
                <a:moveTo>
                  <a:pt x="0" y="1914262"/>
                </a:moveTo>
                <a:lnTo>
                  <a:pt x="457822" y="1914262"/>
                </a:lnTo>
                <a:lnTo>
                  <a:pt x="457822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92000"/>
            </a:schemeClr>
          </a:solidFill>
          <a:ln w="0">
            <a:noFill/>
          </a:ln>
          <a:effectLst>
            <a:outerShdw algn="ctr" blurRad="44280" dir="5400000" dist="28080">
              <a:srgbClr val="000000">
                <a:alpha val="32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27" name="자유형: 도형 8"/>
          <p:cNvSpPr/>
          <p:nvPr/>
        </p:nvSpPr>
        <p:spPr>
          <a:xfrm>
            <a:off x="8561880" y="6132240"/>
            <a:ext cx="100080" cy="425880"/>
          </a:xfrm>
          <a:custGeom>
            <a:avLst/>
            <a:gdLst/>
            <a:ahLst/>
            <a:rect l="l" t="t" r="r" b="b"/>
            <a:pathLst>
              <a:path w="451904" h="1911432">
                <a:moveTo>
                  <a:pt x="211710" y="707191"/>
                </a:moveTo>
                <a:lnTo>
                  <a:pt x="271264" y="707191"/>
                </a:lnTo>
                <a:lnTo>
                  <a:pt x="271264" y="1165193"/>
                </a:lnTo>
                <a:lnTo>
                  <a:pt x="211710" y="1165193"/>
                </a:lnTo>
                <a:close/>
                <a:moveTo>
                  <a:pt x="0" y="1914262"/>
                </a:moveTo>
                <a:lnTo>
                  <a:pt x="457749" y="1914262"/>
                </a:lnTo>
                <a:lnTo>
                  <a:pt x="45774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92000"/>
            </a:schemeClr>
          </a:solidFill>
          <a:ln w="0">
            <a:noFill/>
          </a:ln>
          <a:effectLst>
            <a:outerShdw algn="ctr" blurRad="44280" dir="5400000" dist="28080">
              <a:srgbClr val="000000">
                <a:alpha val="32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28" name="자유형: 도형 9"/>
          <p:cNvSpPr/>
          <p:nvPr/>
        </p:nvSpPr>
        <p:spPr>
          <a:xfrm>
            <a:off x="8685720" y="6132240"/>
            <a:ext cx="100080" cy="425880"/>
          </a:xfrm>
          <a:custGeom>
            <a:avLst/>
            <a:gdLst/>
            <a:ahLst/>
            <a:rect l="l" t="t" r="r" b="b"/>
            <a:pathLst>
              <a:path w="451904" h="1911432">
                <a:moveTo>
                  <a:pt x="234078" y="1521171"/>
                </a:moveTo>
                <a:cubicBezTo>
                  <a:pt x="159697" y="1493927"/>
                  <a:pt x="113676" y="1454534"/>
                  <a:pt x="113676" y="1390640"/>
                </a:cubicBezTo>
                <a:cubicBezTo>
                  <a:pt x="113676" y="1319345"/>
                  <a:pt x="172488" y="1266355"/>
                  <a:pt x="261127" y="1266355"/>
                </a:cubicBezTo>
                <a:cubicBezTo>
                  <a:pt x="307294" y="1266355"/>
                  <a:pt x="341696" y="1277184"/>
                  <a:pt x="361351" y="1288746"/>
                </a:cubicBezTo>
                <a:lnTo>
                  <a:pt x="345099" y="1337014"/>
                </a:lnTo>
                <a:cubicBezTo>
                  <a:pt x="330956" y="1328221"/>
                  <a:pt x="300422" y="1315307"/>
                  <a:pt x="259091" y="1315307"/>
                </a:cubicBezTo>
                <a:cubicBezTo>
                  <a:pt x="196956" y="1315307"/>
                  <a:pt x="173164" y="1352697"/>
                  <a:pt x="173164" y="1383931"/>
                </a:cubicBezTo>
                <a:cubicBezTo>
                  <a:pt x="173164" y="1426752"/>
                  <a:pt x="200971" y="1447743"/>
                  <a:pt x="263919" y="1472219"/>
                </a:cubicBezTo>
                <a:cubicBezTo>
                  <a:pt x="341020" y="1502761"/>
                  <a:pt x="379558" y="1539524"/>
                  <a:pt x="379558" y="1606780"/>
                </a:cubicBezTo>
                <a:cubicBezTo>
                  <a:pt x="379558" y="1677481"/>
                  <a:pt x="328171" y="1739265"/>
                  <a:pt x="220618" y="1739265"/>
                </a:cubicBezTo>
                <a:cubicBezTo>
                  <a:pt x="176625" y="1739265"/>
                  <a:pt x="128625" y="1725619"/>
                  <a:pt x="104084" y="1709301"/>
                </a:cubicBezTo>
                <a:lnTo>
                  <a:pt x="119718" y="1659722"/>
                </a:lnTo>
                <a:cubicBezTo>
                  <a:pt x="146237" y="1676723"/>
                  <a:pt x="184034" y="1689588"/>
                  <a:pt x="224551" y="1689588"/>
                </a:cubicBezTo>
                <a:cubicBezTo>
                  <a:pt x="284854" y="1689588"/>
                  <a:pt x="320086" y="1658370"/>
                  <a:pt x="320086" y="1611544"/>
                </a:cubicBezTo>
                <a:cubicBezTo>
                  <a:pt x="320086" y="1569390"/>
                  <a:pt x="295732" y="1544279"/>
                  <a:pt x="234078" y="1521171"/>
                </a:cubicBezTo>
                <a:moveTo>
                  <a:pt x="0" y="1914262"/>
                </a:moveTo>
                <a:lnTo>
                  <a:pt x="457611" y="1914262"/>
                </a:lnTo>
                <a:lnTo>
                  <a:pt x="457611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92000"/>
            </a:schemeClr>
          </a:solidFill>
          <a:ln w="0">
            <a:noFill/>
          </a:ln>
          <a:effectLst>
            <a:outerShdw algn="ctr" blurRad="44280" dir="5400000" dist="28080">
              <a:srgbClr val="000000">
                <a:alpha val="32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29" name="자유형: 도형 10"/>
          <p:cNvSpPr/>
          <p:nvPr/>
        </p:nvSpPr>
        <p:spPr>
          <a:xfrm>
            <a:off x="8809200" y="6132240"/>
            <a:ext cx="100080" cy="425880"/>
          </a:xfrm>
          <a:custGeom>
            <a:avLst/>
            <a:gdLst/>
            <a:ahLst/>
            <a:rect l="l" t="t" r="r" b="b"/>
            <a:pathLst>
              <a:path w="451904" h="1911432">
                <a:moveTo>
                  <a:pt x="403016" y="757544"/>
                </a:moveTo>
                <a:lnTo>
                  <a:pt x="263577" y="757544"/>
                </a:lnTo>
                <a:lnTo>
                  <a:pt x="263577" y="1165185"/>
                </a:lnTo>
                <a:lnTo>
                  <a:pt x="204081" y="1165185"/>
                </a:lnTo>
                <a:lnTo>
                  <a:pt x="204081" y="757544"/>
                </a:lnTo>
                <a:lnTo>
                  <a:pt x="65392" y="757544"/>
                </a:lnTo>
                <a:lnTo>
                  <a:pt x="65392" y="707184"/>
                </a:lnTo>
                <a:lnTo>
                  <a:pt x="403016" y="707184"/>
                </a:lnTo>
                <a:close/>
                <a:moveTo>
                  <a:pt x="0" y="1914262"/>
                </a:moveTo>
                <a:lnTo>
                  <a:pt x="457741" y="1914262"/>
                </a:lnTo>
                <a:lnTo>
                  <a:pt x="457741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92000"/>
            </a:schemeClr>
          </a:solidFill>
          <a:ln w="0">
            <a:noFill/>
          </a:ln>
          <a:effectLst>
            <a:outerShdw algn="ctr" blurRad="44280" dir="5400000" dist="28080">
              <a:srgbClr val="000000">
                <a:alpha val="32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30" name="TextBox 12"/>
          <p:cNvSpPr/>
          <p:nvPr/>
        </p:nvSpPr>
        <p:spPr>
          <a:xfrm>
            <a:off x="5247720" y="212040"/>
            <a:ext cx="3770280" cy="462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r"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ffffff"/>
                </a:solidFill>
                <a:latin typeface="Calibri"/>
                <a:ea typeface="DejaVu Sans"/>
              </a:rPr>
              <a:t>Defense for </a:t>
            </a:r>
            <a:r>
              <a:rPr b="1" lang="en-US" sz="1400" spc="-1" strike="noStrike">
                <a:solidFill>
                  <a:srgbClr val="bdd7ee"/>
                </a:solidFill>
                <a:latin typeface="Calibri"/>
                <a:ea typeface="DejaVu Sans"/>
              </a:rPr>
              <a:t>Master of Science</a:t>
            </a:r>
            <a:endParaRPr b="0" lang="en-US" sz="1400" spc="-1" strike="noStrike">
              <a:latin typeface="Arial"/>
            </a:endParaRPr>
          </a:p>
          <a:p>
            <a:pPr algn="r">
              <a:lnSpc>
                <a:spcPct val="100000"/>
              </a:lnSpc>
              <a:buNone/>
            </a:pPr>
            <a:r>
              <a:rPr b="1" lang="en-US" sz="1050" spc="-1" strike="noStrike">
                <a:solidFill>
                  <a:srgbClr val="d9d9d9"/>
                </a:solidFill>
                <a:latin typeface="Calibri"/>
                <a:ea typeface="DejaVu Sans"/>
              </a:rPr>
              <a:t>School of Electrical Engineering and Computer Science</a:t>
            </a:r>
            <a:endParaRPr b="0" lang="en-US" sz="1050" spc="-1" strike="noStrike">
              <a:latin typeface="Arial"/>
            </a:endParaRPr>
          </a:p>
        </p:txBody>
      </p:sp>
      <p:pic>
        <p:nvPicPr>
          <p:cNvPr id="131" name="Picture 2" descr=""/>
          <p:cNvPicPr/>
          <p:nvPr/>
        </p:nvPicPr>
        <p:blipFill>
          <a:blip r:embed="rId1"/>
          <a:stretch/>
        </p:blipFill>
        <p:spPr>
          <a:xfrm>
            <a:off x="246600" y="6354360"/>
            <a:ext cx="1167840" cy="263880"/>
          </a:xfrm>
          <a:prstGeom prst="rect">
            <a:avLst/>
          </a:prstGeom>
          <a:ln w="0">
            <a:noFill/>
          </a:ln>
        </p:spPr>
      </p:pic>
      <p:sp>
        <p:nvSpPr>
          <p:cNvPr id="132" name="부제목 1"/>
          <p:cNvSpPr/>
          <p:nvPr/>
        </p:nvSpPr>
        <p:spPr>
          <a:xfrm>
            <a:off x="6005880" y="6665400"/>
            <a:ext cx="3101760" cy="25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r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1400" spc="-1" strike="noStrike">
                <a:solidFill>
                  <a:srgbClr val="333333"/>
                </a:solidFill>
                <a:latin typeface="Calibri Light"/>
              </a:rPr>
              <a:t>Template from Yechan Kim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506160" y="432720"/>
            <a:ext cx="8180280" cy="374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1" lang="en-US" sz="2800" spc="-1" strike="noStrike">
                <a:solidFill>
                  <a:srgbClr val="404040"/>
                </a:solidFill>
                <a:latin typeface="Calibri"/>
              </a:rPr>
              <a:t>III. Methodology – Soft-label Represenation of Age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sldNum" idx="13"/>
          </p:nvPr>
        </p:nvSpPr>
        <p:spPr>
          <a:xfrm>
            <a:off x="57240" y="6531120"/>
            <a:ext cx="78984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fld id="{32724D9D-B43C-4CDF-B0C3-5B0829A7F866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  <p:grpSp>
        <p:nvGrpSpPr>
          <p:cNvPr id="177" name=""/>
          <p:cNvGrpSpPr/>
          <p:nvPr/>
        </p:nvGrpSpPr>
        <p:grpSpPr>
          <a:xfrm>
            <a:off x="0" y="0"/>
            <a:ext cx="6147360" cy="5509440"/>
            <a:chOff x="0" y="0"/>
            <a:chExt cx="6147360" cy="5509440"/>
          </a:xfrm>
        </p:grpSpPr>
        <p:pic>
          <p:nvPicPr>
            <p:cNvPr id="178" name="" descr=""/>
            <p:cNvPicPr/>
            <p:nvPr/>
          </p:nvPicPr>
          <p:blipFill>
            <a:blip r:embed="rId1"/>
            <a:stretch/>
          </p:blipFill>
          <p:spPr>
            <a:xfrm>
              <a:off x="4091400" y="2507400"/>
              <a:ext cx="1134720" cy="14018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79" name=""/>
            <p:cNvSpPr/>
            <p:nvPr/>
          </p:nvSpPr>
          <p:spPr>
            <a:xfrm>
              <a:off x="3634200" y="1624680"/>
              <a:ext cx="2055960" cy="684360"/>
            </a:xfrm>
            <a:prstGeom prst="rect">
              <a:avLst/>
            </a:prstGeom>
            <a:solidFill>
              <a:srgbClr val="729fcf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2000" spc="-1" strike="noStrike">
                  <a:solidFill>
                    <a:srgbClr val="000000"/>
                  </a:solidFill>
                  <a:latin typeface="Microsoft YaHei"/>
                  <a:ea typeface="DejaVu Sans"/>
                </a:rPr>
                <a:t>Age : 22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180" name=""/>
            <p:cNvSpPr/>
            <p:nvPr/>
          </p:nvSpPr>
          <p:spPr>
            <a:xfrm>
              <a:off x="0" y="0"/>
              <a:ext cx="360" cy="360"/>
            </a:xfrm>
            <a:prstGeom prst="line">
              <a:avLst/>
            </a:prstGeom>
            <a:ln w="0">
              <a:solidFill>
                <a:srgbClr val="3465a4"/>
              </a:solidFill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1" name=""/>
            <p:cNvSpPr/>
            <p:nvPr/>
          </p:nvSpPr>
          <p:spPr>
            <a:xfrm>
              <a:off x="3177000" y="4139280"/>
              <a:ext cx="2970360" cy="1370160"/>
            </a:xfrm>
            <a:prstGeom prst="rect">
              <a:avLst/>
            </a:prstGeom>
            <a:solidFill>
              <a:srgbClr val="729fcf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2000" spc="-1" strike="noStrike">
                  <a:solidFill>
                    <a:srgbClr val="000000"/>
                  </a:solidFill>
                  <a:latin typeface="Microsoft YaHei"/>
                  <a:ea typeface="DejaVu Sans"/>
                </a:rPr>
                <a:t>Guessing: maybe around 20-25 ?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182" name=""/>
            <p:cNvSpPr/>
            <p:nvPr/>
          </p:nvSpPr>
          <p:spPr>
            <a:xfrm>
              <a:off x="0" y="0"/>
              <a:ext cx="360" cy="360"/>
            </a:xfrm>
            <a:prstGeom prst="line">
              <a:avLst/>
            </a:prstGeom>
            <a:ln w="0">
              <a:solidFill>
                <a:srgbClr val="3465a4"/>
              </a:solidFill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506160" y="432720"/>
            <a:ext cx="8180280" cy="374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1" lang="en-US" sz="2800" spc="-1" strike="noStrike">
                <a:solidFill>
                  <a:srgbClr val="404040"/>
                </a:solidFill>
                <a:latin typeface="Calibri"/>
              </a:rPr>
              <a:t>III. Methodology – Soft-label Represenation of Age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sldNum" idx="14"/>
          </p:nvPr>
        </p:nvSpPr>
        <p:spPr>
          <a:xfrm>
            <a:off x="57240" y="6531120"/>
            <a:ext cx="78984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fld id="{21D70204-0E2A-4C22-8FCD-27A1C8F0A341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85" name="내용 개체 틀 11"/>
          <p:cNvSpPr/>
          <p:nvPr/>
        </p:nvSpPr>
        <p:spPr>
          <a:xfrm>
            <a:off x="629280" y="1273680"/>
            <a:ext cx="8514720" cy="501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The regression label (real-age) will be presented as a convex shape with highest probability at the truth label and lower in both size with a gap value.</a:t>
            </a:r>
            <a:endParaRPr b="0" lang="en-US" sz="2000" spc="-1" strike="noStrike">
              <a:latin typeface="Arial"/>
            </a:endParaRPr>
          </a:p>
        </p:txBody>
      </p:sp>
      <p:grpSp>
        <p:nvGrpSpPr>
          <p:cNvPr id="186" name=""/>
          <p:cNvGrpSpPr/>
          <p:nvPr/>
        </p:nvGrpSpPr>
        <p:grpSpPr>
          <a:xfrm>
            <a:off x="2306880" y="2235600"/>
            <a:ext cx="4530600" cy="3708000"/>
            <a:chOff x="2306880" y="2235600"/>
            <a:chExt cx="4530600" cy="3708000"/>
          </a:xfrm>
        </p:grpSpPr>
        <p:sp>
          <p:nvSpPr>
            <p:cNvPr id="187" name=""/>
            <p:cNvSpPr/>
            <p:nvPr/>
          </p:nvSpPr>
          <p:spPr>
            <a:xfrm>
              <a:off x="2428920" y="4085280"/>
              <a:ext cx="3405960" cy="360"/>
            </a:xfrm>
            <a:prstGeom prst="line">
              <a:avLst/>
            </a:prstGeom>
            <a:ln w="38160">
              <a:solidFill>
                <a:srgbClr val="000000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8" name=""/>
            <p:cNvSpPr/>
            <p:nvPr/>
          </p:nvSpPr>
          <p:spPr>
            <a:xfrm>
              <a:off x="3675600" y="3742560"/>
              <a:ext cx="1828440" cy="685440"/>
            </a:xfrm>
            <a:prstGeom prst="rect">
              <a:avLst/>
            </a:prstGeom>
            <a:solidFill>
              <a:srgbClr val="808080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Microsoft YaHei"/>
                  <a:ea typeface="DejaVu Sans"/>
                </a:rPr>
                <a:t>Real Age: 22</a:t>
              </a:r>
              <a:endParaRPr b="0" lang="en-US" sz="1800" spc="-1" strike="noStrike">
                <a:latin typeface="Arial"/>
              </a:endParaRPr>
            </a:p>
          </p:txBody>
        </p:sp>
        <p:pic>
          <p:nvPicPr>
            <p:cNvPr id="189" name="" descr=""/>
            <p:cNvPicPr/>
            <p:nvPr/>
          </p:nvPicPr>
          <p:blipFill>
            <a:blip r:embed="rId1"/>
            <a:stretch/>
          </p:blipFill>
          <p:spPr>
            <a:xfrm>
              <a:off x="2306880" y="3399480"/>
              <a:ext cx="1121040" cy="1334880"/>
            </a:xfrm>
            <a:prstGeom prst="rect">
              <a:avLst/>
            </a:prstGeom>
            <a:ln w="0">
              <a:noFill/>
            </a:ln>
          </p:spPr>
        </p:pic>
        <p:graphicFrame>
          <p:nvGraphicFramePr>
            <p:cNvPr id="190" name=""/>
            <p:cNvGraphicFramePr/>
            <p:nvPr/>
          </p:nvGraphicFramePr>
          <p:xfrm>
            <a:off x="5862960" y="2235600"/>
            <a:ext cx="974520" cy="3708000"/>
          </p:xfrm>
          <a:graphic>
            <a:graphicData uri="http://schemas.openxmlformats.org/drawingml/2006/table">
              <a:tbl>
                <a:tblPr/>
                <a:tblGrid>
                  <a:gridCol w="469800"/>
                  <a:gridCol w="505080"/>
                </a:tblGrid>
                <a:tr h="412200">
                  <a:tc>
                    <a:txBody>
                      <a:bodyPr lIns="90000" rIns="90000" anchor="ctr">
                        <a:noAutofit/>
                      </a:bodyPr>
                      <a:p>
                        <a:pPr algn="ctr">
                          <a:lnSpc>
                            <a:spcPct val="100000"/>
                          </a:lnSpc>
                          <a:buNone/>
                        </a:pPr>
                        <a:r>
                          <a:rPr b="0" lang="en-US" sz="1400" spc="-1" strike="noStrike">
                            <a:latin typeface="Times New Roman"/>
                          </a:rPr>
                          <a:t>1</a:t>
                        </a:r>
                        <a:endParaRPr b="0" lang="en-US" sz="1400" spc="-1" strike="noStrike">
                          <a:latin typeface="Arial"/>
                        </a:endParaRPr>
                      </a:p>
                    </a:txBody>
                    <a:tcPr anchor="ctr" marL="90000" marR="90000">
                      <a:lnL w="720">
                        <a:solidFill>
                          <a:srgbClr val="ffffff"/>
                        </a:solidFill>
                      </a:lnL>
                      <a:lnR w="720">
                        <a:solidFill>
                          <a:srgbClr val="ffffff"/>
                        </a:solidFill>
                      </a:lnR>
                      <a:lnT w="720">
                        <a:solidFill>
                          <a:srgbClr val="ffffff"/>
                        </a:solidFill>
                      </a:lnT>
                      <a:lnB w="720">
                        <a:solidFill>
                          <a:srgbClr val="ffffff"/>
                        </a:solidFill>
                      </a:lnB>
                      <a:solidFill>
                        <a:srgbClr val="bbe33d"/>
                      </a:solidFill>
                    </a:tcPr>
                  </a:tc>
                  <a:tc>
                    <a:txBody>
                      <a:bodyPr lIns="90000" rIns="90000" anchor="ctr">
                        <a:noAutofit/>
                      </a:bodyPr>
                      <a:p>
                        <a:pPr algn="ctr">
                          <a:lnSpc>
                            <a:spcPct val="100000"/>
                          </a:lnSpc>
                          <a:buNone/>
                        </a:pPr>
                        <a:r>
                          <a:rPr b="0" lang="en-US" sz="1400" spc="-1" strike="noStrike">
                            <a:latin typeface="Times New Roman"/>
                          </a:rPr>
                          <a:t>0</a:t>
                        </a:r>
                        <a:endParaRPr b="0" lang="en-US" sz="1400" spc="-1" strike="noStrike">
                          <a:latin typeface="Arial"/>
                        </a:endParaRPr>
                      </a:p>
                    </a:txBody>
                    <a:tcPr anchor="ctr" marL="90000" marR="90000">
                      <a:lnL w="720">
                        <a:solidFill>
                          <a:srgbClr val="ffffff"/>
                        </a:solidFill>
                      </a:lnL>
                      <a:lnR w="720">
                        <a:solidFill>
                          <a:srgbClr val="ffffff"/>
                        </a:solidFill>
                      </a:lnR>
                      <a:lnT w="720">
                        <a:solidFill>
                          <a:srgbClr val="ffffff"/>
                        </a:solidFill>
                      </a:lnT>
                      <a:lnB w="720">
                        <a:solidFill>
                          <a:srgbClr val="ffffff"/>
                        </a:solidFill>
                      </a:lnB>
                      <a:solidFill>
                        <a:srgbClr val="bbe33d"/>
                      </a:solidFill>
                    </a:tcPr>
                  </a:tc>
                </a:tr>
                <a:tr h="412200">
                  <a:tc>
                    <a:txBody>
                      <a:bodyPr lIns="90000" rIns="90000" anchor="ctr">
                        <a:noAutofit/>
                      </a:bodyPr>
                      <a:p>
                        <a:pPr algn="ctr">
                          <a:lnSpc>
                            <a:spcPct val="100000"/>
                          </a:lnSpc>
                          <a:buNone/>
                        </a:pPr>
                        <a:r>
                          <a:rPr b="0" lang="en-US" sz="1400" spc="-1" strike="noStrike">
                            <a:latin typeface="Times New Roman"/>
                          </a:rPr>
                          <a:t>...</a:t>
                        </a:r>
                        <a:endParaRPr b="0" lang="en-US" sz="1400" spc="-1" strike="noStrike">
                          <a:latin typeface="Arial"/>
                        </a:endParaRPr>
                      </a:p>
                    </a:txBody>
                    <a:tcPr anchor="ctr" marL="90000" marR="90000">
                      <a:lnL w="720">
                        <a:solidFill>
                          <a:srgbClr val="ffffff"/>
                        </a:solidFill>
                      </a:lnL>
                      <a:lnR w="720">
                        <a:solidFill>
                          <a:srgbClr val="ffffff"/>
                        </a:solidFill>
                      </a:lnR>
                      <a:lnB w="720">
                        <a:solidFill>
                          <a:srgbClr val="ffffff"/>
                        </a:solidFill>
                      </a:lnB>
                      <a:solidFill>
                        <a:srgbClr val="bbe33d"/>
                      </a:solidFill>
                    </a:tcPr>
                  </a:tc>
                  <a:tc>
                    <a:txBody>
                      <a:bodyPr lIns="90000" rIns="90000" anchor="ctr">
                        <a:noAutofit/>
                      </a:bodyPr>
                      <a:p>
                        <a:pPr algn="ctr">
                          <a:lnSpc>
                            <a:spcPct val="100000"/>
                          </a:lnSpc>
                          <a:buNone/>
                        </a:pPr>
                        <a:r>
                          <a:rPr b="0" lang="en-US" sz="1400" spc="-1" strike="noStrike">
                            <a:latin typeface="Times New Roman"/>
                          </a:rPr>
                          <a:t>0</a:t>
                        </a:r>
                        <a:endParaRPr b="0" lang="en-US" sz="1400" spc="-1" strike="noStrike">
                          <a:latin typeface="Arial"/>
                        </a:endParaRPr>
                      </a:p>
                    </a:txBody>
                    <a:tcPr anchor="ctr" marL="90000" marR="90000">
                      <a:lnL w="720">
                        <a:solidFill>
                          <a:srgbClr val="ffffff"/>
                        </a:solidFill>
                      </a:lnL>
                      <a:lnR w="720">
                        <a:solidFill>
                          <a:srgbClr val="ffffff"/>
                        </a:solidFill>
                      </a:lnR>
                      <a:lnB w="720">
                        <a:solidFill>
                          <a:srgbClr val="ffffff"/>
                        </a:solidFill>
                      </a:lnB>
                      <a:solidFill>
                        <a:srgbClr val="bbe33d"/>
                      </a:solidFill>
                    </a:tcPr>
                  </a:tc>
                </a:tr>
                <a:tr h="412200">
                  <a:tc>
                    <a:txBody>
                      <a:bodyPr lIns="90000" rIns="90000" anchor="ctr">
                        <a:noAutofit/>
                      </a:bodyPr>
                      <a:p>
                        <a:pPr algn="ctr">
                          <a:lnSpc>
                            <a:spcPct val="100000"/>
                          </a:lnSpc>
                          <a:buNone/>
                        </a:pPr>
                        <a:r>
                          <a:rPr b="0" lang="en-US" sz="1400" spc="-1" strike="noStrike">
                            <a:latin typeface="Times New Roman"/>
                          </a:rPr>
                          <a:t>20</a:t>
                        </a:r>
                        <a:endParaRPr b="0" lang="en-US" sz="1400" spc="-1" strike="noStrike">
                          <a:latin typeface="Arial"/>
                        </a:endParaRPr>
                      </a:p>
                    </a:txBody>
                    <a:tcPr anchor="ctr" marL="90000" marR="90000">
                      <a:lnL w="720">
                        <a:solidFill>
                          <a:srgbClr val="ffffff"/>
                        </a:solidFill>
                      </a:lnL>
                      <a:lnR w="720">
                        <a:solidFill>
                          <a:srgbClr val="ffffff"/>
                        </a:solidFill>
                      </a:lnR>
                      <a:lnB w="720">
                        <a:solidFill>
                          <a:srgbClr val="ffffff"/>
                        </a:solidFill>
                      </a:lnB>
                      <a:solidFill>
                        <a:srgbClr val="5eb91e"/>
                      </a:solidFill>
                    </a:tcPr>
                  </a:tc>
                  <a:tc>
                    <a:txBody>
                      <a:bodyPr lIns="90000" rIns="90000" anchor="ctr">
                        <a:noAutofit/>
                      </a:bodyPr>
                      <a:p>
                        <a:pPr algn="ctr">
                          <a:lnSpc>
                            <a:spcPct val="100000"/>
                          </a:lnSpc>
                          <a:buNone/>
                        </a:pPr>
                        <a:r>
                          <a:rPr b="0" lang="en-US" sz="1400" spc="-1" strike="noStrike">
                            <a:latin typeface="Times New Roman"/>
                          </a:rPr>
                          <a:t>0.33</a:t>
                        </a:r>
                        <a:endParaRPr b="0" lang="en-US" sz="1400" spc="-1" strike="noStrike">
                          <a:latin typeface="Arial"/>
                        </a:endParaRPr>
                      </a:p>
                    </a:txBody>
                    <a:tcPr anchor="ctr" marL="90000" marR="90000">
                      <a:lnL w="720">
                        <a:solidFill>
                          <a:srgbClr val="ffffff"/>
                        </a:solidFill>
                      </a:lnL>
                      <a:lnR w="720">
                        <a:solidFill>
                          <a:srgbClr val="ffffff"/>
                        </a:solidFill>
                      </a:lnR>
                      <a:lnB w="720">
                        <a:solidFill>
                          <a:srgbClr val="ffffff"/>
                        </a:solidFill>
                      </a:lnB>
                      <a:solidFill>
                        <a:srgbClr val="5eb91e"/>
                      </a:solidFill>
                    </a:tcPr>
                  </a:tc>
                </a:tr>
                <a:tr h="412200">
                  <a:tc>
                    <a:txBody>
                      <a:bodyPr lIns="90000" rIns="90000" anchor="ctr">
                        <a:noAutofit/>
                      </a:bodyPr>
                      <a:p>
                        <a:pPr algn="ctr">
                          <a:lnSpc>
                            <a:spcPct val="100000"/>
                          </a:lnSpc>
                          <a:buNone/>
                        </a:pPr>
                        <a:r>
                          <a:rPr b="0" lang="en-US" sz="1400" spc="-1" strike="noStrike">
                            <a:latin typeface="Times New Roman"/>
                          </a:rPr>
                          <a:t>21</a:t>
                        </a:r>
                        <a:endParaRPr b="0" lang="en-US" sz="1400" spc="-1" strike="noStrike">
                          <a:latin typeface="Arial"/>
                        </a:endParaRPr>
                      </a:p>
                    </a:txBody>
                    <a:tcPr anchor="ctr" marL="90000" marR="90000">
                      <a:lnL w="720">
                        <a:solidFill>
                          <a:srgbClr val="ffffff"/>
                        </a:solidFill>
                      </a:lnL>
                      <a:lnR w="720">
                        <a:solidFill>
                          <a:srgbClr val="ffffff"/>
                        </a:solidFill>
                      </a:lnR>
                      <a:lnB w="720">
                        <a:solidFill>
                          <a:srgbClr val="ffffff"/>
                        </a:solidFill>
                      </a:lnB>
                      <a:solidFill>
                        <a:srgbClr val="468a1a"/>
                      </a:solidFill>
                    </a:tcPr>
                  </a:tc>
                  <a:tc>
                    <a:txBody>
                      <a:bodyPr lIns="90000" rIns="90000" anchor="ctr">
                        <a:noAutofit/>
                      </a:bodyPr>
                      <a:p>
                        <a:pPr algn="ctr">
                          <a:lnSpc>
                            <a:spcPct val="100000"/>
                          </a:lnSpc>
                          <a:buNone/>
                        </a:pPr>
                        <a:r>
                          <a:rPr b="0" lang="en-US" sz="1400" spc="-1" strike="noStrike">
                            <a:latin typeface="Times New Roman"/>
                          </a:rPr>
                          <a:t>0.66</a:t>
                        </a:r>
                        <a:endParaRPr b="0" lang="en-US" sz="1400" spc="-1" strike="noStrike">
                          <a:latin typeface="Arial"/>
                        </a:endParaRPr>
                      </a:p>
                    </a:txBody>
                    <a:tcPr anchor="ctr" marL="90000" marR="90000">
                      <a:lnL w="720">
                        <a:solidFill>
                          <a:srgbClr val="ffffff"/>
                        </a:solidFill>
                      </a:lnL>
                      <a:lnR w="720">
                        <a:solidFill>
                          <a:srgbClr val="ffffff"/>
                        </a:solidFill>
                      </a:lnR>
                      <a:lnB w="720">
                        <a:solidFill>
                          <a:srgbClr val="ffffff"/>
                        </a:solidFill>
                      </a:lnB>
                      <a:solidFill>
                        <a:srgbClr val="468a1a"/>
                      </a:solidFill>
                    </a:tcPr>
                  </a:tc>
                </a:tr>
                <a:tr h="412200">
                  <a:tc>
                    <a:txBody>
                      <a:bodyPr lIns="90000" rIns="90000" anchor="ctr">
                        <a:noAutofit/>
                      </a:bodyPr>
                      <a:p>
                        <a:pPr algn="ctr">
                          <a:lnSpc>
                            <a:spcPct val="100000"/>
                          </a:lnSpc>
                          <a:buNone/>
                        </a:pPr>
                        <a:r>
                          <a:rPr b="0" lang="en-US" sz="1400" spc="-1" strike="noStrike">
                            <a:latin typeface="Times New Roman"/>
                          </a:rPr>
                          <a:t>22</a:t>
                        </a:r>
                        <a:endParaRPr b="0" lang="en-US" sz="1400" spc="-1" strike="noStrike">
                          <a:latin typeface="Arial"/>
                        </a:endParaRPr>
                      </a:p>
                    </a:txBody>
                    <a:tcPr anchor="ctr" marL="90000" marR="90000">
                      <a:lnL w="720">
                        <a:solidFill>
                          <a:srgbClr val="ffffff"/>
                        </a:solidFill>
                      </a:lnL>
                      <a:lnR w="720">
                        <a:solidFill>
                          <a:srgbClr val="ffffff"/>
                        </a:solidFill>
                      </a:lnR>
                      <a:lnB w="720">
                        <a:solidFill>
                          <a:srgbClr val="ffffff"/>
                        </a:solidFill>
                      </a:lnB>
                      <a:solidFill>
                        <a:srgbClr val="395511"/>
                      </a:solidFill>
                    </a:tcPr>
                  </a:tc>
                  <a:tc>
                    <a:txBody>
                      <a:bodyPr lIns="90000" rIns="90000" anchor="ctr">
                        <a:noAutofit/>
                      </a:bodyPr>
                      <a:p>
                        <a:pPr algn="ctr">
                          <a:lnSpc>
                            <a:spcPct val="100000"/>
                          </a:lnSpc>
                          <a:buNone/>
                        </a:pPr>
                        <a:r>
                          <a:rPr b="0" lang="en-US" sz="1400" spc="-1" strike="noStrike">
                            <a:latin typeface="Times New Roman"/>
                          </a:rPr>
                          <a:t>0.99</a:t>
                        </a:r>
                        <a:endParaRPr b="0" lang="en-US" sz="1400" spc="-1" strike="noStrike">
                          <a:latin typeface="Arial"/>
                        </a:endParaRPr>
                      </a:p>
                    </a:txBody>
                    <a:tcPr anchor="ctr" marL="90000" marR="90000">
                      <a:lnL w="720">
                        <a:solidFill>
                          <a:srgbClr val="ffffff"/>
                        </a:solidFill>
                      </a:lnL>
                      <a:lnR w="720">
                        <a:solidFill>
                          <a:srgbClr val="ffffff"/>
                        </a:solidFill>
                      </a:lnR>
                      <a:lnB w="720">
                        <a:solidFill>
                          <a:srgbClr val="ffffff"/>
                        </a:solidFill>
                      </a:lnB>
                      <a:solidFill>
                        <a:srgbClr val="395511"/>
                      </a:solidFill>
                    </a:tcPr>
                  </a:tc>
                </a:tr>
                <a:tr h="412200">
                  <a:tc>
                    <a:txBody>
                      <a:bodyPr lIns="90000" rIns="90000" anchor="ctr">
                        <a:noAutofit/>
                      </a:bodyPr>
                      <a:p>
                        <a:pPr algn="ctr">
                          <a:lnSpc>
                            <a:spcPct val="100000"/>
                          </a:lnSpc>
                          <a:buNone/>
                        </a:pPr>
                        <a:r>
                          <a:rPr b="0" lang="en-US" sz="1400" spc="-1" strike="noStrike">
                            <a:latin typeface="Times New Roman"/>
                          </a:rPr>
                          <a:t>23</a:t>
                        </a:r>
                        <a:endParaRPr b="0" lang="en-US" sz="1400" spc="-1" strike="noStrike">
                          <a:latin typeface="Arial"/>
                        </a:endParaRPr>
                      </a:p>
                    </a:txBody>
                    <a:tcPr anchor="ctr" marL="90000" marR="90000">
                      <a:lnL w="720">
                        <a:solidFill>
                          <a:srgbClr val="ffffff"/>
                        </a:solidFill>
                      </a:lnL>
                      <a:lnR w="720">
                        <a:solidFill>
                          <a:srgbClr val="ffffff"/>
                        </a:solidFill>
                      </a:lnR>
                      <a:lnB w="720">
                        <a:solidFill>
                          <a:srgbClr val="ffffff"/>
                        </a:solidFill>
                      </a:lnB>
                      <a:solidFill>
                        <a:srgbClr val="468a1a"/>
                      </a:solidFill>
                    </a:tcPr>
                  </a:tc>
                  <a:tc>
                    <a:txBody>
                      <a:bodyPr lIns="90000" rIns="90000" anchor="ctr">
                        <a:noAutofit/>
                      </a:bodyPr>
                      <a:p>
                        <a:pPr algn="ctr">
                          <a:lnSpc>
                            <a:spcPct val="100000"/>
                          </a:lnSpc>
                          <a:buNone/>
                        </a:pPr>
                        <a:r>
                          <a:rPr b="0" lang="en-US" sz="1400" spc="-1" strike="noStrike">
                            <a:latin typeface="Times New Roman"/>
                          </a:rPr>
                          <a:t>0.66</a:t>
                        </a:r>
                        <a:endParaRPr b="0" lang="en-US" sz="1400" spc="-1" strike="noStrike">
                          <a:latin typeface="Arial"/>
                        </a:endParaRPr>
                      </a:p>
                    </a:txBody>
                    <a:tcPr anchor="ctr" marL="90000" marR="90000">
                      <a:lnL w="720">
                        <a:solidFill>
                          <a:srgbClr val="ffffff"/>
                        </a:solidFill>
                      </a:lnL>
                      <a:lnR w="720">
                        <a:solidFill>
                          <a:srgbClr val="ffffff"/>
                        </a:solidFill>
                      </a:lnR>
                      <a:lnB w="720">
                        <a:solidFill>
                          <a:srgbClr val="ffffff"/>
                        </a:solidFill>
                      </a:lnB>
                      <a:solidFill>
                        <a:srgbClr val="468a1a"/>
                      </a:solidFill>
                    </a:tcPr>
                  </a:tc>
                </a:tr>
                <a:tr h="412200">
                  <a:tc>
                    <a:txBody>
                      <a:bodyPr lIns="90000" rIns="90000" anchor="ctr">
                        <a:noAutofit/>
                      </a:bodyPr>
                      <a:p>
                        <a:pPr algn="ctr">
                          <a:lnSpc>
                            <a:spcPct val="100000"/>
                          </a:lnSpc>
                          <a:buNone/>
                        </a:pPr>
                        <a:r>
                          <a:rPr b="0" lang="en-US" sz="1400" spc="-1" strike="noStrike">
                            <a:latin typeface="Times New Roman"/>
                          </a:rPr>
                          <a:t>24</a:t>
                        </a:r>
                        <a:endParaRPr b="0" lang="en-US" sz="1400" spc="-1" strike="noStrike">
                          <a:latin typeface="Arial"/>
                        </a:endParaRPr>
                      </a:p>
                    </a:txBody>
                    <a:tcPr anchor="ctr" marL="90000" marR="90000">
                      <a:lnL w="720">
                        <a:solidFill>
                          <a:srgbClr val="ffffff"/>
                        </a:solidFill>
                      </a:lnL>
                      <a:lnR w="720">
                        <a:solidFill>
                          <a:srgbClr val="ffffff"/>
                        </a:solidFill>
                      </a:lnR>
                      <a:lnB w="720">
                        <a:solidFill>
                          <a:srgbClr val="ffffff"/>
                        </a:solidFill>
                      </a:lnB>
                      <a:solidFill>
                        <a:srgbClr val="5eb91e"/>
                      </a:solidFill>
                    </a:tcPr>
                  </a:tc>
                  <a:tc>
                    <a:txBody>
                      <a:bodyPr lIns="90000" rIns="90000" anchor="ctr">
                        <a:noAutofit/>
                      </a:bodyPr>
                      <a:p>
                        <a:pPr algn="ctr">
                          <a:lnSpc>
                            <a:spcPct val="100000"/>
                          </a:lnSpc>
                          <a:buNone/>
                        </a:pPr>
                        <a:r>
                          <a:rPr b="0" lang="en-US" sz="1400" spc="-1" strike="noStrike">
                            <a:latin typeface="Times New Roman"/>
                          </a:rPr>
                          <a:t>0.33</a:t>
                        </a:r>
                        <a:endParaRPr b="0" lang="en-US" sz="1400" spc="-1" strike="noStrike">
                          <a:latin typeface="Arial"/>
                        </a:endParaRPr>
                      </a:p>
                    </a:txBody>
                    <a:tcPr anchor="ctr" marL="90000" marR="90000">
                      <a:lnL w="720">
                        <a:solidFill>
                          <a:srgbClr val="ffffff"/>
                        </a:solidFill>
                      </a:lnL>
                      <a:lnR w="720">
                        <a:solidFill>
                          <a:srgbClr val="ffffff"/>
                        </a:solidFill>
                      </a:lnR>
                      <a:lnB w="720">
                        <a:solidFill>
                          <a:srgbClr val="ffffff"/>
                        </a:solidFill>
                      </a:lnB>
                      <a:solidFill>
                        <a:srgbClr val="5eb91e"/>
                      </a:solidFill>
                    </a:tcPr>
                  </a:tc>
                </a:tr>
                <a:tr h="411480">
                  <a:tc>
                    <a:txBody>
                      <a:bodyPr lIns="90000" rIns="90000" anchor="ctr">
                        <a:noAutofit/>
                      </a:bodyPr>
                      <a:p>
                        <a:pPr algn="ctr">
                          <a:lnSpc>
                            <a:spcPct val="100000"/>
                          </a:lnSpc>
                          <a:buNone/>
                        </a:pPr>
                        <a:r>
                          <a:rPr b="0" lang="en-US" sz="1400" spc="-1" strike="noStrike">
                            <a:latin typeface="Times New Roman"/>
                          </a:rPr>
                          <a:t>...</a:t>
                        </a:r>
                        <a:endParaRPr b="0" lang="en-US" sz="1400" spc="-1" strike="noStrike">
                          <a:latin typeface="Arial"/>
                        </a:endParaRPr>
                      </a:p>
                    </a:txBody>
                    <a:tcPr anchor="ctr" marL="90000" marR="90000">
                      <a:lnL w="720">
                        <a:solidFill>
                          <a:srgbClr val="ffffff"/>
                        </a:solidFill>
                      </a:lnL>
                      <a:lnR w="720">
                        <a:solidFill>
                          <a:srgbClr val="ffffff"/>
                        </a:solidFill>
                      </a:lnR>
                      <a:lnB w="720">
                        <a:solidFill>
                          <a:srgbClr val="ffffff"/>
                        </a:solidFill>
                      </a:lnB>
                      <a:solidFill>
                        <a:srgbClr val="bbe33d"/>
                      </a:solidFill>
                    </a:tcPr>
                  </a:tc>
                  <a:tc>
                    <a:txBody>
                      <a:bodyPr lIns="90000" rIns="90000" anchor="ctr">
                        <a:noAutofit/>
                      </a:bodyPr>
                      <a:p>
                        <a:pPr algn="ctr">
                          <a:lnSpc>
                            <a:spcPct val="100000"/>
                          </a:lnSpc>
                          <a:buNone/>
                        </a:pPr>
                        <a:r>
                          <a:rPr b="0" lang="en-US" sz="1400" spc="-1" strike="noStrike">
                            <a:latin typeface="Times New Roman"/>
                          </a:rPr>
                          <a:t>0</a:t>
                        </a:r>
                        <a:endParaRPr b="0" lang="en-US" sz="1400" spc="-1" strike="noStrike">
                          <a:latin typeface="Arial"/>
                        </a:endParaRPr>
                      </a:p>
                    </a:txBody>
                    <a:tcPr anchor="ctr" marL="90000" marR="90000">
                      <a:lnL w="720">
                        <a:solidFill>
                          <a:srgbClr val="ffffff"/>
                        </a:solidFill>
                      </a:lnL>
                      <a:lnR w="720">
                        <a:solidFill>
                          <a:srgbClr val="ffffff"/>
                        </a:solidFill>
                      </a:lnR>
                      <a:lnB w="720">
                        <a:solidFill>
                          <a:srgbClr val="ffffff"/>
                        </a:solidFill>
                      </a:lnB>
                      <a:solidFill>
                        <a:srgbClr val="bbe33d"/>
                      </a:solidFill>
                    </a:tcPr>
                  </a:tc>
                </a:tr>
                <a:tr h="411480">
                  <a:tc>
                    <a:txBody>
                      <a:bodyPr lIns="90000" rIns="90000" anchor="ctr">
                        <a:noAutofit/>
                      </a:bodyPr>
                      <a:p>
                        <a:pPr algn="ctr">
                          <a:lnSpc>
                            <a:spcPct val="100000"/>
                          </a:lnSpc>
                          <a:buNone/>
                        </a:pPr>
                        <a:r>
                          <a:rPr b="0" lang="en-US" sz="1400" spc="-1" strike="noStrike">
                            <a:latin typeface="Times New Roman"/>
                          </a:rPr>
                          <a:t>100</a:t>
                        </a:r>
                        <a:endParaRPr b="0" lang="en-US" sz="1400" spc="-1" strike="noStrike">
                          <a:latin typeface="Arial"/>
                        </a:endParaRPr>
                      </a:p>
                    </a:txBody>
                    <a:tcPr anchor="ctr" marL="90000" marR="90000">
                      <a:lnL w="720">
                        <a:solidFill>
                          <a:srgbClr val="ffffff"/>
                        </a:solidFill>
                      </a:lnL>
                      <a:lnR w="720">
                        <a:solidFill>
                          <a:srgbClr val="ffffff"/>
                        </a:solidFill>
                      </a:lnR>
                      <a:lnT w="720">
                        <a:solidFill>
                          <a:srgbClr val="ffffff"/>
                        </a:solidFill>
                      </a:lnT>
                      <a:lnB w="720">
                        <a:solidFill>
                          <a:srgbClr val="ffffff"/>
                        </a:solidFill>
                      </a:lnB>
                      <a:solidFill>
                        <a:srgbClr val="bbe33d"/>
                      </a:solidFill>
                    </a:tcPr>
                  </a:tc>
                  <a:tc>
                    <a:txBody>
                      <a:bodyPr lIns="90000" rIns="90000" anchor="ctr">
                        <a:noAutofit/>
                      </a:bodyPr>
                      <a:p>
                        <a:pPr algn="ctr">
                          <a:lnSpc>
                            <a:spcPct val="100000"/>
                          </a:lnSpc>
                          <a:buNone/>
                        </a:pPr>
                        <a:r>
                          <a:rPr b="0" lang="en-US" sz="1400" spc="-1" strike="noStrike">
                            <a:latin typeface="Times New Roman"/>
                          </a:rPr>
                          <a:t>0</a:t>
                        </a:r>
                        <a:endParaRPr b="0" lang="en-US" sz="1400" spc="-1" strike="noStrike">
                          <a:latin typeface="Arial"/>
                        </a:endParaRPr>
                      </a:p>
                    </a:txBody>
                    <a:tcPr anchor="ctr" marL="90000" marR="90000">
                      <a:lnL w="720">
                        <a:solidFill>
                          <a:srgbClr val="ffffff"/>
                        </a:solidFill>
                      </a:lnL>
                      <a:lnR w="720">
                        <a:solidFill>
                          <a:srgbClr val="ffffff"/>
                        </a:solidFill>
                      </a:lnR>
                      <a:lnT w="720">
                        <a:solidFill>
                          <a:srgbClr val="ffffff"/>
                        </a:solidFill>
                      </a:lnT>
                      <a:lnB w="720">
                        <a:solidFill>
                          <a:srgbClr val="ffffff"/>
                        </a:solidFill>
                      </a:lnB>
                      <a:solidFill>
                        <a:srgbClr val="bbe33d"/>
                      </a:solidFill>
                    </a:tcPr>
                  </a:tc>
                </a:tr>
              </a:tbl>
            </a:graphicData>
          </a:graphic>
        </p:graphicFrame>
      </p:grpSp>
      <p:sp>
        <p:nvSpPr>
          <p:cNvPr id="191" name=""/>
          <p:cNvSpPr/>
          <p:nvPr/>
        </p:nvSpPr>
        <p:spPr>
          <a:xfrm>
            <a:off x="6978600" y="3850200"/>
            <a:ext cx="1036800" cy="391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latin typeface="Microsoft YaHei"/>
              </a:rPr>
              <a:t>gap = 3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506160" y="432720"/>
            <a:ext cx="8180280" cy="374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1" lang="en-US" sz="2800" spc="-1" strike="noStrike">
                <a:solidFill>
                  <a:srgbClr val="404040"/>
                </a:solidFill>
                <a:latin typeface="Calibri"/>
              </a:rPr>
              <a:t>III. Methodology – Soft-label Represenation of Age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 type="sldNum" idx="15"/>
          </p:nvPr>
        </p:nvSpPr>
        <p:spPr>
          <a:xfrm>
            <a:off x="57240" y="6531120"/>
            <a:ext cx="78984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fld id="{B5AA4C5A-8F4D-421B-B4C5-CC16EA87A7A9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194" name="" descr=""/>
          <p:cNvPicPr/>
          <p:nvPr/>
        </p:nvPicPr>
        <p:blipFill>
          <a:blip r:embed="rId1"/>
          <a:stretch/>
        </p:blipFill>
        <p:spPr>
          <a:xfrm>
            <a:off x="197640" y="1056960"/>
            <a:ext cx="8748720" cy="2686680"/>
          </a:xfrm>
          <a:prstGeom prst="rect">
            <a:avLst/>
          </a:prstGeom>
          <a:ln w="0">
            <a:noFill/>
          </a:ln>
        </p:spPr>
      </p:pic>
      <p:sp>
        <p:nvSpPr>
          <p:cNvPr id="195" name="내용 개체 틀 12"/>
          <p:cNvSpPr/>
          <p:nvPr/>
        </p:nvSpPr>
        <p:spPr>
          <a:xfrm>
            <a:off x="629280" y="3657600"/>
            <a:ext cx="7599960" cy="2628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Probability change with different gap values (3, 5, 7, 10 respectively), age = 30 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506160" y="432720"/>
            <a:ext cx="9094680" cy="374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1" lang="en-US" sz="2800" spc="-1" strike="noStrike">
                <a:solidFill>
                  <a:srgbClr val="404040"/>
                </a:solidFill>
                <a:latin typeface="Calibri"/>
              </a:rPr>
              <a:t>III. Methodology – Combine Classification and Regression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 type="sldNum" idx="16"/>
          </p:nvPr>
        </p:nvSpPr>
        <p:spPr>
          <a:xfrm>
            <a:off x="57240" y="6531120"/>
            <a:ext cx="78984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fld id="{529782D9-EBE5-4848-A165-C9735E05B63C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98" name="내용 개체 틀 13"/>
          <p:cNvSpPr/>
          <p:nvPr/>
        </p:nvSpPr>
        <p:spPr>
          <a:xfrm>
            <a:off x="628920" y="1273680"/>
            <a:ext cx="8514720" cy="501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From the above mechanism, a cascade style of training also implemented.</a:t>
            </a:r>
            <a:endParaRPr b="0" lang="en-US" sz="20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With classification label, Focal Loss and KL-Divergence Loss will be applied.</a:t>
            </a:r>
            <a:endParaRPr b="0" lang="en-US" sz="20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With regression label, used Mean Absolute Error (MAE Loss). Defined as: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0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In training process, two losses will be combined as a total loss: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99" name="" descr=""/>
          <p:cNvPicPr/>
          <p:nvPr/>
        </p:nvPicPr>
        <p:blipFill>
          <a:blip r:embed="rId1"/>
          <a:stretch/>
        </p:blipFill>
        <p:spPr>
          <a:xfrm>
            <a:off x="2743200" y="2631960"/>
            <a:ext cx="3657240" cy="1071000"/>
          </a:xfrm>
          <a:prstGeom prst="rect">
            <a:avLst/>
          </a:prstGeom>
          <a:ln w="0">
            <a:noFill/>
          </a:ln>
        </p:spPr>
      </p:pic>
      <p:pic>
        <p:nvPicPr>
          <p:cNvPr id="200" name="" descr=""/>
          <p:cNvPicPr/>
          <p:nvPr/>
        </p:nvPicPr>
        <p:blipFill>
          <a:blip r:embed="rId2"/>
          <a:stretch/>
        </p:blipFill>
        <p:spPr>
          <a:xfrm>
            <a:off x="3223440" y="4507200"/>
            <a:ext cx="2696760" cy="802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506160" y="432720"/>
            <a:ext cx="9094680" cy="374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1" lang="en-US" sz="2800" spc="-1" strike="noStrike">
                <a:solidFill>
                  <a:srgbClr val="404040"/>
                </a:solidFill>
                <a:latin typeface="Calibri"/>
              </a:rPr>
              <a:t>III. Methodology – Base CNN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 type="sldNum" idx="17"/>
          </p:nvPr>
        </p:nvSpPr>
        <p:spPr>
          <a:xfrm>
            <a:off x="57240" y="6531120"/>
            <a:ext cx="78984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fld id="{F671AB5C-8448-4DD1-8916-8A0CF7E89798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  <p:grpSp>
        <p:nvGrpSpPr>
          <p:cNvPr id="203" name=""/>
          <p:cNvGrpSpPr/>
          <p:nvPr/>
        </p:nvGrpSpPr>
        <p:grpSpPr>
          <a:xfrm>
            <a:off x="685800" y="1750320"/>
            <a:ext cx="8445600" cy="3357360"/>
            <a:chOff x="685800" y="1750320"/>
            <a:chExt cx="8445600" cy="3357360"/>
          </a:xfrm>
        </p:grpSpPr>
        <p:sp>
          <p:nvSpPr>
            <p:cNvPr id="204" name=""/>
            <p:cNvSpPr/>
            <p:nvPr/>
          </p:nvSpPr>
          <p:spPr>
            <a:xfrm flipV="1">
              <a:off x="7689240" y="4194360"/>
              <a:ext cx="658440" cy="5040"/>
            </a:xfrm>
            <a:prstGeom prst="line">
              <a:avLst/>
            </a:prstGeom>
            <a:ln w="38160">
              <a:solidFill>
                <a:srgbClr val="000000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5" name=""/>
            <p:cNvSpPr/>
            <p:nvPr/>
          </p:nvSpPr>
          <p:spPr>
            <a:xfrm flipV="1">
              <a:off x="6332760" y="4199400"/>
              <a:ext cx="831960" cy="2160"/>
            </a:xfrm>
            <a:prstGeom prst="line">
              <a:avLst/>
            </a:prstGeom>
            <a:ln w="38160">
              <a:solidFill>
                <a:srgbClr val="000000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6" name=""/>
            <p:cNvSpPr/>
            <p:nvPr/>
          </p:nvSpPr>
          <p:spPr>
            <a:xfrm flipV="1">
              <a:off x="6343560" y="2494800"/>
              <a:ext cx="2001240" cy="13320"/>
            </a:xfrm>
            <a:prstGeom prst="line">
              <a:avLst/>
            </a:prstGeom>
            <a:ln w="38160">
              <a:solidFill>
                <a:srgbClr val="000000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7" name=""/>
            <p:cNvSpPr/>
            <p:nvPr/>
          </p:nvSpPr>
          <p:spPr>
            <a:xfrm>
              <a:off x="2180880" y="4199400"/>
              <a:ext cx="4091760" cy="360"/>
            </a:xfrm>
            <a:prstGeom prst="line">
              <a:avLst/>
            </a:prstGeom>
            <a:ln w="38160">
              <a:solidFill>
                <a:srgbClr val="000000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8" name=""/>
            <p:cNvSpPr/>
            <p:nvPr/>
          </p:nvSpPr>
          <p:spPr>
            <a:xfrm rot="16200000">
              <a:off x="2162160" y="3907080"/>
              <a:ext cx="1531440" cy="565560"/>
            </a:xfrm>
            <a:prstGeom prst="rect">
              <a:avLst/>
            </a:prstGeom>
            <a:solidFill>
              <a:srgbClr val="729fcf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400" spc="-1" strike="noStrike">
                  <a:solidFill>
                    <a:srgbClr val="000000"/>
                  </a:solidFill>
                  <a:latin typeface="Times New Roman"/>
                  <a:ea typeface="DejaVu Sans"/>
                </a:rPr>
                <a:t>Conv</a:t>
              </a:r>
              <a:endParaRPr b="0" lang="en-US" sz="14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en-US" sz="1400" spc="-1" strike="noStrike">
                  <a:solidFill>
                    <a:srgbClr val="000000"/>
                  </a:solidFill>
                  <a:latin typeface="Times New Roman"/>
                  <a:ea typeface="DejaVu Sans"/>
                </a:rPr>
                <a:t>(3x3x32)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209" name=""/>
            <p:cNvSpPr/>
            <p:nvPr/>
          </p:nvSpPr>
          <p:spPr>
            <a:xfrm rot="16200000">
              <a:off x="2783160" y="3907440"/>
              <a:ext cx="1531440" cy="565200"/>
            </a:xfrm>
            <a:prstGeom prst="rect">
              <a:avLst/>
            </a:prstGeom>
            <a:solidFill>
              <a:srgbClr val="999999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400" spc="-1" strike="noStrike">
                  <a:solidFill>
                    <a:srgbClr val="000000"/>
                  </a:solidFill>
                  <a:latin typeface="Times New Roman"/>
                  <a:ea typeface="DejaVu Sans"/>
                </a:rPr>
                <a:t>Batch Norm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210" name=""/>
            <p:cNvSpPr/>
            <p:nvPr/>
          </p:nvSpPr>
          <p:spPr>
            <a:xfrm rot="16200000">
              <a:off x="3402720" y="3907080"/>
              <a:ext cx="1531440" cy="565560"/>
            </a:xfrm>
            <a:prstGeom prst="rect">
              <a:avLst/>
            </a:prstGeom>
            <a:solidFill>
              <a:srgbClr val="999999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400" spc="-1" strike="noStrike">
                  <a:solidFill>
                    <a:srgbClr val="000000"/>
                  </a:solidFill>
                  <a:latin typeface="Times New Roman"/>
                  <a:ea typeface="DejaVu Sans"/>
                </a:rPr>
                <a:t>ReLU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211" name=""/>
            <p:cNvSpPr/>
            <p:nvPr/>
          </p:nvSpPr>
          <p:spPr>
            <a:xfrm>
              <a:off x="2491560" y="3272040"/>
              <a:ext cx="2098080" cy="1835640"/>
            </a:xfrm>
            <a:custGeom>
              <a:avLst/>
              <a:gdLst/>
              <a:ahLst/>
              <a:rect l="l" t="t" r="r" b="b"/>
              <a:pathLst>
                <a:path w="5831" h="5102">
                  <a:moveTo>
                    <a:pt x="850" y="0"/>
                  </a:moveTo>
                  <a:lnTo>
                    <a:pt x="850" y="0"/>
                  </a:lnTo>
                  <a:cubicBezTo>
                    <a:pt x="701" y="0"/>
                    <a:pt x="554" y="39"/>
                    <a:pt x="425" y="114"/>
                  </a:cubicBezTo>
                  <a:cubicBezTo>
                    <a:pt x="296" y="189"/>
                    <a:pt x="189" y="296"/>
                    <a:pt x="114" y="425"/>
                  </a:cubicBezTo>
                  <a:cubicBezTo>
                    <a:pt x="39" y="554"/>
                    <a:pt x="0" y="701"/>
                    <a:pt x="0" y="850"/>
                  </a:cubicBezTo>
                  <a:lnTo>
                    <a:pt x="0" y="4250"/>
                  </a:lnTo>
                  <a:lnTo>
                    <a:pt x="0" y="4251"/>
                  </a:lnTo>
                  <a:cubicBezTo>
                    <a:pt x="0" y="4400"/>
                    <a:pt x="39" y="4547"/>
                    <a:pt x="114" y="4676"/>
                  </a:cubicBezTo>
                  <a:cubicBezTo>
                    <a:pt x="189" y="4805"/>
                    <a:pt x="296" y="4912"/>
                    <a:pt x="425" y="4987"/>
                  </a:cubicBezTo>
                  <a:cubicBezTo>
                    <a:pt x="554" y="5062"/>
                    <a:pt x="701" y="5101"/>
                    <a:pt x="850" y="5101"/>
                  </a:cubicBezTo>
                  <a:lnTo>
                    <a:pt x="4979" y="5101"/>
                  </a:lnTo>
                  <a:lnTo>
                    <a:pt x="4980" y="5101"/>
                  </a:lnTo>
                  <a:cubicBezTo>
                    <a:pt x="5129" y="5101"/>
                    <a:pt x="5276" y="5062"/>
                    <a:pt x="5405" y="4987"/>
                  </a:cubicBezTo>
                  <a:cubicBezTo>
                    <a:pt x="5534" y="4912"/>
                    <a:pt x="5641" y="4805"/>
                    <a:pt x="5716" y="4676"/>
                  </a:cubicBezTo>
                  <a:cubicBezTo>
                    <a:pt x="5791" y="4547"/>
                    <a:pt x="5830" y="4400"/>
                    <a:pt x="5830" y="4251"/>
                  </a:cubicBezTo>
                  <a:lnTo>
                    <a:pt x="5830" y="850"/>
                  </a:lnTo>
                  <a:lnTo>
                    <a:pt x="5830" y="850"/>
                  </a:lnTo>
                  <a:lnTo>
                    <a:pt x="5830" y="850"/>
                  </a:lnTo>
                  <a:cubicBezTo>
                    <a:pt x="5830" y="701"/>
                    <a:pt x="5791" y="554"/>
                    <a:pt x="5716" y="425"/>
                  </a:cubicBezTo>
                  <a:cubicBezTo>
                    <a:pt x="5641" y="296"/>
                    <a:pt x="5534" y="189"/>
                    <a:pt x="5405" y="114"/>
                  </a:cubicBezTo>
                  <a:cubicBezTo>
                    <a:pt x="5276" y="39"/>
                    <a:pt x="5129" y="0"/>
                    <a:pt x="4980" y="0"/>
                  </a:cubicBezTo>
                  <a:lnTo>
                    <a:pt x="850" y="0"/>
                  </a:lnTo>
                </a:path>
              </a:pathLst>
            </a:custGeom>
            <a:noFill/>
            <a:ln w="19080">
              <a:solidFill>
                <a:srgbClr val="bf004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2" name=""/>
            <p:cNvSpPr/>
            <p:nvPr/>
          </p:nvSpPr>
          <p:spPr>
            <a:xfrm>
              <a:off x="685800" y="3188880"/>
              <a:ext cx="1338480" cy="328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400" spc="-1" strike="noStrike">
                  <a:latin typeface="Times New Roman"/>
                </a:rPr>
                <a:t>160 x 160 x 3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213" name=""/>
            <p:cNvSpPr/>
            <p:nvPr/>
          </p:nvSpPr>
          <p:spPr>
            <a:xfrm rot="16200000">
              <a:off x="4217040" y="3911400"/>
              <a:ext cx="1531080" cy="565920"/>
            </a:xfrm>
            <a:prstGeom prst="rect">
              <a:avLst/>
            </a:prstGeom>
            <a:solidFill>
              <a:srgbClr val="999999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400" spc="-1" strike="noStrike">
                  <a:solidFill>
                    <a:srgbClr val="000000"/>
                  </a:solidFill>
                  <a:latin typeface="Times New Roman"/>
                  <a:ea typeface="DejaVu Sans"/>
                </a:rPr>
                <a:t>Flatten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214" name=""/>
            <p:cNvSpPr/>
            <p:nvPr/>
          </p:nvSpPr>
          <p:spPr>
            <a:xfrm rot="16200000">
              <a:off x="4835880" y="3911760"/>
              <a:ext cx="1531080" cy="565560"/>
            </a:xfrm>
            <a:prstGeom prst="rect">
              <a:avLst/>
            </a:prstGeom>
            <a:solidFill>
              <a:srgbClr val="999999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400" spc="-1" strike="noStrike">
                  <a:solidFill>
                    <a:srgbClr val="000000"/>
                  </a:solidFill>
                  <a:latin typeface="Times New Roman"/>
                  <a:ea typeface="DejaVu Sans"/>
                </a:rPr>
                <a:t>Dense (10)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215" name=""/>
            <p:cNvSpPr/>
            <p:nvPr/>
          </p:nvSpPr>
          <p:spPr>
            <a:xfrm rot="16200000">
              <a:off x="5790240" y="3911400"/>
              <a:ext cx="1531080" cy="565920"/>
            </a:xfrm>
            <a:prstGeom prst="rect">
              <a:avLst/>
            </a:prstGeom>
            <a:solidFill>
              <a:srgbClr val="ffd428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400" spc="-1" strike="noStrike">
                  <a:solidFill>
                    <a:srgbClr val="000000"/>
                  </a:solidFill>
                  <a:latin typeface="Times New Roman"/>
                  <a:ea typeface="DejaVu Sans"/>
                </a:rPr>
                <a:t>Age Classification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216" name=""/>
            <p:cNvSpPr/>
            <p:nvPr/>
          </p:nvSpPr>
          <p:spPr>
            <a:xfrm rot="16200000">
              <a:off x="6681960" y="3911760"/>
              <a:ext cx="1531080" cy="565560"/>
            </a:xfrm>
            <a:prstGeom prst="rect">
              <a:avLst/>
            </a:prstGeom>
            <a:solidFill>
              <a:srgbClr val="ff860d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400" spc="-1" strike="noStrike">
                  <a:solidFill>
                    <a:srgbClr val="000000"/>
                  </a:solidFill>
                  <a:latin typeface="Times New Roman"/>
                  <a:ea typeface="DejaVu Sans"/>
                </a:rPr>
                <a:t>Age Regression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217" name=""/>
            <p:cNvSpPr/>
            <p:nvPr/>
          </p:nvSpPr>
          <p:spPr>
            <a:xfrm rot="16200000">
              <a:off x="5790240" y="2232720"/>
              <a:ext cx="1531080" cy="565920"/>
            </a:xfrm>
            <a:prstGeom prst="rect">
              <a:avLst/>
            </a:prstGeom>
            <a:solidFill>
              <a:srgbClr val="ff5429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400" spc="-1" strike="noStrike">
                  <a:solidFill>
                    <a:srgbClr val="000000"/>
                  </a:solidFill>
                  <a:latin typeface="Times New Roman"/>
                  <a:ea typeface="DejaVu Sans"/>
                </a:rPr>
                <a:t>Gender Output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218" name=""/>
            <p:cNvSpPr/>
            <p:nvPr/>
          </p:nvSpPr>
          <p:spPr>
            <a:xfrm flipV="1">
              <a:off x="5601600" y="2515680"/>
              <a:ext cx="671400" cy="912960"/>
            </a:xfrm>
            <a:prstGeom prst="bentConnector3">
              <a:avLst>
                <a:gd name="adj1" fmla="val 50000"/>
              </a:avLst>
            </a:prstGeom>
            <a:noFill/>
            <a:ln w="38160">
              <a:solidFill>
                <a:srgbClr val="000000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219" name="" descr=""/>
            <p:cNvPicPr/>
            <p:nvPr/>
          </p:nvPicPr>
          <p:blipFill>
            <a:blip r:embed="rId1"/>
            <a:stretch/>
          </p:blipFill>
          <p:spPr>
            <a:xfrm>
              <a:off x="795960" y="3428640"/>
              <a:ext cx="1531440" cy="15310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20" name=""/>
            <p:cNvSpPr/>
            <p:nvPr/>
          </p:nvSpPr>
          <p:spPr>
            <a:xfrm>
              <a:off x="8399880" y="3984480"/>
              <a:ext cx="469080" cy="393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800" spc="-1" strike="noStrike">
                  <a:latin typeface="Times New Roman"/>
                </a:rPr>
                <a:t>29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221" name=""/>
            <p:cNvSpPr/>
            <p:nvPr/>
          </p:nvSpPr>
          <p:spPr>
            <a:xfrm>
              <a:off x="8384040" y="2280240"/>
              <a:ext cx="747360" cy="393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800" spc="-1" strike="noStrike">
                  <a:latin typeface="Times New Roman"/>
                </a:rPr>
                <a:t>Male</a:t>
              </a:r>
              <a:endParaRPr b="0" lang="en-US" sz="1800" spc="-1" strike="noStrike"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506160" y="432720"/>
            <a:ext cx="9094680" cy="374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1" lang="en-US" sz="2800" spc="-1" strike="noStrike">
                <a:solidFill>
                  <a:srgbClr val="404040"/>
                </a:solidFill>
                <a:latin typeface="Calibri"/>
              </a:rPr>
              <a:t>III. Methodology – Deeper CNN (D-CNN)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23" name="PlaceHolder 2"/>
          <p:cNvSpPr>
            <a:spLocks noGrp="1"/>
          </p:cNvSpPr>
          <p:nvPr>
            <p:ph type="sldNum" idx="18"/>
          </p:nvPr>
        </p:nvSpPr>
        <p:spPr>
          <a:xfrm>
            <a:off x="57240" y="6531120"/>
            <a:ext cx="78984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fld id="{1BD5F4C9-0484-42A8-AD4F-3F305504436D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  <p:grpSp>
        <p:nvGrpSpPr>
          <p:cNvPr id="224" name=""/>
          <p:cNvGrpSpPr/>
          <p:nvPr/>
        </p:nvGrpSpPr>
        <p:grpSpPr>
          <a:xfrm>
            <a:off x="491760" y="1256400"/>
            <a:ext cx="8160120" cy="4885560"/>
            <a:chOff x="491760" y="1256400"/>
            <a:chExt cx="8160120" cy="4885560"/>
          </a:xfrm>
        </p:grpSpPr>
        <p:sp>
          <p:nvSpPr>
            <p:cNvPr id="225" name=""/>
            <p:cNvSpPr/>
            <p:nvPr/>
          </p:nvSpPr>
          <p:spPr>
            <a:xfrm flipH="1">
              <a:off x="3864600" y="5607000"/>
              <a:ext cx="1955160" cy="360"/>
            </a:xfrm>
            <a:prstGeom prst="line">
              <a:avLst/>
            </a:prstGeom>
            <a:ln w="38160">
              <a:solidFill>
                <a:srgbClr val="000000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6" name=""/>
            <p:cNvSpPr/>
            <p:nvPr/>
          </p:nvSpPr>
          <p:spPr>
            <a:xfrm flipH="1">
              <a:off x="5443920" y="3915720"/>
              <a:ext cx="2196720" cy="7560"/>
            </a:xfrm>
            <a:prstGeom prst="line">
              <a:avLst/>
            </a:prstGeom>
            <a:ln w="38160">
              <a:solidFill>
                <a:srgbClr val="000000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7" name=""/>
            <p:cNvSpPr/>
            <p:nvPr/>
          </p:nvSpPr>
          <p:spPr>
            <a:xfrm flipH="1">
              <a:off x="3864960" y="3925440"/>
              <a:ext cx="541440" cy="360"/>
            </a:xfrm>
            <a:prstGeom prst="line">
              <a:avLst/>
            </a:prstGeom>
            <a:ln w="38160">
              <a:solidFill>
                <a:srgbClr val="000000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8" name=""/>
            <p:cNvSpPr/>
            <p:nvPr/>
          </p:nvSpPr>
          <p:spPr>
            <a:xfrm flipH="1">
              <a:off x="4712400" y="3923280"/>
              <a:ext cx="684360" cy="360"/>
            </a:xfrm>
            <a:prstGeom prst="line">
              <a:avLst/>
            </a:prstGeom>
            <a:ln w="38160">
              <a:solidFill>
                <a:srgbClr val="000000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9" name=""/>
            <p:cNvSpPr/>
            <p:nvPr/>
          </p:nvSpPr>
          <p:spPr>
            <a:xfrm>
              <a:off x="1719720" y="2114280"/>
              <a:ext cx="6449760" cy="360"/>
            </a:xfrm>
            <a:prstGeom prst="line">
              <a:avLst/>
            </a:prstGeom>
            <a:ln w="38160">
              <a:solidFill>
                <a:srgbClr val="000000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0" name=""/>
            <p:cNvSpPr/>
            <p:nvPr/>
          </p:nvSpPr>
          <p:spPr>
            <a:xfrm rot="16200000">
              <a:off x="1704600" y="1874160"/>
              <a:ext cx="1259280" cy="465120"/>
            </a:xfrm>
            <a:prstGeom prst="rect">
              <a:avLst/>
            </a:prstGeom>
            <a:solidFill>
              <a:srgbClr val="729fcf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400" spc="-1" strike="noStrike">
                  <a:solidFill>
                    <a:srgbClr val="000000"/>
                  </a:solidFill>
                  <a:latin typeface="Times New Roman"/>
                  <a:ea typeface="DejaVu Sans"/>
                </a:rPr>
                <a:t>Conv</a:t>
              </a:r>
              <a:endParaRPr b="0" lang="en-US" sz="14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en-US" sz="1400" spc="-1" strike="noStrike">
                  <a:solidFill>
                    <a:srgbClr val="000000"/>
                  </a:solidFill>
                  <a:latin typeface="Times New Roman"/>
                  <a:ea typeface="DejaVu Sans"/>
                </a:rPr>
                <a:t>(3x3x32)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231" name=""/>
            <p:cNvSpPr/>
            <p:nvPr/>
          </p:nvSpPr>
          <p:spPr>
            <a:xfrm rot="16200000">
              <a:off x="2215080" y="1874160"/>
              <a:ext cx="1259280" cy="464760"/>
            </a:xfrm>
            <a:prstGeom prst="rect">
              <a:avLst/>
            </a:prstGeom>
            <a:solidFill>
              <a:srgbClr val="999999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400" spc="-1" strike="noStrike">
                  <a:solidFill>
                    <a:srgbClr val="000000"/>
                  </a:solidFill>
                  <a:latin typeface="Times New Roman"/>
                  <a:ea typeface="DejaVu Sans"/>
                </a:rPr>
                <a:t>Batch Norm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232" name=""/>
            <p:cNvSpPr/>
            <p:nvPr/>
          </p:nvSpPr>
          <p:spPr>
            <a:xfrm rot="16200000">
              <a:off x="2724840" y="1874160"/>
              <a:ext cx="1259280" cy="465120"/>
            </a:xfrm>
            <a:prstGeom prst="rect">
              <a:avLst/>
            </a:prstGeom>
            <a:solidFill>
              <a:srgbClr val="999999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400" spc="-1" strike="noStrike">
                  <a:solidFill>
                    <a:srgbClr val="000000"/>
                  </a:solidFill>
                  <a:latin typeface="Times New Roman"/>
                  <a:ea typeface="DejaVu Sans"/>
                </a:rPr>
                <a:t>ReLU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233" name=""/>
            <p:cNvSpPr/>
            <p:nvPr/>
          </p:nvSpPr>
          <p:spPr>
            <a:xfrm>
              <a:off x="1975320" y="1351440"/>
              <a:ext cx="2255760" cy="1509840"/>
            </a:xfrm>
            <a:custGeom>
              <a:avLst/>
              <a:gdLst/>
              <a:ahLst/>
              <a:rect l="l" t="t" r="r" b="b"/>
              <a:pathLst>
                <a:path w="6269" h="4197">
                  <a:moveTo>
                    <a:pt x="699" y="0"/>
                  </a:moveTo>
                  <a:lnTo>
                    <a:pt x="699" y="0"/>
                  </a:lnTo>
                  <a:cubicBezTo>
                    <a:pt x="577" y="0"/>
                    <a:pt x="456" y="32"/>
                    <a:pt x="350" y="94"/>
                  </a:cubicBezTo>
                  <a:cubicBezTo>
                    <a:pt x="243" y="155"/>
                    <a:pt x="155" y="243"/>
                    <a:pt x="94" y="350"/>
                  </a:cubicBezTo>
                  <a:cubicBezTo>
                    <a:pt x="32" y="456"/>
                    <a:pt x="0" y="577"/>
                    <a:pt x="0" y="699"/>
                  </a:cubicBezTo>
                  <a:lnTo>
                    <a:pt x="0" y="3496"/>
                  </a:lnTo>
                  <a:lnTo>
                    <a:pt x="0" y="3497"/>
                  </a:lnTo>
                  <a:cubicBezTo>
                    <a:pt x="0" y="3619"/>
                    <a:pt x="32" y="3740"/>
                    <a:pt x="94" y="3846"/>
                  </a:cubicBezTo>
                  <a:cubicBezTo>
                    <a:pt x="155" y="3953"/>
                    <a:pt x="243" y="4041"/>
                    <a:pt x="350" y="4102"/>
                  </a:cubicBezTo>
                  <a:cubicBezTo>
                    <a:pt x="456" y="4164"/>
                    <a:pt x="577" y="4196"/>
                    <a:pt x="699" y="4196"/>
                  </a:cubicBezTo>
                  <a:lnTo>
                    <a:pt x="5568" y="4196"/>
                  </a:lnTo>
                  <a:lnTo>
                    <a:pt x="5569" y="4196"/>
                  </a:lnTo>
                  <a:cubicBezTo>
                    <a:pt x="5691" y="4196"/>
                    <a:pt x="5812" y="4164"/>
                    <a:pt x="5918" y="4102"/>
                  </a:cubicBezTo>
                  <a:cubicBezTo>
                    <a:pt x="6025" y="4041"/>
                    <a:pt x="6113" y="3953"/>
                    <a:pt x="6174" y="3846"/>
                  </a:cubicBezTo>
                  <a:cubicBezTo>
                    <a:pt x="6236" y="3740"/>
                    <a:pt x="6268" y="3619"/>
                    <a:pt x="6268" y="3497"/>
                  </a:cubicBezTo>
                  <a:lnTo>
                    <a:pt x="6268" y="699"/>
                  </a:lnTo>
                  <a:lnTo>
                    <a:pt x="6268" y="699"/>
                  </a:lnTo>
                  <a:lnTo>
                    <a:pt x="6268" y="699"/>
                  </a:lnTo>
                  <a:cubicBezTo>
                    <a:pt x="6268" y="577"/>
                    <a:pt x="6236" y="456"/>
                    <a:pt x="6174" y="350"/>
                  </a:cubicBezTo>
                  <a:cubicBezTo>
                    <a:pt x="6113" y="243"/>
                    <a:pt x="6025" y="155"/>
                    <a:pt x="5918" y="94"/>
                  </a:cubicBezTo>
                  <a:cubicBezTo>
                    <a:pt x="5812" y="32"/>
                    <a:pt x="5691" y="0"/>
                    <a:pt x="5569" y="0"/>
                  </a:cubicBezTo>
                  <a:lnTo>
                    <a:pt x="699" y="0"/>
                  </a:lnTo>
                </a:path>
              </a:pathLst>
            </a:custGeom>
            <a:noFill/>
            <a:ln w="19080">
              <a:solidFill>
                <a:srgbClr val="bf004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4" name=""/>
            <p:cNvSpPr/>
            <p:nvPr/>
          </p:nvSpPr>
          <p:spPr>
            <a:xfrm>
              <a:off x="491760" y="1256400"/>
              <a:ext cx="1336680" cy="4831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400" spc="-1" strike="noStrike">
                  <a:latin typeface="Times New Roman"/>
                </a:rPr>
                <a:t>160 x 160 x 3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235" name=""/>
            <p:cNvSpPr/>
            <p:nvPr/>
          </p:nvSpPr>
          <p:spPr>
            <a:xfrm rot="16200000">
              <a:off x="7789680" y="1876320"/>
              <a:ext cx="1258920" cy="465480"/>
            </a:xfrm>
            <a:prstGeom prst="rect">
              <a:avLst/>
            </a:prstGeom>
            <a:solidFill>
              <a:srgbClr val="999999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400" spc="-1" strike="noStrike">
                  <a:solidFill>
                    <a:srgbClr val="000000"/>
                  </a:solidFill>
                  <a:latin typeface="Times New Roman"/>
                  <a:ea typeface="DejaVu Sans"/>
                </a:rPr>
                <a:t>Flatten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236" name=""/>
            <p:cNvSpPr/>
            <p:nvPr/>
          </p:nvSpPr>
          <p:spPr>
            <a:xfrm rot="16200000">
              <a:off x="6858720" y="3681360"/>
              <a:ext cx="1259280" cy="465120"/>
            </a:xfrm>
            <a:prstGeom prst="rect">
              <a:avLst/>
            </a:prstGeom>
            <a:solidFill>
              <a:srgbClr val="999999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400" spc="-1" strike="noStrike">
                  <a:solidFill>
                    <a:srgbClr val="000000"/>
                  </a:solidFill>
                  <a:latin typeface="Times New Roman"/>
                  <a:ea typeface="DejaVu Sans"/>
                </a:rPr>
                <a:t>Dense (1024)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237" name=""/>
            <p:cNvSpPr/>
            <p:nvPr/>
          </p:nvSpPr>
          <p:spPr>
            <a:xfrm rot="16200000">
              <a:off x="3854160" y="3681000"/>
              <a:ext cx="1259280" cy="465480"/>
            </a:xfrm>
            <a:prstGeom prst="rect">
              <a:avLst/>
            </a:prstGeom>
            <a:solidFill>
              <a:srgbClr val="ff860d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400" spc="-1" strike="noStrike">
                  <a:solidFill>
                    <a:srgbClr val="000000"/>
                  </a:solidFill>
                  <a:latin typeface="Times New Roman"/>
                  <a:ea typeface="DejaVu Sans"/>
                </a:rPr>
                <a:t>Age Regression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238" name=""/>
            <p:cNvSpPr/>
            <p:nvPr/>
          </p:nvSpPr>
          <p:spPr>
            <a:xfrm rot="16200000">
              <a:off x="4581360" y="3681360"/>
              <a:ext cx="1259280" cy="465120"/>
            </a:xfrm>
            <a:prstGeom prst="rect">
              <a:avLst/>
            </a:prstGeom>
            <a:solidFill>
              <a:srgbClr val="ffd428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400" spc="-1" strike="noStrike">
                  <a:solidFill>
                    <a:srgbClr val="000000"/>
                  </a:solidFill>
                  <a:latin typeface="Times New Roman"/>
                  <a:ea typeface="DejaVu Sans"/>
                </a:rPr>
                <a:t>Age Classification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239" name=""/>
            <p:cNvSpPr/>
            <p:nvPr/>
          </p:nvSpPr>
          <p:spPr>
            <a:xfrm rot="16200000">
              <a:off x="5328360" y="5279400"/>
              <a:ext cx="1259280" cy="465480"/>
            </a:xfrm>
            <a:prstGeom prst="rect">
              <a:avLst/>
            </a:prstGeom>
            <a:solidFill>
              <a:srgbClr val="ff5429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400" spc="-1" strike="noStrike">
                  <a:solidFill>
                    <a:srgbClr val="000000"/>
                  </a:solidFill>
                  <a:latin typeface="Times New Roman"/>
                  <a:ea typeface="DejaVu Sans"/>
                </a:rPr>
                <a:t>Gender Output</a:t>
              </a:r>
              <a:endParaRPr b="0" lang="en-US" sz="1400" spc="-1" strike="noStrike">
                <a:latin typeface="Arial"/>
              </a:endParaRPr>
            </a:p>
          </p:txBody>
        </p:sp>
        <p:pic>
          <p:nvPicPr>
            <p:cNvPr id="240" name="" descr=""/>
            <p:cNvPicPr/>
            <p:nvPr/>
          </p:nvPicPr>
          <p:blipFill>
            <a:blip r:embed="rId1"/>
            <a:stretch/>
          </p:blipFill>
          <p:spPr>
            <a:xfrm>
              <a:off x="581040" y="1480320"/>
              <a:ext cx="1259280" cy="12592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41" name=""/>
            <p:cNvSpPr/>
            <p:nvPr/>
          </p:nvSpPr>
          <p:spPr>
            <a:xfrm>
              <a:off x="3415680" y="3787200"/>
              <a:ext cx="385560" cy="3236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500" spc="-1" strike="noStrike">
                  <a:latin typeface="Times New Roman"/>
                </a:rPr>
                <a:t>29</a:t>
              </a:r>
              <a:endParaRPr b="0" lang="en-US" sz="1500" spc="-1" strike="noStrike">
                <a:latin typeface="Arial"/>
              </a:endParaRPr>
            </a:p>
          </p:txBody>
        </p:sp>
        <p:sp>
          <p:nvSpPr>
            <p:cNvPr id="242" name=""/>
            <p:cNvSpPr/>
            <p:nvPr/>
          </p:nvSpPr>
          <p:spPr>
            <a:xfrm>
              <a:off x="3208320" y="5445360"/>
              <a:ext cx="614880" cy="3236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500" spc="-1" strike="noStrike">
                  <a:latin typeface="Times New Roman"/>
                </a:rPr>
                <a:t>Male</a:t>
              </a:r>
              <a:endParaRPr b="0" lang="en-US" sz="1500" spc="-1" strike="noStrike">
                <a:latin typeface="Arial"/>
              </a:endParaRPr>
            </a:p>
          </p:txBody>
        </p:sp>
        <p:sp>
          <p:nvSpPr>
            <p:cNvPr id="243" name=""/>
            <p:cNvSpPr/>
            <p:nvPr/>
          </p:nvSpPr>
          <p:spPr>
            <a:xfrm rot="16200000">
              <a:off x="3240000" y="1875600"/>
              <a:ext cx="1259280" cy="465120"/>
            </a:xfrm>
            <a:prstGeom prst="rect">
              <a:avLst/>
            </a:prstGeom>
            <a:solidFill>
              <a:srgbClr val="999999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400" spc="-1" strike="noStrike">
                  <a:solidFill>
                    <a:srgbClr val="000000"/>
                  </a:solidFill>
                  <a:latin typeface="Times New Roman"/>
                  <a:ea typeface="DejaVu Sans"/>
                </a:rPr>
                <a:t>Avg Pooling</a:t>
              </a:r>
              <a:endParaRPr b="0" lang="en-US" sz="1400" spc="-1" strike="noStrike">
                <a:latin typeface="Arial"/>
              </a:endParaRPr>
            </a:p>
          </p:txBody>
        </p:sp>
        <p:grpSp>
          <p:nvGrpSpPr>
            <p:cNvPr id="244" name=""/>
            <p:cNvGrpSpPr/>
            <p:nvPr/>
          </p:nvGrpSpPr>
          <p:grpSpPr>
            <a:xfrm>
              <a:off x="4347000" y="1477080"/>
              <a:ext cx="300600" cy="1260720"/>
              <a:chOff x="4347000" y="1477080"/>
              <a:chExt cx="300600" cy="1260720"/>
            </a:xfrm>
          </p:grpSpPr>
          <p:sp>
            <p:nvSpPr>
              <p:cNvPr id="245" name=""/>
              <p:cNvSpPr/>
              <p:nvPr/>
            </p:nvSpPr>
            <p:spPr>
              <a:xfrm rot="16200000">
                <a:off x="3751920" y="2072160"/>
                <a:ext cx="1259280" cy="69120"/>
              </a:xfrm>
              <a:prstGeom prst="rect">
                <a:avLst/>
              </a:prstGeom>
              <a:solidFill>
                <a:srgbClr val="729fcf"/>
              </a:solidFill>
              <a:ln w="0">
                <a:solidFill>
                  <a:srgbClr val="3465a4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46" name=""/>
              <p:cNvSpPr/>
              <p:nvPr/>
            </p:nvSpPr>
            <p:spPr>
              <a:xfrm rot="16200000">
                <a:off x="3828600" y="2071800"/>
                <a:ext cx="1259280" cy="69480"/>
              </a:xfrm>
              <a:prstGeom prst="rect">
                <a:avLst/>
              </a:prstGeom>
              <a:solidFill>
                <a:srgbClr val="999999"/>
              </a:solidFill>
              <a:ln w="0">
                <a:solidFill>
                  <a:srgbClr val="3465a4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47" name=""/>
              <p:cNvSpPr/>
              <p:nvPr/>
            </p:nvSpPr>
            <p:spPr>
              <a:xfrm rot="16200000">
                <a:off x="3905280" y="2071800"/>
                <a:ext cx="1259280" cy="69480"/>
              </a:xfrm>
              <a:prstGeom prst="rect">
                <a:avLst/>
              </a:prstGeom>
              <a:solidFill>
                <a:srgbClr val="999999"/>
              </a:solidFill>
              <a:ln w="0">
                <a:solidFill>
                  <a:srgbClr val="3465a4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48" name=""/>
              <p:cNvSpPr/>
              <p:nvPr/>
            </p:nvSpPr>
            <p:spPr>
              <a:xfrm rot="16200000">
                <a:off x="3983400" y="2073600"/>
                <a:ext cx="1259280" cy="69120"/>
              </a:xfrm>
              <a:prstGeom prst="rect">
                <a:avLst/>
              </a:prstGeom>
              <a:solidFill>
                <a:srgbClr val="999999"/>
              </a:solidFill>
              <a:ln w="0">
                <a:solidFill>
                  <a:srgbClr val="3465a4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249" name=""/>
            <p:cNvGrpSpPr/>
            <p:nvPr/>
          </p:nvGrpSpPr>
          <p:grpSpPr>
            <a:xfrm>
              <a:off x="4740480" y="1477080"/>
              <a:ext cx="300600" cy="1260720"/>
              <a:chOff x="4740480" y="1477080"/>
              <a:chExt cx="300600" cy="1260720"/>
            </a:xfrm>
          </p:grpSpPr>
          <p:sp>
            <p:nvSpPr>
              <p:cNvPr id="250" name=""/>
              <p:cNvSpPr/>
              <p:nvPr/>
            </p:nvSpPr>
            <p:spPr>
              <a:xfrm rot="16200000">
                <a:off x="4145760" y="2071800"/>
                <a:ext cx="1259280" cy="69840"/>
              </a:xfrm>
              <a:prstGeom prst="rect">
                <a:avLst/>
              </a:prstGeom>
              <a:solidFill>
                <a:srgbClr val="729fcf"/>
              </a:solidFill>
              <a:ln w="0">
                <a:solidFill>
                  <a:srgbClr val="3465a4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51" name=""/>
              <p:cNvSpPr/>
              <p:nvPr/>
            </p:nvSpPr>
            <p:spPr>
              <a:xfrm rot="16200000">
                <a:off x="4222080" y="2071800"/>
                <a:ext cx="1259280" cy="69480"/>
              </a:xfrm>
              <a:prstGeom prst="rect">
                <a:avLst/>
              </a:prstGeom>
              <a:solidFill>
                <a:srgbClr val="999999"/>
              </a:solidFill>
              <a:ln w="0">
                <a:solidFill>
                  <a:srgbClr val="3465a4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52" name=""/>
              <p:cNvSpPr/>
              <p:nvPr/>
            </p:nvSpPr>
            <p:spPr>
              <a:xfrm rot="16200000">
                <a:off x="4298760" y="2071800"/>
                <a:ext cx="1259280" cy="69480"/>
              </a:xfrm>
              <a:prstGeom prst="rect">
                <a:avLst/>
              </a:prstGeom>
              <a:solidFill>
                <a:srgbClr val="999999"/>
              </a:solidFill>
              <a:ln w="0">
                <a:solidFill>
                  <a:srgbClr val="3465a4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53" name=""/>
              <p:cNvSpPr/>
              <p:nvPr/>
            </p:nvSpPr>
            <p:spPr>
              <a:xfrm rot="16200000">
                <a:off x="4376520" y="2073240"/>
                <a:ext cx="1259280" cy="69840"/>
              </a:xfrm>
              <a:prstGeom prst="rect">
                <a:avLst/>
              </a:prstGeom>
              <a:solidFill>
                <a:srgbClr val="999999"/>
              </a:solidFill>
              <a:ln w="0">
                <a:solidFill>
                  <a:srgbClr val="3465a4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254" name=""/>
            <p:cNvGrpSpPr/>
            <p:nvPr/>
          </p:nvGrpSpPr>
          <p:grpSpPr>
            <a:xfrm>
              <a:off x="5137200" y="1477080"/>
              <a:ext cx="300600" cy="1260720"/>
              <a:chOff x="5137200" y="1477080"/>
              <a:chExt cx="300600" cy="1260720"/>
            </a:xfrm>
          </p:grpSpPr>
          <p:sp>
            <p:nvSpPr>
              <p:cNvPr id="255" name=""/>
              <p:cNvSpPr/>
              <p:nvPr/>
            </p:nvSpPr>
            <p:spPr>
              <a:xfrm rot="16200000">
                <a:off x="4542480" y="2071800"/>
                <a:ext cx="1259280" cy="69840"/>
              </a:xfrm>
              <a:prstGeom prst="rect">
                <a:avLst/>
              </a:prstGeom>
              <a:solidFill>
                <a:srgbClr val="729fcf"/>
              </a:solidFill>
              <a:ln w="0">
                <a:solidFill>
                  <a:srgbClr val="3465a4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56" name=""/>
              <p:cNvSpPr/>
              <p:nvPr/>
            </p:nvSpPr>
            <p:spPr>
              <a:xfrm rot="16200000">
                <a:off x="4618800" y="2071800"/>
                <a:ext cx="1259280" cy="69480"/>
              </a:xfrm>
              <a:prstGeom prst="rect">
                <a:avLst/>
              </a:prstGeom>
              <a:solidFill>
                <a:srgbClr val="999999"/>
              </a:solidFill>
              <a:ln w="0">
                <a:solidFill>
                  <a:srgbClr val="3465a4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57" name=""/>
              <p:cNvSpPr/>
              <p:nvPr/>
            </p:nvSpPr>
            <p:spPr>
              <a:xfrm rot="16200000">
                <a:off x="4695480" y="2071800"/>
                <a:ext cx="1259280" cy="69480"/>
              </a:xfrm>
              <a:prstGeom prst="rect">
                <a:avLst/>
              </a:prstGeom>
              <a:solidFill>
                <a:srgbClr val="999999"/>
              </a:solidFill>
              <a:ln w="0">
                <a:solidFill>
                  <a:srgbClr val="3465a4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58" name=""/>
              <p:cNvSpPr/>
              <p:nvPr/>
            </p:nvSpPr>
            <p:spPr>
              <a:xfrm rot="16200000">
                <a:off x="4773240" y="2073240"/>
                <a:ext cx="1259280" cy="69840"/>
              </a:xfrm>
              <a:prstGeom prst="rect">
                <a:avLst/>
              </a:prstGeom>
              <a:solidFill>
                <a:srgbClr val="999999"/>
              </a:solidFill>
              <a:ln w="0">
                <a:solidFill>
                  <a:srgbClr val="3465a4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259" name=""/>
            <p:cNvSpPr/>
            <p:nvPr/>
          </p:nvSpPr>
          <p:spPr>
            <a:xfrm rot="16200000">
              <a:off x="5324760" y="1874160"/>
              <a:ext cx="1259640" cy="465120"/>
            </a:xfrm>
            <a:prstGeom prst="rect">
              <a:avLst/>
            </a:prstGeom>
            <a:solidFill>
              <a:srgbClr val="a1467e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400" spc="-1" strike="noStrike">
                  <a:solidFill>
                    <a:srgbClr val="000000"/>
                  </a:solidFill>
                  <a:latin typeface="Times New Roman"/>
                  <a:ea typeface="DejaVu Sans"/>
                </a:rPr>
                <a:t>Conv</a:t>
              </a:r>
              <a:endParaRPr b="0" lang="en-US" sz="14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en-US" sz="1400" spc="-1" strike="noStrike">
                  <a:solidFill>
                    <a:srgbClr val="000000"/>
                  </a:solidFill>
                  <a:latin typeface="Times New Roman"/>
                  <a:ea typeface="DejaVu Sans"/>
                </a:rPr>
                <a:t>(1x1x32)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260" name=""/>
            <p:cNvSpPr/>
            <p:nvPr/>
          </p:nvSpPr>
          <p:spPr>
            <a:xfrm rot="16200000">
              <a:off x="5835600" y="1874520"/>
              <a:ext cx="1259640" cy="464760"/>
            </a:xfrm>
            <a:prstGeom prst="rect">
              <a:avLst/>
            </a:prstGeom>
            <a:solidFill>
              <a:srgbClr val="999999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400" spc="-1" strike="noStrike">
                  <a:solidFill>
                    <a:srgbClr val="000000"/>
                  </a:solidFill>
                  <a:latin typeface="Times New Roman"/>
                  <a:ea typeface="DejaVu Sans"/>
                </a:rPr>
                <a:t>Batch Norm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261" name=""/>
            <p:cNvSpPr/>
            <p:nvPr/>
          </p:nvSpPr>
          <p:spPr>
            <a:xfrm rot="16200000">
              <a:off x="6345000" y="1874160"/>
              <a:ext cx="1259640" cy="465120"/>
            </a:xfrm>
            <a:prstGeom prst="rect">
              <a:avLst/>
            </a:prstGeom>
            <a:solidFill>
              <a:srgbClr val="999999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400" spc="-1" strike="noStrike">
                  <a:solidFill>
                    <a:srgbClr val="000000"/>
                  </a:solidFill>
                  <a:latin typeface="Times New Roman"/>
                  <a:ea typeface="DejaVu Sans"/>
                </a:rPr>
                <a:t>ReLU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262" name=""/>
            <p:cNvSpPr/>
            <p:nvPr/>
          </p:nvSpPr>
          <p:spPr>
            <a:xfrm>
              <a:off x="5595840" y="1351800"/>
              <a:ext cx="2255760" cy="1509840"/>
            </a:xfrm>
            <a:custGeom>
              <a:avLst/>
              <a:gdLst/>
              <a:ahLst/>
              <a:rect l="l" t="t" r="r" b="b"/>
              <a:pathLst>
                <a:path w="6269" h="4197">
                  <a:moveTo>
                    <a:pt x="699" y="0"/>
                  </a:moveTo>
                  <a:lnTo>
                    <a:pt x="699" y="0"/>
                  </a:lnTo>
                  <a:cubicBezTo>
                    <a:pt x="577" y="0"/>
                    <a:pt x="456" y="32"/>
                    <a:pt x="350" y="94"/>
                  </a:cubicBezTo>
                  <a:cubicBezTo>
                    <a:pt x="243" y="155"/>
                    <a:pt x="155" y="243"/>
                    <a:pt x="94" y="350"/>
                  </a:cubicBezTo>
                  <a:cubicBezTo>
                    <a:pt x="32" y="456"/>
                    <a:pt x="0" y="577"/>
                    <a:pt x="0" y="699"/>
                  </a:cubicBezTo>
                  <a:lnTo>
                    <a:pt x="0" y="3496"/>
                  </a:lnTo>
                  <a:lnTo>
                    <a:pt x="0" y="3497"/>
                  </a:lnTo>
                  <a:cubicBezTo>
                    <a:pt x="0" y="3619"/>
                    <a:pt x="32" y="3740"/>
                    <a:pt x="94" y="3846"/>
                  </a:cubicBezTo>
                  <a:cubicBezTo>
                    <a:pt x="155" y="3953"/>
                    <a:pt x="243" y="4041"/>
                    <a:pt x="350" y="4102"/>
                  </a:cubicBezTo>
                  <a:cubicBezTo>
                    <a:pt x="456" y="4164"/>
                    <a:pt x="577" y="4196"/>
                    <a:pt x="699" y="4196"/>
                  </a:cubicBezTo>
                  <a:lnTo>
                    <a:pt x="5568" y="4196"/>
                  </a:lnTo>
                  <a:lnTo>
                    <a:pt x="5569" y="4196"/>
                  </a:lnTo>
                  <a:cubicBezTo>
                    <a:pt x="5691" y="4196"/>
                    <a:pt x="5812" y="4164"/>
                    <a:pt x="5918" y="4102"/>
                  </a:cubicBezTo>
                  <a:cubicBezTo>
                    <a:pt x="6025" y="4041"/>
                    <a:pt x="6113" y="3953"/>
                    <a:pt x="6174" y="3846"/>
                  </a:cubicBezTo>
                  <a:cubicBezTo>
                    <a:pt x="6236" y="3740"/>
                    <a:pt x="6268" y="3619"/>
                    <a:pt x="6268" y="3497"/>
                  </a:cubicBezTo>
                  <a:lnTo>
                    <a:pt x="6268" y="699"/>
                  </a:lnTo>
                  <a:lnTo>
                    <a:pt x="6268" y="699"/>
                  </a:lnTo>
                  <a:lnTo>
                    <a:pt x="6268" y="699"/>
                  </a:lnTo>
                  <a:cubicBezTo>
                    <a:pt x="6268" y="577"/>
                    <a:pt x="6236" y="456"/>
                    <a:pt x="6174" y="350"/>
                  </a:cubicBezTo>
                  <a:cubicBezTo>
                    <a:pt x="6113" y="243"/>
                    <a:pt x="6025" y="155"/>
                    <a:pt x="5918" y="94"/>
                  </a:cubicBezTo>
                  <a:cubicBezTo>
                    <a:pt x="5812" y="32"/>
                    <a:pt x="5691" y="0"/>
                    <a:pt x="5569" y="0"/>
                  </a:cubicBezTo>
                  <a:lnTo>
                    <a:pt x="699" y="0"/>
                  </a:lnTo>
                </a:path>
              </a:pathLst>
            </a:custGeom>
            <a:noFill/>
            <a:ln w="19080">
              <a:solidFill>
                <a:srgbClr val="00a93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3" name=""/>
            <p:cNvSpPr/>
            <p:nvPr/>
          </p:nvSpPr>
          <p:spPr>
            <a:xfrm rot="16200000">
              <a:off x="6860160" y="1875600"/>
              <a:ext cx="1259640" cy="465120"/>
            </a:xfrm>
            <a:prstGeom prst="rect">
              <a:avLst/>
            </a:prstGeom>
            <a:solidFill>
              <a:srgbClr val="999999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400" spc="-1" strike="noStrike">
                  <a:solidFill>
                    <a:srgbClr val="000000"/>
                  </a:solidFill>
                  <a:latin typeface="Times New Roman"/>
                  <a:ea typeface="DejaVu Sans"/>
                </a:rPr>
                <a:t>Max Pooling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264" name=""/>
            <p:cNvSpPr/>
            <p:nvPr/>
          </p:nvSpPr>
          <p:spPr>
            <a:xfrm rot="16200000">
              <a:off x="6347520" y="3681360"/>
              <a:ext cx="1259280" cy="465120"/>
            </a:xfrm>
            <a:prstGeom prst="rect">
              <a:avLst/>
            </a:prstGeom>
            <a:solidFill>
              <a:srgbClr val="999999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400" spc="-1" strike="noStrike">
                  <a:solidFill>
                    <a:srgbClr val="000000"/>
                  </a:solidFill>
                  <a:latin typeface="Times New Roman"/>
                  <a:ea typeface="DejaVu Sans"/>
                </a:rPr>
                <a:t>Dropout - BN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265" name=""/>
            <p:cNvSpPr/>
            <p:nvPr/>
          </p:nvSpPr>
          <p:spPr>
            <a:xfrm rot="16200000">
              <a:off x="5836320" y="3681360"/>
              <a:ext cx="1259280" cy="465120"/>
            </a:xfrm>
            <a:prstGeom prst="rect">
              <a:avLst/>
            </a:prstGeom>
            <a:solidFill>
              <a:srgbClr val="999999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400" spc="-1" strike="noStrike">
                  <a:solidFill>
                    <a:srgbClr val="000000"/>
                  </a:solidFill>
                  <a:latin typeface="Times New Roman"/>
                  <a:ea typeface="DejaVu Sans"/>
                </a:rPr>
                <a:t>Dense (64)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266" name=""/>
            <p:cNvSpPr/>
            <p:nvPr/>
          </p:nvSpPr>
          <p:spPr>
            <a:xfrm>
              <a:off x="5972760" y="4201560"/>
              <a:ext cx="360" cy="684360"/>
            </a:xfrm>
            <a:prstGeom prst="line">
              <a:avLst/>
            </a:prstGeom>
            <a:ln w="38160">
              <a:solidFill>
                <a:srgbClr val="000000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7" name=""/>
            <p:cNvSpPr/>
            <p:nvPr/>
          </p:nvSpPr>
          <p:spPr>
            <a:xfrm rot="16200000">
              <a:off x="5324760" y="3681360"/>
              <a:ext cx="1259280" cy="464760"/>
            </a:xfrm>
            <a:prstGeom prst="rect">
              <a:avLst/>
            </a:prstGeom>
            <a:solidFill>
              <a:srgbClr val="999999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400" spc="-1" strike="noStrike">
                  <a:solidFill>
                    <a:srgbClr val="000000"/>
                  </a:solidFill>
                  <a:latin typeface="Times New Roman"/>
                  <a:ea typeface="DejaVu Sans"/>
                </a:rPr>
                <a:t>Dropout - BN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268" name=""/>
            <p:cNvSpPr/>
            <p:nvPr/>
          </p:nvSpPr>
          <p:spPr>
            <a:xfrm flipH="1">
              <a:off x="7720560" y="2738520"/>
              <a:ext cx="698040" cy="1175400"/>
            </a:xfrm>
            <a:prstGeom prst="bentConnector3">
              <a:avLst>
                <a:gd name="adj1" fmla="val 50000"/>
              </a:avLst>
            </a:prstGeom>
            <a:noFill/>
            <a:ln w="38160">
              <a:solidFill>
                <a:srgbClr val="000000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9" name=""/>
            <p:cNvSpPr/>
            <p:nvPr/>
          </p:nvSpPr>
          <p:spPr>
            <a:xfrm>
              <a:off x="4280760" y="1351800"/>
              <a:ext cx="1233000" cy="1509840"/>
            </a:xfrm>
            <a:custGeom>
              <a:avLst/>
              <a:gdLst/>
              <a:ahLst/>
              <a:rect l="l" t="t" r="r" b="b"/>
              <a:pathLst>
                <a:path w="3428" h="4197">
                  <a:moveTo>
                    <a:pt x="571" y="0"/>
                  </a:moveTo>
                  <a:lnTo>
                    <a:pt x="571" y="0"/>
                  </a:lnTo>
                  <a:cubicBezTo>
                    <a:pt x="471" y="0"/>
                    <a:pt x="372" y="26"/>
                    <a:pt x="286" y="77"/>
                  </a:cubicBezTo>
                  <a:cubicBezTo>
                    <a:pt x="199" y="127"/>
                    <a:pt x="127" y="199"/>
                    <a:pt x="77" y="286"/>
                  </a:cubicBezTo>
                  <a:cubicBezTo>
                    <a:pt x="26" y="372"/>
                    <a:pt x="0" y="471"/>
                    <a:pt x="0" y="571"/>
                  </a:cubicBezTo>
                  <a:lnTo>
                    <a:pt x="0" y="3624"/>
                  </a:lnTo>
                  <a:lnTo>
                    <a:pt x="0" y="3625"/>
                  </a:lnTo>
                  <a:cubicBezTo>
                    <a:pt x="0" y="3725"/>
                    <a:pt x="26" y="3824"/>
                    <a:pt x="77" y="3910"/>
                  </a:cubicBezTo>
                  <a:cubicBezTo>
                    <a:pt x="127" y="3997"/>
                    <a:pt x="199" y="4069"/>
                    <a:pt x="286" y="4119"/>
                  </a:cubicBezTo>
                  <a:cubicBezTo>
                    <a:pt x="372" y="4170"/>
                    <a:pt x="471" y="4196"/>
                    <a:pt x="571" y="4196"/>
                  </a:cubicBezTo>
                  <a:lnTo>
                    <a:pt x="2855" y="4196"/>
                  </a:lnTo>
                  <a:lnTo>
                    <a:pt x="2856" y="4196"/>
                  </a:lnTo>
                  <a:cubicBezTo>
                    <a:pt x="2956" y="4196"/>
                    <a:pt x="3055" y="4170"/>
                    <a:pt x="3141" y="4119"/>
                  </a:cubicBezTo>
                  <a:cubicBezTo>
                    <a:pt x="3228" y="4069"/>
                    <a:pt x="3300" y="3997"/>
                    <a:pt x="3350" y="3910"/>
                  </a:cubicBezTo>
                  <a:cubicBezTo>
                    <a:pt x="3401" y="3824"/>
                    <a:pt x="3427" y="3725"/>
                    <a:pt x="3427" y="3625"/>
                  </a:cubicBezTo>
                  <a:lnTo>
                    <a:pt x="3427" y="571"/>
                  </a:lnTo>
                  <a:lnTo>
                    <a:pt x="3427" y="571"/>
                  </a:lnTo>
                  <a:lnTo>
                    <a:pt x="3427" y="571"/>
                  </a:lnTo>
                  <a:cubicBezTo>
                    <a:pt x="3427" y="471"/>
                    <a:pt x="3401" y="372"/>
                    <a:pt x="3350" y="286"/>
                  </a:cubicBezTo>
                  <a:cubicBezTo>
                    <a:pt x="3300" y="199"/>
                    <a:pt x="3228" y="127"/>
                    <a:pt x="3141" y="77"/>
                  </a:cubicBezTo>
                  <a:cubicBezTo>
                    <a:pt x="3055" y="26"/>
                    <a:pt x="2956" y="0"/>
                    <a:pt x="2856" y="0"/>
                  </a:cubicBezTo>
                  <a:lnTo>
                    <a:pt x="571" y="0"/>
                  </a:lnTo>
                </a:path>
              </a:pathLst>
            </a:custGeom>
            <a:noFill/>
            <a:ln w="19080">
              <a:solidFill>
                <a:srgbClr val="bf004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PlaceHolder 1"/>
          <p:cNvSpPr>
            <a:spLocks noGrp="1"/>
          </p:cNvSpPr>
          <p:nvPr>
            <p:ph type="title"/>
          </p:nvPr>
        </p:nvSpPr>
        <p:spPr>
          <a:xfrm>
            <a:off x="506160" y="432720"/>
            <a:ext cx="9094680" cy="374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1" lang="en-US" sz="2800" spc="-1" strike="noStrike">
                <a:solidFill>
                  <a:srgbClr val="404040"/>
                </a:solidFill>
                <a:latin typeface="Calibri"/>
              </a:rPr>
              <a:t>III. Methodology – Multiple Input CNN (M-CNN)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71" name="PlaceHolder 2"/>
          <p:cNvSpPr>
            <a:spLocks noGrp="1"/>
          </p:cNvSpPr>
          <p:nvPr>
            <p:ph type="sldNum" idx="19"/>
          </p:nvPr>
        </p:nvSpPr>
        <p:spPr>
          <a:xfrm>
            <a:off x="57240" y="6531120"/>
            <a:ext cx="78984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fld id="{CDD9DF6C-D28D-431A-8B04-CD475D9ADEA3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  <p:grpSp>
        <p:nvGrpSpPr>
          <p:cNvPr id="272" name=""/>
          <p:cNvGrpSpPr/>
          <p:nvPr/>
        </p:nvGrpSpPr>
        <p:grpSpPr>
          <a:xfrm>
            <a:off x="940680" y="1043640"/>
            <a:ext cx="7262640" cy="5364720"/>
            <a:chOff x="940680" y="1043640"/>
            <a:chExt cx="7262640" cy="5364720"/>
          </a:xfrm>
        </p:grpSpPr>
        <p:grpSp>
          <p:nvGrpSpPr>
            <p:cNvPr id="273" name=""/>
            <p:cNvGrpSpPr/>
            <p:nvPr/>
          </p:nvGrpSpPr>
          <p:grpSpPr>
            <a:xfrm>
              <a:off x="2068200" y="2658600"/>
              <a:ext cx="5007240" cy="3749760"/>
              <a:chOff x="2068200" y="2658600"/>
              <a:chExt cx="5007240" cy="3749760"/>
            </a:xfrm>
          </p:grpSpPr>
          <p:sp>
            <p:nvSpPr>
              <p:cNvPr id="274" name=""/>
              <p:cNvSpPr/>
              <p:nvPr/>
            </p:nvSpPr>
            <p:spPr>
              <a:xfrm>
                <a:off x="3155760" y="4649040"/>
                <a:ext cx="1103760" cy="360"/>
              </a:xfrm>
              <a:prstGeom prst="line">
                <a:avLst/>
              </a:prstGeom>
              <a:ln w="3816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75" name=""/>
              <p:cNvSpPr/>
              <p:nvPr/>
            </p:nvSpPr>
            <p:spPr>
              <a:xfrm>
                <a:off x="3155760" y="5885640"/>
                <a:ext cx="1103760" cy="360"/>
              </a:xfrm>
              <a:prstGeom prst="line">
                <a:avLst/>
              </a:prstGeom>
              <a:ln w="3816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76" name=""/>
              <p:cNvSpPr/>
              <p:nvPr/>
            </p:nvSpPr>
            <p:spPr>
              <a:xfrm>
                <a:off x="3158640" y="3412800"/>
                <a:ext cx="1103760" cy="360"/>
              </a:xfrm>
              <a:prstGeom prst="line">
                <a:avLst/>
              </a:prstGeom>
              <a:ln w="3816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77" name=""/>
              <p:cNvSpPr/>
              <p:nvPr/>
            </p:nvSpPr>
            <p:spPr>
              <a:xfrm>
                <a:off x="4934520" y="5669640"/>
                <a:ext cx="1639440" cy="360"/>
              </a:xfrm>
              <a:prstGeom prst="line">
                <a:avLst/>
              </a:prstGeom>
              <a:ln w="38160">
                <a:solidFill>
                  <a:srgbClr val="000000"/>
                </a:solidFill>
                <a:round/>
                <a:tailEnd len="med" type="triangle" w="med"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78" name=""/>
              <p:cNvSpPr/>
              <p:nvPr/>
            </p:nvSpPr>
            <p:spPr>
              <a:xfrm>
                <a:off x="4836960" y="4649040"/>
                <a:ext cx="923400" cy="360"/>
              </a:xfrm>
              <a:prstGeom prst="line">
                <a:avLst/>
              </a:prstGeom>
              <a:ln w="38160">
                <a:solidFill>
                  <a:srgbClr val="000000"/>
                </a:solidFill>
                <a:round/>
                <a:tailEnd len="med" type="triangle" w="med"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79" name=""/>
              <p:cNvSpPr/>
              <p:nvPr/>
            </p:nvSpPr>
            <p:spPr>
              <a:xfrm>
                <a:off x="6119280" y="4648680"/>
                <a:ext cx="453960" cy="360"/>
              </a:xfrm>
              <a:prstGeom prst="line">
                <a:avLst/>
              </a:prstGeom>
              <a:ln w="38160">
                <a:solidFill>
                  <a:srgbClr val="000000"/>
                </a:solidFill>
                <a:round/>
                <a:tailEnd len="med" type="triangle" w="med"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80" name=""/>
              <p:cNvSpPr/>
              <p:nvPr/>
            </p:nvSpPr>
            <p:spPr>
              <a:xfrm>
                <a:off x="2068200" y="2658600"/>
                <a:ext cx="1040040" cy="48312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algn="ctr">
                  <a:lnSpc>
                    <a:spcPct val="100000"/>
                  </a:lnSpc>
                  <a:buNone/>
                </a:pPr>
                <a:r>
                  <a:rPr b="0" lang="en-US" sz="1400" spc="-1" strike="noStrike">
                    <a:latin typeface="Times New Roman"/>
                  </a:rPr>
                  <a:t>64 x 64 x 3</a:t>
                </a:r>
                <a:endParaRPr b="0" lang="en-US" sz="1400" spc="-1" strike="noStrike">
                  <a:latin typeface="Arial"/>
                </a:endParaRPr>
              </a:p>
            </p:txBody>
          </p:sp>
          <p:sp>
            <p:nvSpPr>
              <p:cNvPr id="281" name=""/>
              <p:cNvSpPr/>
              <p:nvPr/>
            </p:nvSpPr>
            <p:spPr>
              <a:xfrm rot="16200000">
                <a:off x="5435640" y="4477320"/>
                <a:ext cx="1055520" cy="390240"/>
              </a:xfrm>
              <a:prstGeom prst="rect">
                <a:avLst/>
              </a:prstGeom>
              <a:solidFill>
                <a:srgbClr val="ff860d"/>
              </a:solidFill>
              <a:ln w="0">
                <a:solidFill>
                  <a:srgbClr val="3465a4"/>
                </a:solidFill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  <a:buNone/>
                </a:pPr>
                <a:r>
                  <a:rPr b="0" lang="en-US" sz="1050" spc="-1" strike="noStrike">
                    <a:solidFill>
                      <a:srgbClr val="000000"/>
                    </a:solidFill>
                    <a:latin typeface="Times New Roman"/>
                    <a:ea typeface="DejaVu Sans"/>
                  </a:rPr>
                  <a:t>Age Regression</a:t>
                </a:r>
                <a:endParaRPr b="0" lang="en-US" sz="1050" spc="-1" strike="noStrike">
                  <a:latin typeface="Arial"/>
                </a:endParaRPr>
              </a:p>
            </p:txBody>
          </p:sp>
          <p:sp>
            <p:nvSpPr>
              <p:cNvPr id="282" name=""/>
              <p:cNvSpPr/>
              <p:nvPr/>
            </p:nvSpPr>
            <p:spPr>
              <a:xfrm rot="16200000">
                <a:off x="4849920" y="4479840"/>
                <a:ext cx="1055880" cy="390240"/>
              </a:xfrm>
              <a:prstGeom prst="rect">
                <a:avLst/>
              </a:prstGeom>
              <a:solidFill>
                <a:srgbClr val="ffd428"/>
              </a:solidFill>
              <a:ln w="0">
                <a:solidFill>
                  <a:srgbClr val="3465a4"/>
                </a:solidFill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  <a:buNone/>
                </a:pPr>
                <a:r>
                  <a:rPr b="0" lang="en-US" sz="1050" spc="-1" strike="noStrike">
                    <a:solidFill>
                      <a:srgbClr val="000000"/>
                    </a:solidFill>
                    <a:latin typeface="Times New Roman"/>
                    <a:ea typeface="DejaVu Sans"/>
                  </a:rPr>
                  <a:t>Age Classification</a:t>
                </a:r>
                <a:endParaRPr b="0" lang="en-US" sz="1050" spc="-1" strike="noStrike">
                  <a:latin typeface="Arial"/>
                </a:endParaRPr>
              </a:p>
            </p:txBody>
          </p:sp>
          <p:sp>
            <p:nvSpPr>
              <p:cNvPr id="283" name=""/>
              <p:cNvSpPr/>
              <p:nvPr/>
            </p:nvSpPr>
            <p:spPr>
              <a:xfrm rot="16200000">
                <a:off x="4850640" y="5606280"/>
                <a:ext cx="1055880" cy="390240"/>
              </a:xfrm>
              <a:prstGeom prst="rect">
                <a:avLst/>
              </a:prstGeom>
              <a:solidFill>
                <a:srgbClr val="ff5429"/>
              </a:solidFill>
              <a:ln w="0">
                <a:solidFill>
                  <a:srgbClr val="3465a4"/>
                </a:solidFill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  <a:buNone/>
                </a:pPr>
                <a:r>
                  <a:rPr b="0" lang="en-US" sz="1050" spc="-1" strike="noStrike">
                    <a:solidFill>
                      <a:srgbClr val="000000"/>
                    </a:solidFill>
                    <a:latin typeface="Times New Roman"/>
                    <a:ea typeface="DejaVu Sans"/>
                  </a:rPr>
                  <a:t>Gender Output</a:t>
                </a:r>
                <a:endParaRPr b="0" lang="en-US" sz="1050" spc="-1" strike="noStrike">
                  <a:latin typeface="Arial"/>
                </a:endParaRPr>
              </a:p>
            </p:txBody>
          </p:sp>
          <p:sp>
            <p:nvSpPr>
              <p:cNvPr id="284" name=""/>
              <p:cNvSpPr/>
              <p:nvPr/>
            </p:nvSpPr>
            <p:spPr>
              <a:xfrm>
                <a:off x="6573600" y="4529160"/>
                <a:ext cx="420840" cy="4284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  <a:buNone/>
                </a:pPr>
                <a:r>
                  <a:rPr b="0" lang="en-US" sz="1200" spc="-1" strike="noStrike">
                    <a:latin typeface="Times New Roman"/>
                  </a:rPr>
                  <a:t>29</a:t>
                </a:r>
                <a:endParaRPr b="0" lang="en-US" sz="1200" spc="-1" strike="noStrike">
                  <a:latin typeface="Arial"/>
                </a:endParaRPr>
              </a:p>
            </p:txBody>
          </p:sp>
          <p:sp>
            <p:nvSpPr>
              <p:cNvPr id="285" name=""/>
              <p:cNvSpPr/>
              <p:nvPr/>
            </p:nvSpPr>
            <p:spPr>
              <a:xfrm>
                <a:off x="6559920" y="5559120"/>
                <a:ext cx="515520" cy="2714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  <a:buNone/>
                </a:pPr>
                <a:r>
                  <a:rPr b="0" lang="en-US" sz="1200" spc="-1" strike="noStrike">
                    <a:latin typeface="Times New Roman"/>
                  </a:rPr>
                  <a:t>Male</a:t>
                </a:r>
                <a:endParaRPr b="0" lang="en-US" sz="1200" spc="-1" strike="noStrike">
                  <a:latin typeface="Arial"/>
                </a:endParaRPr>
              </a:p>
            </p:txBody>
          </p:sp>
          <p:grpSp>
            <p:nvGrpSpPr>
              <p:cNvPr id="286" name=""/>
              <p:cNvGrpSpPr/>
              <p:nvPr/>
            </p:nvGrpSpPr>
            <p:grpSpPr>
              <a:xfrm>
                <a:off x="2136240" y="2880000"/>
                <a:ext cx="1053000" cy="1059840"/>
                <a:chOff x="2136240" y="2880000"/>
                <a:chExt cx="1053000" cy="1059840"/>
              </a:xfrm>
            </p:grpSpPr>
            <p:pic>
              <p:nvPicPr>
                <p:cNvPr id="287" name="" descr=""/>
                <p:cNvPicPr/>
                <p:nvPr/>
              </p:nvPicPr>
              <p:blipFill>
                <a:blip r:embed="rId1"/>
                <a:stretch/>
              </p:blipFill>
              <p:spPr>
                <a:xfrm>
                  <a:off x="2136240" y="2880720"/>
                  <a:ext cx="1049760" cy="1059120"/>
                </a:xfrm>
                <a:prstGeom prst="rect">
                  <a:avLst/>
                </a:prstGeom>
                <a:ln w="0">
                  <a:noFill/>
                </a:ln>
              </p:spPr>
            </p:pic>
            <p:sp>
              <p:nvSpPr>
                <p:cNvPr id="288" name=""/>
                <p:cNvSpPr/>
                <p:nvPr/>
              </p:nvSpPr>
              <p:spPr>
                <a:xfrm>
                  <a:off x="2136600" y="2880000"/>
                  <a:ext cx="1052640" cy="1058760"/>
                </a:xfrm>
                <a:prstGeom prst="rect">
                  <a:avLst/>
                </a:prstGeom>
                <a:noFill/>
                <a:ln w="38160">
                  <a:solidFill>
                    <a:srgbClr val="81d41a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pic>
            <p:nvPicPr>
              <p:cNvPr id="289" name="" descr=""/>
              <p:cNvPicPr/>
              <p:nvPr/>
            </p:nvPicPr>
            <p:blipFill>
              <a:blip r:embed="rId2"/>
              <a:stretch/>
            </p:blipFill>
            <p:spPr>
              <a:xfrm>
                <a:off x="2136240" y="4105080"/>
                <a:ext cx="1056240" cy="105912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290" name=""/>
              <p:cNvSpPr/>
              <p:nvPr/>
            </p:nvSpPr>
            <p:spPr>
              <a:xfrm>
                <a:off x="2235960" y="4268520"/>
                <a:ext cx="872640" cy="841680"/>
              </a:xfrm>
              <a:prstGeom prst="rect">
                <a:avLst/>
              </a:prstGeom>
              <a:noFill/>
              <a:ln w="38160">
                <a:solidFill>
                  <a:srgbClr val="ffbf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pic>
            <p:nvPicPr>
              <p:cNvPr id="291" name="" descr=""/>
              <p:cNvPicPr/>
              <p:nvPr/>
            </p:nvPicPr>
            <p:blipFill>
              <a:blip r:embed="rId3"/>
              <a:stretch/>
            </p:blipFill>
            <p:spPr>
              <a:xfrm>
                <a:off x="2136600" y="5347080"/>
                <a:ext cx="1056240" cy="105876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292" name=""/>
              <p:cNvSpPr/>
              <p:nvPr/>
            </p:nvSpPr>
            <p:spPr>
              <a:xfrm>
                <a:off x="2360160" y="5658480"/>
                <a:ext cx="615600" cy="594000"/>
              </a:xfrm>
              <a:prstGeom prst="rect">
                <a:avLst/>
              </a:prstGeom>
              <a:noFill/>
              <a:ln w="38160">
                <a:solidFill>
                  <a:srgbClr val="ff8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93" name=""/>
              <p:cNvSpPr/>
              <p:nvPr/>
            </p:nvSpPr>
            <p:spPr>
              <a:xfrm>
                <a:off x="2068560" y="3899880"/>
                <a:ext cx="1039680" cy="48312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algn="ctr">
                  <a:lnSpc>
                    <a:spcPct val="100000"/>
                  </a:lnSpc>
                  <a:buNone/>
                </a:pPr>
                <a:r>
                  <a:rPr b="0" lang="en-US" sz="1400" spc="-1" strike="noStrike">
                    <a:latin typeface="Times New Roman"/>
                  </a:rPr>
                  <a:t>64 x 64 x 3</a:t>
                </a:r>
                <a:endParaRPr b="0" lang="en-US" sz="1400" spc="-1" strike="noStrike">
                  <a:latin typeface="Arial"/>
                </a:endParaRPr>
              </a:p>
            </p:txBody>
          </p:sp>
          <p:sp>
            <p:nvSpPr>
              <p:cNvPr id="294" name=""/>
              <p:cNvSpPr/>
              <p:nvPr/>
            </p:nvSpPr>
            <p:spPr>
              <a:xfrm>
                <a:off x="2068560" y="5141520"/>
                <a:ext cx="1124280" cy="48312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algn="ctr">
                  <a:lnSpc>
                    <a:spcPct val="100000"/>
                  </a:lnSpc>
                  <a:buNone/>
                </a:pPr>
                <a:r>
                  <a:rPr b="0" lang="en-US" sz="1400" spc="-1" strike="noStrike">
                    <a:latin typeface="Times New Roman"/>
                  </a:rPr>
                  <a:t>64 x 64 x 3</a:t>
                </a:r>
                <a:endParaRPr b="0" lang="en-US" sz="1400" spc="-1" strike="noStrike">
                  <a:latin typeface="Arial"/>
                </a:endParaRPr>
              </a:p>
            </p:txBody>
          </p:sp>
          <p:sp>
            <p:nvSpPr>
              <p:cNvPr id="295" name=""/>
              <p:cNvSpPr/>
              <p:nvPr/>
            </p:nvSpPr>
            <p:spPr>
              <a:xfrm rot="16200000">
                <a:off x="3156840" y="3188880"/>
                <a:ext cx="1052640" cy="441360"/>
              </a:xfrm>
              <a:custGeom>
                <a:avLst/>
                <a:gdLst/>
                <a:ahLst/>
                <a:rect l="l" t="t" r="r" b="b"/>
                <a:pathLst>
                  <a:path w="2927" h="1229">
                    <a:moveTo>
                      <a:pt x="204" y="0"/>
                    </a:moveTo>
                    <a:lnTo>
                      <a:pt x="205" y="0"/>
                    </a:lnTo>
                    <a:cubicBezTo>
                      <a:pt x="169" y="0"/>
                      <a:pt x="133" y="9"/>
                      <a:pt x="102" y="27"/>
                    </a:cubicBezTo>
                    <a:cubicBezTo>
                      <a:pt x="71" y="45"/>
                      <a:pt x="45" y="71"/>
                      <a:pt x="27" y="102"/>
                    </a:cubicBezTo>
                    <a:cubicBezTo>
                      <a:pt x="9" y="133"/>
                      <a:pt x="0" y="169"/>
                      <a:pt x="0" y="205"/>
                    </a:cubicBezTo>
                    <a:lnTo>
                      <a:pt x="0" y="1023"/>
                    </a:lnTo>
                    <a:lnTo>
                      <a:pt x="0" y="1023"/>
                    </a:lnTo>
                    <a:cubicBezTo>
                      <a:pt x="0" y="1059"/>
                      <a:pt x="9" y="1095"/>
                      <a:pt x="27" y="1126"/>
                    </a:cubicBezTo>
                    <a:cubicBezTo>
                      <a:pt x="45" y="1157"/>
                      <a:pt x="71" y="1183"/>
                      <a:pt x="102" y="1201"/>
                    </a:cubicBezTo>
                    <a:cubicBezTo>
                      <a:pt x="133" y="1219"/>
                      <a:pt x="169" y="1228"/>
                      <a:pt x="205" y="1228"/>
                    </a:cubicBezTo>
                    <a:lnTo>
                      <a:pt x="2721" y="1228"/>
                    </a:lnTo>
                    <a:lnTo>
                      <a:pt x="2721" y="1228"/>
                    </a:lnTo>
                    <a:cubicBezTo>
                      <a:pt x="2757" y="1228"/>
                      <a:pt x="2793" y="1219"/>
                      <a:pt x="2824" y="1201"/>
                    </a:cubicBezTo>
                    <a:cubicBezTo>
                      <a:pt x="2855" y="1183"/>
                      <a:pt x="2881" y="1157"/>
                      <a:pt x="2899" y="1126"/>
                    </a:cubicBezTo>
                    <a:cubicBezTo>
                      <a:pt x="2917" y="1095"/>
                      <a:pt x="2926" y="1059"/>
                      <a:pt x="2926" y="1023"/>
                    </a:cubicBezTo>
                    <a:lnTo>
                      <a:pt x="2925" y="204"/>
                    </a:lnTo>
                    <a:lnTo>
                      <a:pt x="2926" y="205"/>
                    </a:lnTo>
                    <a:lnTo>
                      <a:pt x="2926" y="205"/>
                    </a:lnTo>
                    <a:cubicBezTo>
                      <a:pt x="2926" y="169"/>
                      <a:pt x="2917" y="133"/>
                      <a:pt x="2899" y="102"/>
                    </a:cubicBezTo>
                    <a:cubicBezTo>
                      <a:pt x="2881" y="71"/>
                      <a:pt x="2855" y="45"/>
                      <a:pt x="2824" y="27"/>
                    </a:cubicBezTo>
                    <a:cubicBezTo>
                      <a:pt x="2793" y="9"/>
                      <a:pt x="2757" y="0"/>
                      <a:pt x="2721" y="0"/>
                    </a:cubicBezTo>
                    <a:lnTo>
                      <a:pt x="204" y="0"/>
                    </a:lnTo>
                  </a:path>
                </a:pathLst>
              </a:custGeom>
              <a:solidFill>
                <a:srgbClr val="d4ea6b"/>
              </a:solidFill>
              <a:ln w="38160">
                <a:solidFill>
                  <a:srgbClr val="acb20c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109080" rIns="109080" tIns="64080" bIns="64080" anchor="ctr">
                <a:noAutofit/>
              </a:bodyPr>
              <a:p>
                <a:pPr algn="ctr">
                  <a:lnSpc>
                    <a:spcPct val="100000"/>
                  </a:lnSpc>
                  <a:buNone/>
                </a:pPr>
                <a:r>
                  <a:rPr b="0" lang="en-US" sz="1200" spc="-1" strike="noStrike">
                    <a:solidFill>
                      <a:srgbClr val="000000"/>
                    </a:solidFill>
                    <a:latin typeface="Times New Roman"/>
                    <a:ea typeface="DejaVu Sans"/>
                  </a:rPr>
                  <a:t>CNN BLock</a:t>
                </a:r>
                <a:endParaRPr b="0" lang="en-US" sz="1200" spc="-1" strike="noStrike">
                  <a:latin typeface="Arial"/>
                </a:endParaRPr>
              </a:p>
            </p:txBody>
          </p:sp>
          <p:sp>
            <p:nvSpPr>
              <p:cNvPr id="296" name=""/>
              <p:cNvSpPr/>
              <p:nvPr/>
            </p:nvSpPr>
            <p:spPr>
              <a:xfrm rot="16200000">
                <a:off x="3144600" y="4415760"/>
                <a:ext cx="1059120" cy="441000"/>
              </a:xfrm>
              <a:custGeom>
                <a:avLst/>
                <a:gdLst/>
                <a:ahLst/>
                <a:rect l="l" t="t" r="r" b="b"/>
                <a:pathLst>
                  <a:path w="2945" h="1228">
                    <a:moveTo>
                      <a:pt x="204" y="0"/>
                    </a:moveTo>
                    <a:lnTo>
                      <a:pt x="204" y="0"/>
                    </a:lnTo>
                    <a:cubicBezTo>
                      <a:pt x="169" y="0"/>
                      <a:pt x="133" y="9"/>
                      <a:pt x="102" y="27"/>
                    </a:cubicBezTo>
                    <a:cubicBezTo>
                      <a:pt x="71" y="45"/>
                      <a:pt x="45" y="71"/>
                      <a:pt x="27" y="102"/>
                    </a:cubicBezTo>
                    <a:cubicBezTo>
                      <a:pt x="9" y="133"/>
                      <a:pt x="0" y="169"/>
                      <a:pt x="0" y="205"/>
                    </a:cubicBezTo>
                    <a:lnTo>
                      <a:pt x="0" y="1022"/>
                    </a:lnTo>
                    <a:lnTo>
                      <a:pt x="0" y="1023"/>
                    </a:lnTo>
                    <a:cubicBezTo>
                      <a:pt x="0" y="1058"/>
                      <a:pt x="9" y="1094"/>
                      <a:pt x="27" y="1125"/>
                    </a:cubicBezTo>
                    <a:cubicBezTo>
                      <a:pt x="45" y="1156"/>
                      <a:pt x="71" y="1182"/>
                      <a:pt x="102" y="1200"/>
                    </a:cubicBezTo>
                    <a:cubicBezTo>
                      <a:pt x="133" y="1218"/>
                      <a:pt x="169" y="1227"/>
                      <a:pt x="204" y="1227"/>
                    </a:cubicBezTo>
                    <a:lnTo>
                      <a:pt x="2739" y="1227"/>
                    </a:lnTo>
                    <a:lnTo>
                      <a:pt x="2739" y="1227"/>
                    </a:lnTo>
                    <a:cubicBezTo>
                      <a:pt x="2775" y="1227"/>
                      <a:pt x="2811" y="1218"/>
                      <a:pt x="2842" y="1200"/>
                    </a:cubicBezTo>
                    <a:cubicBezTo>
                      <a:pt x="2873" y="1182"/>
                      <a:pt x="2899" y="1156"/>
                      <a:pt x="2917" y="1125"/>
                    </a:cubicBezTo>
                    <a:cubicBezTo>
                      <a:pt x="2935" y="1094"/>
                      <a:pt x="2944" y="1058"/>
                      <a:pt x="2944" y="1023"/>
                    </a:cubicBezTo>
                    <a:lnTo>
                      <a:pt x="2944" y="204"/>
                    </a:lnTo>
                    <a:lnTo>
                      <a:pt x="2944" y="205"/>
                    </a:lnTo>
                    <a:lnTo>
                      <a:pt x="2944" y="205"/>
                    </a:lnTo>
                    <a:cubicBezTo>
                      <a:pt x="2944" y="169"/>
                      <a:pt x="2935" y="133"/>
                      <a:pt x="2917" y="102"/>
                    </a:cubicBezTo>
                    <a:cubicBezTo>
                      <a:pt x="2899" y="71"/>
                      <a:pt x="2873" y="45"/>
                      <a:pt x="2842" y="27"/>
                    </a:cubicBezTo>
                    <a:cubicBezTo>
                      <a:pt x="2811" y="9"/>
                      <a:pt x="2775" y="0"/>
                      <a:pt x="2739" y="0"/>
                    </a:cubicBezTo>
                    <a:lnTo>
                      <a:pt x="204" y="0"/>
                    </a:lnTo>
                  </a:path>
                </a:pathLst>
              </a:custGeom>
              <a:solidFill>
                <a:srgbClr val="d4ea6b"/>
              </a:solidFill>
              <a:ln w="38160">
                <a:solidFill>
                  <a:srgbClr val="acb20c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109080" rIns="109080" tIns="64080" bIns="64080" anchor="ctr">
                <a:noAutofit/>
              </a:bodyPr>
              <a:p>
                <a:pPr algn="ctr">
                  <a:lnSpc>
                    <a:spcPct val="100000"/>
                  </a:lnSpc>
                  <a:buNone/>
                </a:pPr>
                <a:r>
                  <a:rPr b="0" lang="en-US" sz="1200" spc="-1" strike="noStrike">
                    <a:solidFill>
                      <a:srgbClr val="000000"/>
                    </a:solidFill>
                    <a:latin typeface="Times New Roman"/>
                    <a:ea typeface="DejaVu Sans"/>
                  </a:rPr>
                  <a:t>CNN BLock</a:t>
                </a:r>
                <a:endParaRPr b="0" lang="en-US" sz="1200" spc="-1" strike="noStrike">
                  <a:latin typeface="Arial"/>
                </a:endParaRPr>
              </a:p>
            </p:txBody>
          </p:sp>
          <p:sp>
            <p:nvSpPr>
              <p:cNvPr id="297" name=""/>
              <p:cNvSpPr/>
              <p:nvPr/>
            </p:nvSpPr>
            <p:spPr>
              <a:xfrm rot="16200000">
                <a:off x="3143160" y="5658120"/>
                <a:ext cx="1059120" cy="441000"/>
              </a:xfrm>
              <a:custGeom>
                <a:avLst/>
                <a:gdLst/>
                <a:ahLst/>
                <a:rect l="l" t="t" r="r" b="b"/>
                <a:pathLst>
                  <a:path w="2945" h="1228">
                    <a:moveTo>
                      <a:pt x="204" y="0"/>
                    </a:moveTo>
                    <a:lnTo>
                      <a:pt x="204" y="0"/>
                    </a:lnTo>
                    <a:cubicBezTo>
                      <a:pt x="169" y="0"/>
                      <a:pt x="133" y="9"/>
                      <a:pt x="102" y="27"/>
                    </a:cubicBezTo>
                    <a:cubicBezTo>
                      <a:pt x="71" y="45"/>
                      <a:pt x="45" y="71"/>
                      <a:pt x="27" y="102"/>
                    </a:cubicBezTo>
                    <a:cubicBezTo>
                      <a:pt x="9" y="133"/>
                      <a:pt x="0" y="169"/>
                      <a:pt x="0" y="205"/>
                    </a:cubicBezTo>
                    <a:lnTo>
                      <a:pt x="0" y="1022"/>
                    </a:lnTo>
                    <a:lnTo>
                      <a:pt x="0" y="1023"/>
                    </a:lnTo>
                    <a:cubicBezTo>
                      <a:pt x="0" y="1058"/>
                      <a:pt x="9" y="1094"/>
                      <a:pt x="27" y="1125"/>
                    </a:cubicBezTo>
                    <a:cubicBezTo>
                      <a:pt x="45" y="1156"/>
                      <a:pt x="71" y="1182"/>
                      <a:pt x="102" y="1200"/>
                    </a:cubicBezTo>
                    <a:cubicBezTo>
                      <a:pt x="133" y="1218"/>
                      <a:pt x="169" y="1227"/>
                      <a:pt x="204" y="1227"/>
                    </a:cubicBezTo>
                    <a:lnTo>
                      <a:pt x="2739" y="1227"/>
                    </a:lnTo>
                    <a:lnTo>
                      <a:pt x="2739" y="1227"/>
                    </a:lnTo>
                    <a:cubicBezTo>
                      <a:pt x="2775" y="1227"/>
                      <a:pt x="2811" y="1218"/>
                      <a:pt x="2842" y="1200"/>
                    </a:cubicBezTo>
                    <a:cubicBezTo>
                      <a:pt x="2873" y="1182"/>
                      <a:pt x="2899" y="1156"/>
                      <a:pt x="2917" y="1125"/>
                    </a:cubicBezTo>
                    <a:cubicBezTo>
                      <a:pt x="2935" y="1094"/>
                      <a:pt x="2944" y="1058"/>
                      <a:pt x="2944" y="1023"/>
                    </a:cubicBezTo>
                    <a:lnTo>
                      <a:pt x="2944" y="204"/>
                    </a:lnTo>
                    <a:lnTo>
                      <a:pt x="2944" y="205"/>
                    </a:lnTo>
                    <a:lnTo>
                      <a:pt x="2944" y="205"/>
                    </a:lnTo>
                    <a:cubicBezTo>
                      <a:pt x="2944" y="169"/>
                      <a:pt x="2935" y="133"/>
                      <a:pt x="2917" y="102"/>
                    </a:cubicBezTo>
                    <a:cubicBezTo>
                      <a:pt x="2899" y="71"/>
                      <a:pt x="2873" y="45"/>
                      <a:pt x="2842" y="27"/>
                    </a:cubicBezTo>
                    <a:cubicBezTo>
                      <a:pt x="2811" y="9"/>
                      <a:pt x="2775" y="0"/>
                      <a:pt x="2739" y="0"/>
                    </a:cubicBezTo>
                    <a:lnTo>
                      <a:pt x="204" y="0"/>
                    </a:lnTo>
                  </a:path>
                </a:pathLst>
              </a:custGeom>
              <a:solidFill>
                <a:srgbClr val="d4ea6b"/>
              </a:solidFill>
              <a:ln w="38160">
                <a:solidFill>
                  <a:srgbClr val="acb20c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109080" rIns="109080" tIns="64080" bIns="64080" anchor="ctr">
                <a:noAutofit/>
              </a:bodyPr>
              <a:p>
                <a:pPr algn="ctr">
                  <a:lnSpc>
                    <a:spcPct val="100000"/>
                  </a:lnSpc>
                  <a:buNone/>
                </a:pPr>
                <a:r>
                  <a:rPr b="0" lang="en-US" sz="1200" spc="-1" strike="noStrike">
                    <a:solidFill>
                      <a:srgbClr val="000000"/>
                    </a:solidFill>
                    <a:latin typeface="Times New Roman"/>
                    <a:ea typeface="DejaVu Sans"/>
                  </a:rPr>
                  <a:t>CNN BLock</a:t>
                </a:r>
                <a:endParaRPr b="0" lang="en-US" sz="1200" spc="-1" strike="noStrike">
                  <a:latin typeface="Arial"/>
                </a:endParaRPr>
              </a:p>
            </p:txBody>
          </p:sp>
          <p:sp>
            <p:nvSpPr>
              <p:cNvPr id="298" name=""/>
              <p:cNvSpPr/>
              <p:nvPr/>
            </p:nvSpPr>
            <p:spPr>
              <a:xfrm rot="16200000">
                <a:off x="3709440" y="4455360"/>
                <a:ext cx="2286000" cy="389880"/>
              </a:xfrm>
              <a:prstGeom prst="rect">
                <a:avLst/>
              </a:prstGeom>
              <a:solidFill>
                <a:srgbClr val="468a1a"/>
              </a:solidFill>
              <a:ln w="0">
                <a:solidFill>
                  <a:srgbClr val="3465a4"/>
                </a:solidFill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  <a:buNone/>
                </a:pPr>
                <a:r>
                  <a:rPr b="0" lang="en-US" sz="1050" spc="-1" strike="noStrike">
                    <a:solidFill>
                      <a:srgbClr val="000000"/>
                    </a:solidFill>
                    <a:latin typeface="Times New Roman"/>
                    <a:ea typeface="DejaVu Sans"/>
                  </a:rPr>
                  <a:t>Concatenate Extracted Features</a:t>
                </a:r>
                <a:endParaRPr b="0" lang="en-US" sz="1050" spc="-1" strike="noStrike">
                  <a:latin typeface="Arial"/>
                </a:endParaRPr>
              </a:p>
            </p:txBody>
          </p:sp>
          <p:sp>
            <p:nvSpPr>
              <p:cNvPr id="299" name=""/>
              <p:cNvSpPr/>
              <p:nvPr/>
            </p:nvSpPr>
            <p:spPr>
              <a:xfrm>
                <a:off x="4262400" y="3412800"/>
                <a:ext cx="395280" cy="123768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3816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00" name=""/>
              <p:cNvSpPr/>
              <p:nvPr/>
            </p:nvSpPr>
            <p:spPr>
              <a:xfrm>
                <a:off x="4259520" y="4649040"/>
                <a:ext cx="398160" cy="144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38160">
                <a:solidFill>
                  <a:srgbClr val="000000"/>
                </a:solidFill>
                <a:round/>
                <a:tailEnd len="med" type="triangle" w="med"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01" name=""/>
              <p:cNvSpPr/>
              <p:nvPr/>
            </p:nvSpPr>
            <p:spPr>
              <a:xfrm flipV="1">
                <a:off x="4259520" y="4649760"/>
                <a:ext cx="398160" cy="12351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3816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302" name=""/>
            <p:cNvGrpSpPr/>
            <p:nvPr/>
          </p:nvGrpSpPr>
          <p:grpSpPr>
            <a:xfrm>
              <a:off x="940680" y="1043640"/>
              <a:ext cx="7262640" cy="1531800"/>
              <a:chOff x="940680" y="1043640"/>
              <a:chExt cx="7262640" cy="1531800"/>
            </a:xfrm>
          </p:grpSpPr>
          <p:grpSp>
            <p:nvGrpSpPr>
              <p:cNvPr id="303" name=""/>
              <p:cNvGrpSpPr/>
              <p:nvPr/>
            </p:nvGrpSpPr>
            <p:grpSpPr>
              <a:xfrm>
                <a:off x="940680" y="1043640"/>
                <a:ext cx="7262640" cy="1531800"/>
                <a:chOff x="940680" y="1043640"/>
                <a:chExt cx="7262640" cy="1531800"/>
              </a:xfrm>
            </p:grpSpPr>
            <p:sp>
              <p:nvSpPr>
                <p:cNvPr id="304" name=""/>
                <p:cNvSpPr/>
                <p:nvPr/>
              </p:nvSpPr>
              <p:spPr>
                <a:xfrm>
                  <a:off x="2261520" y="1799280"/>
                  <a:ext cx="5161320" cy="360"/>
                </a:xfrm>
                <a:prstGeom prst="line">
                  <a:avLst/>
                </a:prstGeom>
                <a:ln w="38160">
                  <a:solidFill>
                    <a:srgbClr val="000000"/>
                  </a:solidFill>
                  <a:round/>
                  <a:tailEnd len="med" type="triangle" w="med"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305" name=""/>
                <p:cNvSpPr/>
                <p:nvPr/>
              </p:nvSpPr>
              <p:spPr>
                <a:xfrm rot="16200000">
                  <a:off x="7076880" y="1613520"/>
                  <a:ext cx="1080000" cy="399240"/>
                </a:xfrm>
                <a:prstGeom prst="rect">
                  <a:avLst/>
                </a:prstGeom>
                <a:solidFill>
                  <a:srgbClr val="999999"/>
                </a:solidFill>
                <a:ln w="0">
                  <a:solidFill>
                    <a:srgbClr val="3465a4"/>
                  </a:solidFill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5000" bIns="45000" anchor="ctr">
                  <a:noAutofit/>
                </a:bodyPr>
                <a:p>
                  <a:pPr algn="ctr">
                    <a:lnSpc>
                      <a:spcPct val="100000"/>
                    </a:lnSpc>
                    <a:buNone/>
                  </a:pPr>
                  <a:r>
                    <a:rPr b="0" lang="en-US" sz="1400" spc="-1" strike="noStrike">
                      <a:solidFill>
                        <a:srgbClr val="000000"/>
                      </a:solidFill>
                      <a:latin typeface="Times New Roman"/>
                      <a:ea typeface="DejaVu Sans"/>
                    </a:rPr>
                    <a:t>Flatten</a:t>
                  </a:r>
                  <a:endParaRPr b="0" lang="en-US" sz="1400" spc="-1" strike="noStrike">
                    <a:latin typeface="Arial"/>
                  </a:endParaRPr>
                </a:p>
              </p:txBody>
            </p:sp>
            <p:sp>
              <p:nvSpPr>
                <p:cNvPr id="306" name=""/>
                <p:cNvSpPr/>
                <p:nvPr/>
              </p:nvSpPr>
              <p:spPr>
                <a:xfrm rot="16200000">
                  <a:off x="1903320" y="1611720"/>
                  <a:ext cx="1080360" cy="398880"/>
                </a:xfrm>
                <a:prstGeom prst="rect">
                  <a:avLst/>
                </a:prstGeom>
                <a:solidFill>
                  <a:srgbClr val="729fcf"/>
                </a:solidFill>
                <a:ln w="0">
                  <a:solidFill>
                    <a:srgbClr val="3465a4"/>
                  </a:solidFill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5000" bIns="45000" anchor="ctr">
                  <a:noAutofit/>
                </a:bodyPr>
                <a:p>
                  <a:pPr algn="ctr">
                    <a:lnSpc>
                      <a:spcPct val="100000"/>
                    </a:lnSpc>
                    <a:buNone/>
                  </a:pPr>
                  <a:r>
                    <a:rPr b="0" lang="en-US" sz="1400" spc="-1" strike="noStrike">
                      <a:solidFill>
                        <a:srgbClr val="000000"/>
                      </a:solidFill>
                      <a:latin typeface="Times New Roman"/>
                      <a:ea typeface="DejaVu Sans"/>
                    </a:rPr>
                    <a:t>Conv</a:t>
                  </a:r>
                  <a:endParaRPr b="0" lang="en-US" sz="1400" spc="-1" strike="noStrike">
                    <a:latin typeface="Arial"/>
                  </a:endParaRPr>
                </a:p>
                <a:p>
                  <a:pPr algn="ctr">
                    <a:lnSpc>
                      <a:spcPct val="100000"/>
                    </a:lnSpc>
                    <a:buNone/>
                  </a:pPr>
                  <a:r>
                    <a:rPr b="0" lang="en-US" sz="1400" spc="-1" strike="noStrike">
                      <a:solidFill>
                        <a:srgbClr val="000000"/>
                      </a:solidFill>
                      <a:latin typeface="Times New Roman"/>
                      <a:ea typeface="DejaVu Sans"/>
                    </a:rPr>
                    <a:t>(3x3x32)</a:t>
                  </a:r>
                  <a:endParaRPr b="0" lang="en-US" sz="1400" spc="-1" strike="noStrike">
                    <a:latin typeface="Arial"/>
                  </a:endParaRPr>
                </a:p>
              </p:txBody>
            </p:sp>
            <p:sp>
              <p:nvSpPr>
                <p:cNvPr id="307" name=""/>
                <p:cNvSpPr/>
                <p:nvPr/>
              </p:nvSpPr>
              <p:spPr>
                <a:xfrm rot="16200000">
                  <a:off x="2341440" y="1612080"/>
                  <a:ext cx="1080360" cy="398520"/>
                </a:xfrm>
                <a:prstGeom prst="rect">
                  <a:avLst/>
                </a:prstGeom>
                <a:solidFill>
                  <a:srgbClr val="999999"/>
                </a:solidFill>
                <a:ln w="0">
                  <a:solidFill>
                    <a:srgbClr val="3465a4"/>
                  </a:solidFill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5000" bIns="45000" anchor="ctr">
                  <a:noAutofit/>
                </a:bodyPr>
                <a:p>
                  <a:pPr algn="ctr">
                    <a:lnSpc>
                      <a:spcPct val="100000"/>
                    </a:lnSpc>
                    <a:buNone/>
                  </a:pPr>
                  <a:r>
                    <a:rPr b="0" lang="en-US" sz="1400" spc="-1" strike="noStrike">
                      <a:solidFill>
                        <a:srgbClr val="000000"/>
                      </a:solidFill>
                      <a:latin typeface="Times New Roman"/>
                      <a:ea typeface="DejaVu Sans"/>
                    </a:rPr>
                    <a:t>Batch Norm</a:t>
                  </a:r>
                  <a:endParaRPr b="0" lang="en-US" sz="1400" spc="-1" strike="noStrike">
                    <a:latin typeface="Arial"/>
                  </a:endParaRPr>
                </a:p>
              </p:txBody>
            </p:sp>
            <p:sp>
              <p:nvSpPr>
                <p:cNvPr id="308" name=""/>
                <p:cNvSpPr/>
                <p:nvPr/>
              </p:nvSpPr>
              <p:spPr>
                <a:xfrm rot="16200000">
                  <a:off x="2778480" y="1611720"/>
                  <a:ext cx="1080360" cy="398880"/>
                </a:xfrm>
                <a:prstGeom prst="rect">
                  <a:avLst/>
                </a:prstGeom>
                <a:solidFill>
                  <a:srgbClr val="999999"/>
                </a:solidFill>
                <a:ln w="0">
                  <a:solidFill>
                    <a:srgbClr val="3465a4"/>
                  </a:solidFill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5000" bIns="45000" anchor="ctr">
                  <a:noAutofit/>
                </a:bodyPr>
                <a:p>
                  <a:pPr algn="ctr">
                    <a:lnSpc>
                      <a:spcPct val="100000"/>
                    </a:lnSpc>
                    <a:buNone/>
                  </a:pPr>
                  <a:r>
                    <a:rPr b="0" lang="en-US" sz="1400" spc="-1" strike="noStrike">
                      <a:solidFill>
                        <a:srgbClr val="000000"/>
                      </a:solidFill>
                      <a:latin typeface="Times New Roman"/>
                      <a:ea typeface="DejaVu Sans"/>
                    </a:rPr>
                    <a:t>ReLU</a:t>
                  </a:r>
                  <a:endParaRPr b="0" lang="en-US" sz="1400" spc="-1" strike="noStrike">
                    <a:latin typeface="Arial"/>
                  </a:endParaRPr>
                </a:p>
              </p:txBody>
            </p:sp>
            <p:sp>
              <p:nvSpPr>
                <p:cNvPr id="309" name=""/>
                <p:cNvSpPr/>
                <p:nvPr/>
              </p:nvSpPr>
              <p:spPr>
                <a:xfrm>
                  <a:off x="2135880" y="1163520"/>
                  <a:ext cx="1934640" cy="1294920"/>
                </a:xfrm>
                <a:custGeom>
                  <a:avLst/>
                  <a:gdLst/>
                  <a:ahLst/>
                  <a:rect l="l" t="t" r="r" b="b"/>
                  <a:pathLst>
                    <a:path w="5377" h="3600">
                      <a:moveTo>
                        <a:pt x="599" y="0"/>
                      </a:moveTo>
                      <a:lnTo>
                        <a:pt x="600" y="0"/>
                      </a:lnTo>
                      <a:cubicBezTo>
                        <a:pt x="495" y="0"/>
                        <a:pt x="391" y="28"/>
                        <a:pt x="300" y="80"/>
                      </a:cubicBezTo>
                      <a:cubicBezTo>
                        <a:pt x="209" y="133"/>
                        <a:pt x="133" y="209"/>
                        <a:pt x="80" y="300"/>
                      </a:cubicBezTo>
                      <a:cubicBezTo>
                        <a:pt x="28" y="391"/>
                        <a:pt x="0" y="495"/>
                        <a:pt x="0" y="600"/>
                      </a:cubicBezTo>
                      <a:lnTo>
                        <a:pt x="0" y="2999"/>
                      </a:lnTo>
                      <a:lnTo>
                        <a:pt x="0" y="2999"/>
                      </a:lnTo>
                      <a:cubicBezTo>
                        <a:pt x="0" y="3104"/>
                        <a:pt x="28" y="3208"/>
                        <a:pt x="80" y="3299"/>
                      </a:cubicBezTo>
                      <a:cubicBezTo>
                        <a:pt x="133" y="3390"/>
                        <a:pt x="209" y="3466"/>
                        <a:pt x="300" y="3519"/>
                      </a:cubicBezTo>
                      <a:cubicBezTo>
                        <a:pt x="391" y="3571"/>
                        <a:pt x="495" y="3599"/>
                        <a:pt x="600" y="3599"/>
                      </a:cubicBezTo>
                      <a:lnTo>
                        <a:pt x="4776" y="3599"/>
                      </a:lnTo>
                      <a:lnTo>
                        <a:pt x="4776" y="3599"/>
                      </a:lnTo>
                      <a:cubicBezTo>
                        <a:pt x="4881" y="3599"/>
                        <a:pt x="4985" y="3571"/>
                        <a:pt x="5076" y="3519"/>
                      </a:cubicBezTo>
                      <a:cubicBezTo>
                        <a:pt x="5167" y="3466"/>
                        <a:pt x="5243" y="3390"/>
                        <a:pt x="5296" y="3299"/>
                      </a:cubicBezTo>
                      <a:cubicBezTo>
                        <a:pt x="5348" y="3208"/>
                        <a:pt x="5376" y="3104"/>
                        <a:pt x="5376" y="2999"/>
                      </a:cubicBezTo>
                      <a:lnTo>
                        <a:pt x="5375" y="599"/>
                      </a:lnTo>
                      <a:lnTo>
                        <a:pt x="5376" y="600"/>
                      </a:lnTo>
                      <a:lnTo>
                        <a:pt x="5376" y="600"/>
                      </a:lnTo>
                      <a:cubicBezTo>
                        <a:pt x="5376" y="495"/>
                        <a:pt x="5348" y="391"/>
                        <a:pt x="5296" y="300"/>
                      </a:cubicBezTo>
                      <a:cubicBezTo>
                        <a:pt x="5243" y="209"/>
                        <a:pt x="5167" y="133"/>
                        <a:pt x="5076" y="80"/>
                      </a:cubicBezTo>
                      <a:cubicBezTo>
                        <a:pt x="4985" y="28"/>
                        <a:pt x="4881" y="0"/>
                        <a:pt x="4776" y="0"/>
                      </a:cubicBezTo>
                      <a:lnTo>
                        <a:pt x="599" y="0"/>
                      </a:lnTo>
                    </a:path>
                  </a:pathLst>
                </a:custGeom>
                <a:noFill/>
                <a:ln w="19080">
                  <a:solidFill>
                    <a:srgbClr val="bf0041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310" name=""/>
                <p:cNvSpPr/>
                <p:nvPr/>
              </p:nvSpPr>
              <p:spPr>
                <a:xfrm rot="16200000">
                  <a:off x="3220560" y="1613160"/>
                  <a:ext cx="1080000" cy="398520"/>
                </a:xfrm>
                <a:prstGeom prst="rect">
                  <a:avLst/>
                </a:prstGeom>
                <a:solidFill>
                  <a:srgbClr val="999999"/>
                </a:solidFill>
                <a:ln w="0">
                  <a:solidFill>
                    <a:srgbClr val="3465a4"/>
                  </a:solidFill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5000" bIns="45000" anchor="ctr">
                  <a:noAutofit/>
                </a:bodyPr>
                <a:p>
                  <a:pPr algn="ctr">
                    <a:lnSpc>
                      <a:spcPct val="100000"/>
                    </a:lnSpc>
                    <a:buNone/>
                  </a:pPr>
                  <a:r>
                    <a:rPr b="0" lang="en-US" sz="1400" spc="-1" strike="noStrike">
                      <a:solidFill>
                        <a:srgbClr val="000000"/>
                      </a:solidFill>
                      <a:latin typeface="Times New Roman"/>
                      <a:ea typeface="DejaVu Sans"/>
                    </a:rPr>
                    <a:t>Avg Pooling</a:t>
                  </a:r>
                  <a:endParaRPr b="0" lang="en-US" sz="1400" spc="-1" strike="noStrike">
                    <a:latin typeface="Arial"/>
                  </a:endParaRPr>
                </a:p>
              </p:txBody>
            </p:sp>
            <p:grpSp>
              <p:nvGrpSpPr>
                <p:cNvPr id="311" name=""/>
                <p:cNvGrpSpPr/>
                <p:nvPr/>
              </p:nvGrpSpPr>
              <p:grpSpPr>
                <a:xfrm>
                  <a:off x="4170240" y="1271160"/>
                  <a:ext cx="257760" cy="1081440"/>
                  <a:chOff x="4170240" y="1271160"/>
                  <a:chExt cx="257760" cy="1081440"/>
                </a:xfrm>
              </p:grpSpPr>
              <p:sp>
                <p:nvSpPr>
                  <p:cNvPr id="312" name=""/>
                  <p:cNvSpPr/>
                  <p:nvPr/>
                </p:nvSpPr>
                <p:spPr>
                  <a:xfrm rot="16200000">
                    <a:off x="3659400" y="1781640"/>
                    <a:ext cx="1080360" cy="59040"/>
                  </a:xfrm>
                  <a:prstGeom prst="rect">
                    <a:avLst/>
                  </a:prstGeom>
                  <a:solidFill>
                    <a:srgbClr val="729fcf"/>
                  </a:solidFill>
                  <a:ln w="0">
                    <a:solidFill>
                      <a:srgbClr val="3465a4"/>
                    </a:solidFill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313" name=""/>
                  <p:cNvSpPr/>
                  <p:nvPr/>
                </p:nvSpPr>
                <p:spPr>
                  <a:xfrm rot="16200000">
                    <a:off x="3725640" y="1781280"/>
                    <a:ext cx="1080360" cy="59760"/>
                  </a:xfrm>
                  <a:prstGeom prst="rect">
                    <a:avLst/>
                  </a:prstGeom>
                  <a:solidFill>
                    <a:srgbClr val="999999"/>
                  </a:solidFill>
                  <a:ln w="0">
                    <a:solidFill>
                      <a:srgbClr val="3465a4"/>
                    </a:solidFill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314" name=""/>
                  <p:cNvSpPr/>
                  <p:nvPr/>
                </p:nvSpPr>
                <p:spPr>
                  <a:xfrm rot="16200000">
                    <a:off x="3791520" y="1781640"/>
                    <a:ext cx="1080360" cy="59400"/>
                  </a:xfrm>
                  <a:prstGeom prst="rect">
                    <a:avLst/>
                  </a:prstGeom>
                  <a:solidFill>
                    <a:srgbClr val="999999"/>
                  </a:solidFill>
                  <a:ln w="0">
                    <a:solidFill>
                      <a:srgbClr val="3465a4"/>
                    </a:solidFill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315" name=""/>
                  <p:cNvSpPr/>
                  <p:nvPr/>
                </p:nvSpPr>
                <p:spPr>
                  <a:xfrm rot="16200000">
                    <a:off x="3858480" y="1783080"/>
                    <a:ext cx="1080000" cy="59040"/>
                  </a:xfrm>
                  <a:prstGeom prst="rect">
                    <a:avLst/>
                  </a:prstGeom>
                  <a:solidFill>
                    <a:srgbClr val="999999"/>
                  </a:solidFill>
                  <a:ln w="0">
                    <a:solidFill>
                      <a:srgbClr val="3465a4"/>
                    </a:solidFill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</p:grpSp>
            <p:grpSp>
              <p:nvGrpSpPr>
                <p:cNvPr id="316" name=""/>
                <p:cNvGrpSpPr/>
                <p:nvPr/>
              </p:nvGrpSpPr>
              <p:grpSpPr>
                <a:xfrm>
                  <a:off x="4507920" y="1271160"/>
                  <a:ext cx="257760" cy="1081440"/>
                  <a:chOff x="4507920" y="1271160"/>
                  <a:chExt cx="257760" cy="1081440"/>
                </a:xfrm>
              </p:grpSpPr>
              <p:sp>
                <p:nvSpPr>
                  <p:cNvPr id="317" name=""/>
                  <p:cNvSpPr/>
                  <p:nvPr/>
                </p:nvSpPr>
                <p:spPr>
                  <a:xfrm rot="16200000">
                    <a:off x="3997440" y="1781280"/>
                    <a:ext cx="1080360" cy="59760"/>
                  </a:xfrm>
                  <a:prstGeom prst="rect">
                    <a:avLst/>
                  </a:prstGeom>
                  <a:solidFill>
                    <a:srgbClr val="729fcf"/>
                  </a:solidFill>
                  <a:ln w="0">
                    <a:solidFill>
                      <a:srgbClr val="3465a4"/>
                    </a:solidFill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318" name=""/>
                  <p:cNvSpPr/>
                  <p:nvPr/>
                </p:nvSpPr>
                <p:spPr>
                  <a:xfrm rot="16200000">
                    <a:off x="4063320" y="1781640"/>
                    <a:ext cx="1080360" cy="59400"/>
                  </a:xfrm>
                  <a:prstGeom prst="rect">
                    <a:avLst/>
                  </a:prstGeom>
                  <a:solidFill>
                    <a:srgbClr val="999999"/>
                  </a:solidFill>
                  <a:ln w="0">
                    <a:solidFill>
                      <a:srgbClr val="3465a4"/>
                    </a:solidFill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319" name=""/>
                  <p:cNvSpPr/>
                  <p:nvPr/>
                </p:nvSpPr>
                <p:spPr>
                  <a:xfrm rot="16200000">
                    <a:off x="4129200" y="1781640"/>
                    <a:ext cx="1080360" cy="59400"/>
                  </a:xfrm>
                  <a:prstGeom prst="rect">
                    <a:avLst/>
                  </a:prstGeom>
                  <a:solidFill>
                    <a:srgbClr val="999999"/>
                  </a:solidFill>
                  <a:ln w="0">
                    <a:solidFill>
                      <a:srgbClr val="3465a4"/>
                    </a:solidFill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320" name=""/>
                  <p:cNvSpPr/>
                  <p:nvPr/>
                </p:nvSpPr>
                <p:spPr>
                  <a:xfrm rot="16200000">
                    <a:off x="4195440" y="1782360"/>
                    <a:ext cx="1080000" cy="60120"/>
                  </a:xfrm>
                  <a:prstGeom prst="rect">
                    <a:avLst/>
                  </a:prstGeom>
                  <a:solidFill>
                    <a:srgbClr val="999999"/>
                  </a:solidFill>
                  <a:ln w="0">
                    <a:solidFill>
                      <a:srgbClr val="3465a4"/>
                    </a:solidFill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</p:grpSp>
            <p:grpSp>
              <p:nvGrpSpPr>
                <p:cNvPr id="321" name=""/>
                <p:cNvGrpSpPr/>
                <p:nvPr/>
              </p:nvGrpSpPr>
              <p:grpSpPr>
                <a:xfrm>
                  <a:off x="4848120" y="1271160"/>
                  <a:ext cx="258120" cy="1081440"/>
                  <a:chOff x="4848120" y="1271160"/>
                  <a:chExt cx="258120" cy="1081440"/>
                </a:xfrm>
              </p:grpSpPr>
              <p:sp>
                <p:nvSpPr>
                  <p:cNvPr id="322" name=""/>
                  <p:cNvSpPr/>
                  <p:nvPr/>
                </p:nvSpPr>
                <p:spPr>
                  <a:xfrm rot="16200000">
                    <a:off x="4338000" y="1781280"/>
                    <a:ext cx="1080360" cy="60120"/>
                  </a:xfrm>
                  <a:prstGeom prst="rect">
                    <a:avLst/>
                  </a:prstGeom>
                  <a:solidFill>
                    <a:srgbClr val="729fcf"/>
                  </a:solidFill>
                  <a:ln w="0">
                    <a:solidFill>
                      <a:srgbClr val="3465a4"/>
                    </a:solidFill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323" name=""/>
                  <p:cNvSpPr/>
                  <p:nvPr/>
                </p:nvSpPr>
                <p:spPr>
                  <a:xfrm rot="16200000">
                    <a:off x="4403520" y="1781280"/>
                    <a:ext cx="1080360" cy="59760"/>
                  </a:xfrm>
                  <a:prstGeom prst="rect">
                    <a:avLst/>
                  </a:prstGeom>
                  <a:solidFill>
                    <a:srgbClr val="999999"/>
                  </a:solidFill>
                  <a:ln w="0">
                    <a:solidFill>
                      <a:srgbClr val="3465a4"/>
                    </a:solidFill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324" name=""/>
                  <p:cNvSpPr/>
                  <p:nvPr/>
                </p:nvSpPr>
                <p:spPr>
                  <a:xfrm rot="16200000">
                    <a:off x="4469400" y="1781640"/>
                    <a:ext cx="1080360" cy="59400"/>
                  </a:xfrm>
                  <a:prstGeom prst="rect">
                    <a:avLst/>
                  </a:prstGeom>
                  <a:solidFill>
                    <a:srgbClr val="999999"/>
                  </a:solidFill>
                  <a:ln w="0">
                    <a:solidFill>
                      <a:srgbClr val="3465a4"/>
                    </a:solidFill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325" name=""/>
                  <p:cNvSpPr/>
                  <p:nvPr/>
                </p:nvSpPr>
                <p:spPr>
                  <a:xfrm rot="16200000">
                    <a:off x="4536000" y="1782360"/>
                    <a:ext cx="1080000" cy="60120"/>
                  </a:xfrm>
                  <a:prstGeom prst="rect">
                    <a:avLst/>
                  </a:prstGeom>
                  <a:solidFill>
                    <a:srgbClr val="999999"/>
                  </a:solidFill>
                  <a:ln w="0">
                    <a:solidFill>
                      <a:srgbClr val="3465a4"/>
                    </a:solidFill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</p:grpSp>
            <p:sp>
              <p:nvSpPr>
                <p:cNvPr id="326" name=""/>
                <p:cNvSpPr/>
                <p:nvPr/>
              </p:nvSpPr>
              <p:spPr>
                <a:xfrm rot="16200000">
                  <a:off x="5009400" y="1612080"/>
                  <a:ext cx="1080360" cy="399240"/>
                </a:xfrm>
                <a:prstGeom prst="rect">
                  <a:avLst/>
                </a:prstGeom>
                <a:solidFill>
                  <a:srgbClr val="a1467e"/>
                </a:solidFill>
                <a:ln w="0">
                  <a:solidFill>
                    <a:srgbClr val="3465a4"/>
                  </a:solidFill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5000" bIns="45000" anchor="ctr">
                  <a:noAutofit/>
                </a:bodyPr>
                <a:p>
                  <a:pPr algn="ctr">
                    <a:lnSpc>
                      <a:spcPct val="100000"/>
                    </a:lnSpc>
                    <a:buNone/>
                  </a:pPr>
                  <a:r>
                    <a:rPr b="0" lang="en-US" sz="1400" spc="-1" strike="noStrike">
                      <a:solidFill>
                        <a:srgbClr val="000000"/>
                      </a:solidFill>
                      <a:latin typeface="Times New Roman"/>
                      <a:ea typeface="DejaVu Sans"/>
                    </a:rPr>
                    <a:t>Conv</a:t>
                  </a:r>
                  <a:endParaRPr b="0" lang="en-US" sz="1400" spc="-1" strike="noStrike">
                    <a:latin typeface="Arial"/>
                  </a:endParaRPr>
                </a:p>
                <a:p>
                  <a:pPr algn="ctr">
                    <a:lnSpc>
                      <a:spcPct val="100000"/>
                    </a:lnSpc>
                    <a:buNone/>
                  </a:pPr>
                  <a:r>
                    <a:rPr b="0" lang="en-US" sz="1400" spc="-1" strike="noStrike">
                      <a:solidFill>
                        <a:srgbClr val="000000"/>
                      </a:solidFill>
                      <a:latin typeface="Times New Roman"/>
                      <a:ea typeface="DejaVu Sans"/>
                    </a:rPr>
                    <a:t>(1x1x32)</a:t>
                  </a:r>
                  <a:endParaRPr b="0" lang="en-US" sz="1400" spc="-1" strike="noStrike">
                    <a:latin typeface="Arial"/>
                  </a:endParaRPr>
                </a:p>
              </p:txBody>
            </p:sp>
            <p:sp>
              <p:nvSpPr>
                <p:cNvPr id="327" name=""/>
                <p:cNvSpPr/>
                <p:nvPr/>
              </p:nvSpPr>
              <p:spPr>
                <a:xfrm rot="16200000">
                  <a:off x="5447520" y="1612440"/>
                  <a:ext cx="1080360" cy="398520"/>
                </a:xfrm>
                <a:prstGeom prst="rect">
                  <a:avLst/>
                </a:prstGeom>
                <a:solidFill>
                  <a:srgbClr val="999999"/>
                </a:solidFill>
                <a:ln w="0">
                  <a:solidFill>
                    <a:srgbClr val="3465a4"/>
                  </a:solidFill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5000" bIns="45000" anchor="ctr">
                  <a:noAutofit/>
                </a:bodyPr>
                <a:p>
                  <a:pPr algn="ctr">
                    <a:lnSpc>
                      <a:spcPct val="100000"/>
                    </a:lnSpc>
                    <a:buNone/>
                  </a:pPr>
                  <a:r>
                    <a:rPr b="0" lang="en-US" sz="1400" spc="-1" strike="noStrike">
                      <a:solidFill>
                        <a:srgbClr val="000000"/>
                      </a:solidFill>
                      <a:latin typeface="Times New Roman"/>
                      <a:ea typeface="DejaVu Sans"/>
                    </a:rPr>
                    <a:t>Batch Norm</a:t>
                  </a:r>
                  <a:endParaRPr b="0" lang="en-US" sz="1400" spc="-1" strike="noStrike">
                    <a:latin typeface="Arial"/>
                  </a:endParaRPr>
                </a:p>
              </p:txBody>
            </p:sp>
            <p:sp>
              <p:nvSpPr>
                <p:cNvPr id="328" name=""/>
                <p:cNvSpPr/>
                <p:nvPr/>
              </p:nvSpPr>
              <p:spPr>
                <a:xfrm rot="16200000">
                  <a:off x="5884560" y="1612080"/>
                  <a:ext cx="1080360" cy="398880"/>
                </a:xfrm>
                <a:prstGeom prst="rect">
                  <a:avLst/>
                </a:prstGeom>
                <a:solidFill>
                  <a:srgbClr val="999999"/>
                </a:solidFill>
                <a:ln w="0">
                  <a:solidFill>
                    <a:srgbClr val="3465a4"/>
                  </a:solidFill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5000" bIns="45000" anchor="ctr">
                  <a:noAutofit/>
                </a:bodyPr>
                <a:p>
                  <a:pPr algn="ctr">
                    <a:lnSpc>
                      <a:spcPct val="100000"/>
                    </a:lnSpc>
                    <a:buNone/>
                  </a:pPr>
                  <a:r>
                    <a:rPr b="0" lang="en-US" sz="1400" spc="-1" strike="noStrike">
                      <a:solidFill>
                        <a:srgbClr val="000000"/>
                      </a:solidFill>
                      <a:latin typeface="Times New Roman"/>
                      <a:ea typeface="DejaVu Sans"/>
                    </a:rPr>
                    <a:t>ReLU</a:t>
                  </a:r>
                  <a:endParaRPr b="0" lang="en-US" sz="1400" spc="-1" strike="noStrike">
                    <a:latin typeface="Arial"/>
                  </a:endParaRPr>
                </a:p>
              </p:txBody>
            </p:sp>
            <p:sp>
              <p:nvSpPr>
                <p:cNvPr id="329" name=""/>
                <p:cNvSpPr/>
                <p:nvPr/>
              </p:nvSpPr>
              <p:spPr>
                <a:xfrm>
                  <a:off x="5241600" y="1163880"/>
                  <a:ext cx="1935360" cy="1294920"/>
                </a:xfrm>
                <a:custGeom>
                  <a:avLst/>
                  <a:gdLst/>
                  <a:ahLst/>
                  <a:rect l="l" t="t" r="r" b="b"/>
                  <a:pathLst>
                    <a:path w="5379" h="3600">
                      <a:moveTo>
                        <a:pt x="599" y="0"/>
                      </a:moveTo>
                      <a:lnTo>
                        <a:pt x="600" y="0"/>
                      </a:lnTo>
                      <a:cubicBezTo>
                        <a:pt x="495" y="0"/>
                        <a:pt x="391" y="28"/>
                        <a:pt x="300" y="80"/>
                      </a:cubicBezTo>
                      <a:cubicBezTo>
                        <a:pt x="209" y="133"/>
                        <a:pt x="133" y="209"/>
                        <a:pt x="80" y="300"/>
                      </a:cubicBezTo>
                      <a:cubicBezTo>
                        <a:pt x="28" y="391"/>
                        <a:pt x="0" y="495"/>
                        <a:pt x="0" y="600"/>
                      </a:cubicBezTo>
                      <a:lnTo>
                        <a:pt x="0" y="2999"/>
                      </a:lnTo>
                      <a:lnTo>
                        <a:pt x="0" y="2999"/>
                      </a:lnTo>
                      <a:cubicBezTo>
                        <a:pt x="0" y="3104"/>
                        <a:pt x="28" y="3208"/>
                        <a:pt x="80" y="3299"/>
                      </a:cubicBezTo>
                      <a:cubicBezTo>
                        <a:pt x="133" y="3390"/>
                        <a:pt x="209" y="3466"/>
                        <a:pt x="300" y="3519"/>
                      </a:cubicBezTo>
                      <a:cubicBezTo>
                        <a:pt x="391" y="3571"/>
                        <a:pt x="495" y="3599"/>
                        <a:pt x="600" y="3599"/>
                      </a:cubicBezTo>
                      <a:lnTo>
                        <a:pt x="4778" y="3599"/>
                      </a:lnTo>
                      <a:lnTo>
                        <a:pt x="4778" y="3599"/>
                      </a:lnTo>
                      <a:cubicBezTo>
                        <a:pt x="4883" y="3599"/>
                        <a:pt x="4987" y="3571"/>
                        <a:pt x="5078" y="3519"/>
                      </a:cubicBezTo>
                      <a:cubicBezTo>
                        <a:pt x="5169" y="3466"/>
                        <a:pt x="5245" y="3390"/>
                        <a:pt x="5298" y="3299"/>
                      </a:cubicBezTo>
                      <a:cubicBezTo>
                        <a:pt x="5350" y="3208"/>
                        <a:pt x="5378" y="3104"/>
                        <a:pt x="5378" y="2999"/>
                      </a:cubicBezTo>
                      <a:lnTo>
                        <a:pt x="5377" y="599"/>
                      </a:lnTo>
                      <a:lnTo>
                        <a:pt x="5378" y="600"/>
                      </a:lnTo>
                      <a:lnTo>
                        <a:pt x="5378" y="600"/>
                      </a:lnTo>
                      <a:cubicBezTo>
                        <a:pt x="5378" y="495"/>
                        <a:pt x="5350" y="391"/>
                        <a:pt x="5298" y="300"/>
                      </a:cubicBezTo>
                      <a:cubicBezTo>
                        <a:pt x="5245" y="209"/>
                        <a:pt x="5169" y="133"/>
                        <a:pt x="5078" y="80"/>
                      </a:cubicBezTo>
                      <a:cubicBezTo>
                        <a:pt x="4987" y="28"/>
                        <a:pt x="4883" y="0"/>
                        <a:pt x="4778" y="0"/>
                      </a:cubicBezTo>
                      <a:lnTo>
                        <a:pt x="599" y="0"/>
                      </a:lnTo>
                    </a:path>
                  </a:pathLst>
                </a:custGeom>
                <a:noFill/>
                <a:ln w="19080">
                  <a:solidFill>
                    <a:srgbClr val="00a933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330" name=""/>
                <p:cNvSpPr/>
                <p:nvPr/>
              </p:nvSpPr>
              <p:spPr>
                <a:xfrm rot="16200000">
                  <a:off x="6326640" y="1613160"/>
                  <a:ext cx="1080360" cy="399240"/>
                </a:xfrm>
                <a:prstGeom prst="rect">
                  <a:avLst/>
                </a:prstGeom>
                <a:solidFill>
                  <a:srgbClr val="999999"/>
                </a:solidFill>
                <a:ln w="0">
                  <a:solidFill>
                    <a:srgbClr val="3465a4"/>
                  </a:solidFill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5000" bIns="45000" anchor="ctr">
                  <a:noAutofit/>
                </a:bodyPr>
                <a:p>
                  <a:pPr algn="ctr">
                    <a:lnSpc>
                      <a:spcPct val="100000"/>
                    </a:lnSpc>
                    <a:buNone/>
                  </a:pPr>
                  <a:r>
                    <a:rPr b="0" lang="en-US" sz="1400" spc="-1" strike="noStrike">
                      <a:solidFill>
                        <a:srgbClr val="000000"/>
                      </a:solidFill>
                      <a:latin typeface="Times New Roman"/>
                      <a:ea typeface="DejaVu Sans"/>
                    </a:rPr>
                    <a:t>Max Pooling</a:t>
                  </a:r>
                  <a:endParaRPr b="0" lang="en-US" sz="1400" spc="-1" strike="noStrike">
                    <a:latin typeface="Arial"/>
                  </a:endParaRPr>
                </a:p>
              </p:txBody>
            </p:sp>
            <p:sp>
              <p:nvSpPr>
                <p:cNvPr id="331" name=""/>
                <p:cNvSpPr/>
                <p:nvPr/>
              </p:nvSpPr>
              <p:spPr>
                <a:xfrm>
                  <a:off x="4113720" y="1163880"/>
                  <a:ext cx="1057320" cy="1294920"/>
                </a:xfrm>
                <a:custGeom>
                  <a:avLst/>
                  <a:gdLst/>
                  <a:ahLst/>
                  <a:rect l="l" t="t" r="r" b="b"/>
                  <a:pathLst>
                    <a:path w="2940" h="3600">
                      <a:moveTo>
                        <a:pt x="489" y="0"/>
                      </a:moveTo>
                      <a:lnTo>
                        <a:pt x="490" y="0"/>
                      </a:lnTo>
                      <a:cubicBezTo>
                        <a:pt x="404" y="0"/>
                        <a:pt x="319" y="23"/>
                        <a:pt x="245" y="66"/>
                      </a:cubicBezTo>
                      <a:cubicBezTo>
                        <a:pt x="170" y="109"/>
                        <a:pt x="109" y="170"/>
                        <a:pt x="66" y="245"/>
                      </a:cubicBezTo>
                      <a:cubicBezTo>
                        <a:pt x="23" y="319"/>
                        <a:pt x="0" y="404"/>
                        <a:pt x="0" y="490"/>
                      </a:cubicBezTo>
                      <a:lnTo>
                        <a:pt x="0" y="3109"/>
                      </a:lnTo>
                      <a:lnTo>
                        <a:pt x="0" y="3109"/>
                      </a:lnTo>
                      <a:cubicBezTo>
                        <a:pt x="0" y="3195"/>
                        <a:pt x="23" y="3280"/>
                        <a:pt x="66" y="3354"/>
                      </a:cubicBezTo>
                      <a:cubicBezTo>
                        <a:pt x="109" y="3429"/>
                        <a:pt x="170" y="3490"/>
                        <a:pt x="245" y="3533"/>
                      </a:cubicBezTo>
                      <a:cubicBezTo>
                        <a:pt x="319" y="3576"/>
                        <a:pt x="404" y="3599"/>
                        <a:pt x="490" y="3599"/>
                      </a:cubicBezTo>
                      <a:lnTo>
                        <a:pt x="2449" y="3598"/>
                      </a:lnTo>
                      <a:lnTo>
                        <a:pt x="2449" y="3599"/>
                      </a:lnTo>
                      <a:cubicBezTo>
                        <a:pt x="2535" y="3599"/>
                        <a:pt x="2620" y="3576"/>
                        <a:pt x="2694" y="3533"/>
                      </a:cubicBezTo>
                      <a:cubicBezTo>
                        <a:pt x="2769" y="3490"/>
                        <a:pt x="2830" y="3429"/>
                        <a:pt x="2873" y="3354"/>
                      </a:cubicBezTo>
                      <a:cubicBezTo>
                        <a:pt x="2916" y="3280"/>
                        <a:pt x="2939" y="3195"/>
                        <a:pt x="2939" y="3109"/>
                      </a:cubicBezTo>
                      <a:lnTo>
                        <a:pt x="2939" y="489"/>
                      </a:lnTo>
                      <a:lnTo>
                        <a:pt x="2939" y="490"/>
                      </a:lnTo>
                      <a:lnTo>
                        <a:pt x="2939" y="490"/>
                      </a:lnTo>
                      <a:cubicBezTo>
                        <a:pt x="2939" y="404"/>
                        <a:pt x="2916" y="319"/>
                        <a:pt x="2873" y="245"/>
                      </a:cubicBezTo>
                      <a:cubicBezTo>
                        <a:pt x="2830" y="170"/>
                        <a:pt x="2769" y="109"/>
                        <a:pt x="2694" y="66"/>
                      </a:cubicBezTo>
                      <a:cubicBezTo>
                        <a:pt x="2620" y="23"/>
                        <a:pt x="2535" y="0"/>
                        <a:pt x="2449" y="0"/>
                      </a:cubicBezTo>
                      <a:lnTo>
                        <a:pt x="489" y="0"/>
                      </a:lnTo>
                    </a:path>
                  </a:pathLst>
                </a:custGeom>
                <a:noFill/>
                <a:ln w="19080">
                  <a:solidFill>
                    <a:srgbClr val="bf0041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332" name=""/>
                <p:cNvSpPr/>
                <p:nvPr/>
              </p:nvSpPr>
              <p:spPr>
                <a:xfrm>
                  <a:off x="1968840" y="1043640"/>
                  <a:ext cx="6234480" cy="1531800"/>
                </a:xfrm>
                <a:custGeom>
                  <a:avLst/>
                  <a:gdLst/>
                  <a:ahLst/>
                  <a:rect l="l" t="t" r="r" b="b"/>
                  <a:pathLst>
                    <a:path w="17321" h="4258">
                      <a:moveTo>
                        <a:pt x="709" y="0"/>
                      </a:moveTo>
                      <a:lnTo>
                        <a:pt x="710" y="0"/>
                      </a:lnTo>
                      <a:cubicBezTo>
                        <a:pt x="585" y="0"/>
                        <a:pt x="463" y="33"/>
                        <a:pt x="355" y="95"/>
                      </a:cubicBezTo>
                      <a:cubicBezTo>
                        <a:pt x="247" y="157"/>
                        <a:pt x="157" y="247"/>
                        <a:pt x="95" y="355"/>
                      </a:cubicBezTo>
                      <a:cubicBezTo>
                        <a:pt x="33" y="463"/>
                        <a:pt x="0" y="585"/>
                        <a:pt x="0" y="710"/>
                      </a:cubicBezTo>
                      <a:lnTo>
                        <a:pt x="0" y="3547"/>
                      </a:lnTo>
                      <a:lnTo>
                        <a:pt x="0" y="3548"/>
                      </a:lnTo>
                      <a:cubicBezTo>
                        <a:pt x="0" y="3672"/>
                        <a:pt x="33" y="3794"/>
                        <a:pt x="95" y="3902"/>
                      </a:cubicBezTo>
                      <a:cubicBezTo>
                        <a:pt x="157" y="4010"/>
                        <a:pt x="247" y="4100"/>
                        <a:pt x="355" y="4162"/>
                      </a:cubicBezTo>
                      <a:cubicBezTo>
                        <a:pt x="463" y="4224"/>
                        <a:pt x="585" y="4257"/>
                        <a:pt x="710" y="4257"/>
                      </a:cubicBezTo>
                      <a:lnTo>
                        <a:pt x="16610" y="4257"/>
                      </a:lnTo>
                      <a:lnTo>
                        <a:pt x="16611" y="4257"/>
                      </a:lnTo>
                      <a:cubicBezTo>
                        <a:pt x="16735" y="4257"/>
                        <a:pt x="16857" y="4224"/>
                        <a:pt x="16965" y="4162"/>
                      </a:cubicBezTo>
                      <a:cubicBezTo>
                        <a:pt x="17073" y="4100"/>
                        <a:pt x="17163" y="4010"/>
                        <a:pt x="17225" y="3902"/>
                      </a:cubicBezTo>
                      <a:cubicBezTo>
                        <a:pt x="17287" y="3794"/>
                        <a:pt x="17320" y="3672"/>
                        <a:pt x="17320" y="3548"/>
                      </a:cubicBezTo>
                      <a:lnTo>
                        <a:pt x="17320" y="709"/>
                      </a:lnTo>
                      <a:lnTo>
                        <a:pt x="17320" y="710"/>
                      </a:lnTo>
                      <a:lnTo>
                        <a:pt x="17320" y="710"/>
                      </a:lnTo>
                      <a:cubicBezTo>
                        <a:pt x="17320" y="585"/>
                        <a:pt x="17287" y="463"/>
                        <a:pt x="17225" y="355"/>
                      </a:cubicBezTo>
                      <a:cubicBezTo>
                        <a:pt x="17163" y="247"/>
                        <a:pt x="17073" y="157"/>
                        <a:pt x="16965" y="95"/>
                      </a:cubicBezTo>
                      <a:cubicBezTo>
                        <a:pt x="16857" y="33"/>
                        <a:pt x="16735" y="0"/>
                        <a:pt x="16611" y="0"/>
                      </a:cubicBezTo>
                      <a:lnTo>
                        <a:pt x="709" y="0"/>
                      </a:lnTo>
                    </a:path>
                  </a:pathLst>
                </a:custGeom>
                <a:noFill/>
                <a:ln w="38160">
                  <a:solidFill>
                    <a:srgbClr val="acb20c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333" name=""/>
                <p:cNvSpPr/>
                <p:nvPr/>
              </p:nvSpPr>
              <p:spPr>
                <a:xfrm>
                  <a:off x="940680" y="1573920"/>
                  <a:ext cx="1173240" cy="48312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5000" bIns="45000" anchor="ctr">
                  <a:noAutofit/>
                </a:bodyPr>
                <a:p>
                  <a:pPr algn="ctr">
                    <a:lnSpc>
                      <a:spcPct val="100000"/>
                    </a:lnSpc>
                    <a:buNone/>
                  </a:pPr>
                  <a:r>
                    <a:rPr b="0" lang="en-US" sz="1400" spc="-1" strike="noStrike">
                      <a:latin typeface="Times New Roman"/>
                    </a:rPr>
                    <a:t>CNN Block</a:t>
                  </a:r>
                  <a:endParaRPr b="0" lang="en-US" sz="1400" spc="-1" strike="noStrike">
                    <a:latin typeface="Arial"/>
                  </a:endParaRPr>
                </a:p>
              </p:txBody>
            </p:sp>
          </p:grpSp>
        </p:grp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PlaceHolder 1"/>
          <p:cNvSpPr>
            <a:spLocks noGrp="1"/>
          </p:cNvSpPr>
          <p:nvPr>
            <p:ph type="title"/>
          </p:nvPr>
        </p:nvSpPr>
        <p:spPr>
          <a:xfrm>
            <a:off x="506160" y="432720"/>
            <a:ext cx="9094680" cy="374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1" lang="en-US" sz="2800" spc="-1" strike="noStrike">
                <a:solidFill>
                  <a:srgbClr val="404040"/>
                </a:solidFill>
                <a:latin typeface="Calibri"/>
              </a:rPr>
              <a:t>IV. Experiments – Datasets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335" name="PlaceHolder 2"/>
          <p:cNvSpPr>
            <a:spLocks noGrp="1"/>
          </p:cNvSpPr>
          <p:nvPr>
            <p:ph type="sldNum" idx="20"/>
          </p:nvPr>
        </p:nvSpPr>
        <p:spPr>
          <a:xfrm>
            <a:off x="57240" y="6531120"/>
            <a:ext cx="78984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fld id="{E546ECE4-1D3C-4282-8679-16F15B449349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336" name="내용 개체 틀 6"/>
          <p:cNvSpPr/>
          <p:nvPr/>
        </p:nvSpPr>
        <p:spPr>
          <a:xfrm>
            <a:off x="629280" y="1273680"/>
            <a:ext cx="8514720" cy="501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1" lang="en-US" sz="2000" spc="-1" strike="noStrike">
                <a:solidFill>
                  <a:srgbClr val="000000"/>
                </a:solidFill>
                <a:latin typeface="Calibri"/>
              </a:rPr>
              <a:t>IMDB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: Contains 460.723 face images from 20.284 celebrites crawled from IMDB with the age range from 1-100.</a:t>
            </a:r>
            <a:endParaRPr b="0" lang="en-US" sz="20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1" lang="en-US" sz="2000" spc="-1" strike="noStrike">
                <a:solidFill>
                  <a:srgbClr val="000000"/>
                </a:solidFill>
                <a:latin typeface="Calibri"/>
              </a:rPr>
              <a:t>WIKI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:</a:t>
            </a:r>
            <a:r>
              <a:rPr b="1" lang="en-US" sz="20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Contains 62.328 celebrity’s face images from Wikipedia.</a:t>
            </a:r>
            <a:endParaRPr b="0" lang="en-US" sz="20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→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Since these two datasets are collected large-scale on Internet, there are lots of noise images such as non-person, low-quality images.</a:t>
            </a:r>
            <a:endParaRPr b="0" lang="en-US" sz="20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→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These datasets will used for pre-train the model.</a:t>
            </a:r>
            <a:endParaRPr b="0" lang="en-US" sz="2000" spc="-1" strike="noStrike">
              <a:latin typeface="Arial"/>
            </a:endParaRPr>
          </a:p>
        </p:txBody>
      </p:sp>
      <p:grpSp>
        <p:nvGrpSpPr>
          <p:cNvPr id="337" name=""/>
          <p:cNvGrpSpPr/>
          <p:nvPr/>
        </p:nvGrpSpPr>
        <p:grpSpPr>
          <a:xfrm>
            <a:off x="2123280" y="3520800"/>
            <a:ext cx="4897080" cy="2765160"/>
            <a:chOff x="2123280" y="3520800"/>
            <a:chExt cx="4897080" cy="2765160"/>
          </a:xfrm>
        </p:grpSpPr>
        <p:pic>
          <p:nvPicPr>
            <p:cNvPr id="338" name="" descr=""/>
            <p:cNvPicPr/>
            <p:nvPr/>
          </p:nvPicPr>
          <p:blipFill>
            <a:blip r:embed="rId1"/>
            <a:stretch/>
          </p:blipFill>
          <p:spPr>
            <a:xfrm>
              <a:off x="2126160" y="3526920"/>
              <a:ext cx="787320" cy="6818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339" name="" descr=""/>
            <p:cNvPicPr/>
            <p:nvPr/>
          </p:nvPicPr>
          <p:blipFill>
            <a:blip r:embed="rId2"/>
            <a:stretch/>
          </p:blipFill>
          <p:spPr>
            <a:xfrm>
              <a:off x="2928240" y="3526920"/>
              <a:ext cx="788040" cy="6818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340" name="" descr=""/>
            <p:cNvPicPr/>
            <p:nvPr/>
          </p:nvPicPr>
          <p:blipFill>
            <a:blip r:embed="rId3"/>
            <a:stretch/>
          </p:blipFill>
          <p:spPr>
            <a:xfrm>
              <a:off x="3731400" y="3526920"/>
              <a:ext cx="788040" cy="6818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341" name="" descr=""/>
            <p:cNvPicPr/>
            <p:nvPr/>
          </p:nvPicPr>
          <p:blipFill>
            <a:blip r:embed="rId4"/>
            <a:stretch/>
          </p:blipFill>
          <p:spPr>
            <a:xfrm>
              <a:off x="2928600" y="4218480"/>
              <a:ext cx="788040" cy="6822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342" name="" descr=""/>
            <p:cNvPicPr/>
            <p:nvPr/>
          </p:nvPicPr>
          <p:blipFill>
            <a:blip r:embed="rId5"/>
            <a:stretch/>
          </p:blipFill>
          <p:spPr>
            <a:xfrm>
              <a:off x="2125440" y="4218480"/>
              <a:ext cx="788040" cy="6822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343" name="" descr=""/>
            <p:cNvPicPr/>
            <p:nvPr/>
          </p:nvPicPr>
          <p:blipFill>
            <a:blip r:embed="rId6"/>
            <a:stretch/>
          </p:blipFill>
          <p:spPr>
            <a:xfrm>
              <a:off x="3731400" y="4218480"/>
              <a:ext cx="788040" cy="6822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344" name="" descr=""/>
            <p:cNvPicPr/>
            <p:nvPr/>
          </p:nvPicPr>
          <p:blipFill>
            <a:blip r:embed="rId7"/>
            <a:stretch/>
          </p:blipFill>
          <p:spPr>
            <a:xfrm>
              <a:off x="2123280" y="4910040"/>
              <a:ext cx="788400" cy="6822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345" name="" descr=""/>
            <p:cNvPicPr/>
            <p:nvPr/>
          </p:nvPicPr>
          <p:blipFill>
            <a:blip r:embed="rId8"/>
            <a:stretch/>
          </p:blipFill>
          <p:spPr>
            <a:xfrm>
              <a:off x="2929680" y="4908600"/>
              <a:ext cx="788040" cy="6822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346" name="" descr=""/>
            <p:cNvPicPr/>
            <p:nvPr/>
          </p:nvPicPr>
          <p:blipFill>
            <a:blip r:embed="rId9"/>
            <a:stretch/>
          </p:blipFill>
          <p:spPr>
            <a:xfrm>
              <a:off x="3732480" y="4908600"/>
              <a:ext cx="788040" cy="6822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347" name="" descr=""/>
            <p:cNvPicPr/>
            <p:nvPr/>
          </p:nvPicPr>
          <p:blipFill>
            <a:blip r:embed="rId10"/>
            <a:srcRect l="0" t="4286" r="0" b="0"/>
            <a:stretch/>
          </p:blipFill>
          <p:spPr>
            <a:xfrm>
              <a:off x="2124720" y="5603760"/>
              <a:ext cx="788040" cy="6822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348" name="" descr=""/>
            <p:cNvPicPr/>
            <p:nvPr/>
          </p:nvPicPr>
          <p:blipFill>
            <a:blip r:embed="rId11"/>
            <a:stretch/>
          </p:blipFill>
          <p:spPr>
            <a:xfrm>
              <a:off x="2929680" y="5603040"/>
              <a:ext cx="788040" cy="6822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349" name="" descr=""/>
            <p:cNvPicPr/>
            <p:nvPr/>
          </p:nvPicPr>
          <p:blipFill>
            <a:blip r:embed="rId12"/>
            <a:stretch/>
          </p:blipFill>
          <p:spPr>
            <a:xfrm>
              <a:off x="3732480" y="5603040"/>
              <a:ext cx="788040" cy="68220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350" name=""/>
            <p:cNvGrpSpPr/>
            <p:nvPr/>
          </p:nvGrpSpPr>
          <p:grpSpPr>
            <a:xfrm>
              <a:off x="4615920" y="3520800"/>
              <a:ext cx="2404440" cy="2763360"/>
              <a:chOff x="4615920" y="3520800"/>
              <a:chExt cx="2404440" cy="2763360"/>
            </a:xfrm>
          </p:grpSpPr>
          <p:pic>
            <p:nvPicPr>
              <p:cNvPr id="351" name="" descr=""/>
              <p:cNvPicPr/>
              <p:nvPr/>
            </p:nvPicPr>
            <p:blipFill>
              <a:blip r:embed="rId13"/>
              <a:stretch/>
            </p:blipFill>
            <p:spPr>
              <a:xfrm>
                <a:off x="6234120" y="3520800"/>
                <a:ext cx="786240" cy="680400"/>
              </a:xfrm>
              <a:prstGeom prst="rect">
                <a:avLst/>
              </a:prstGeom>
              <a:ln w="0">
                <a:solidFill>
                  <a:srgbClr val="3465a4"/>
                </a:solidFill>
              </a:ln>
            </p:spPr>
          </p:pic>
          <p:pic>
            <p:nvPicPr>
              <p:cNvPr id="352" name="" descr=""/>
              <p:cNvPicPr/>
              <p:nvPr/>
            </p:nvPicPr>
            <p:blipFill>
              <a:blip r:embed="rId14"/>
              <a:stretch/>
            </p:blipFill>
            <p:spPr>
              <a:xfrm>
                <a:off x="5422680" y="3520800"/>
                <a:ext cx="785880" cy="68040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353" name="" descr=""/>
              <p:cNvPicPr/>
              <p:nvPr/>
            </p:nvPicPr>
            <p:blipFill>
              <a:blip r:embed="rId15"/>
              <a:stretch/>
            </p:blipFill>
            <p:spPr>
              <a:xfrm>
                <a:off x="4615920" y="3520800"/>
                <a:ext cx="785880" cy="68040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354" name="" descr=""/>
              <p:cNvPicPr/>
              <p:nvPr/>
            </p:nvPicPr>
            <p:blipFill>
              <a:blip r:embed="rId16"/>
              <a:stretch/>
            </p:blipFill>
            <p:spPr>
              <a:xfrm>
                <a:off x="6233040" y="5603760"/>
                <a:ext cx="786240" cy="68040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355" name="" descr=""/>
              <p:cNvPicPr/>
              <p:nvPr/>
            </p:nvPicPr>
            <p:blipFill>
              <a:blip r:embed="rId17"/>
              <a:stretch/>
            </p:blipFill>
            <p:spPr>
              <a:xfrm>
                <a:off x="4617000" y="4218120"/>
                <a:ext cx="786240" cy="68004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356" name="" descr=""/>
              <p:cNvPicPr/>
              <p:nvPr/>
            </p:nvPicPr>
            <p:blipFill>
              <a:blip r:embed="rId18"/>
              <a:stretch/>
            </p:blipFill>
            <p:spPr>
              <a:xfrm>
                <a:off x="6234120" y="4218120"/>
                <a:ext cx="786240" cy="68004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357" name="" descr=""/>
              <p:cNvPicPr/>
              <p:nvPr/>
            </p:nvPicPr>
            <p:blipFill>
              <a:blip r:embed="rId19"/>
              <a:stretch/>
            </p:blipFill>
            <p:spPr>
              <a:xfrm>
                <a:off x="5422680" y="4218120"/>
                <a:ext cx="785880" cy="68004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358" name="" descr=""/>
              <p:cNvPicPr/>
              <p:nvPr/>
            </p:nvPicPr>
            <p:blipFill>
              <a:blip r:embed="rId20"/>
              <a:stretch/>
            </p:blipFill>
            <p:spPr>
              <a:xfrm>
                <a:off x="4617000" y="4906800"/>
                <a:ext cx="786240" cy="68004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359" name="" descr=""/>
              <p:cNvPicPr/>
              <p:nvPr/>
            </p:nvPicPr>
            <p:blipFill>
              <a:blip r:embed="rId21"/>
              <a:stretch/>
            </p:blipFill>
            <p:spPr>
              <a:xfrm>
                <a:off x="5422680" y="4906800"/>
                <a:ext cx="785880" cy="68004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360" name="" descr=""/>
              <p:cNvPicPr/>
              <p:nvPr/>
            </p:nvPicPr>
            <p:blipFill>
              <a:blip r:embed="rId22"/>
              <a:stretch/>
            </p:blipFill>
            <p:spPr>
              <a:xfrm>
                <a:off x="6233040" y="4906800"/>
                <a:ext cx="786240" cy="68004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361" name="" descr=""/>
              <p:cNvPicPr/>
              <p:nvPr/>
            </p:nvPicPr>
            <p:blipFill>
              <a:blip r:embed="rId23"/>
              <a:stretch/>
            </p:blipFill>
            <p:spPr>
              <a:xfrm>
                <a:off x="5422680" y="5603760"/>
                <a:ext cx="785880" cy="68040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362" name="" descr=""/>
              <p:cNvPicPr/>
              <p:nvPr/>
            </p:nvPicPr>
            <p:blipFill>
              <a:blip r:embed="rId24"/>
              <a:stretch/>
            </p:blipFill>
            <p:spPr>
              <a:xfrm>
                <a:off x="4617000" y="5603760"/>
                <a:ext cx="786240" cy="680400"/>
              </a:xfrm>
              <a:prstGeom prst="rect">
                <a:avLst/>
              </a:prstGeom>
              <a:ln w="0">
                <a:noFill/>
              </a:ln>
            </p:spPr>
          </p:pic>
        </p:grpSp>
        <p:sp>
          <p:nvSpPr>
            <p:cNvPr id="363" name=""/>
            <p:cNvSpPr/>
            <p:nvPr/>
          </p:nvSpPr>
          <p:spPr>
            <a:xfrm flipH="1" flipV="1">
              <a:off x="4554720" y="3520800"/>
              <a:ext cx="21600" cy="2763360"/>
            </a:xfrm>
            <a:prstGeom prst="line">
              <a:avLst/>
            </a:prstGeom>
            <a:ln w="5724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64" name=""/>
          <p:cNvSpPr/>
          <p:nvPr/>
        </p:nvSpPr>
        <p:spPr>
          <a:xfrm>
            <a:off x="2129400" y="6328800"/>
            <a:ext cx="6918120" cy="11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b="0" i="1" lang="en-US" sz="1000" spc="-1" strike="noStrike">
                <a:solidFill>
                  <a:srgbClr val="000000"/>
                </a:solidFill>
                <a:latin typeface="Calibri"/>
              </a:rPr>
              <a:t>Examples of noise images from IMDB (Left) &amp; WIKI (Right).</a:t>
            </a:r>
            <a:endParaRPr b="0" lang="en-US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PlaceHolder 1"/>
          <p:cNvSpPr>
            <a:spLocks noGrp="1"/>
          </p:cNvSpPr>
          <p:nvPr>
            <p:ph type="title"/>
          </p:nvPr>
        </p:nvSpPr>
        <p:spPr>
          <a:xfrm>
            <a:off x="506160" y="432720"/>
            <a:ext cx="9094680" cy="374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1" lang="en-US" sz="2800" spc="-1" strike="noStrike">
                <a:solidFill>
                  <a:srgbClr val="404040"/>
                </a:solidFill>
                <a:latin typeface="Calibri"/>
              </a:rPr>
              <a:t>IV. Experiments – Datasets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366" name="PlaceHolder 2"/>
          <p:cNvSpPr>
            <a:spLocks noGrp="1"/>
          </p:cNvSpPr>
          <p:nvPr>
            <p:ph type="sldNum" idx="21"/>
          </p:nvPr>
        </p:nvSpPr>
        <p:spPr>
          <a:xfrm>
            <a:off x="57240" y="6531120"/>
            <a:ext cx="78984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fld id="{7EC7136F-4462-4992-96BF-428099C77432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367" name="내용 개체 틀 14"/>
          <p:cNvSpPr/>
          <p:nvPr/>
        </p:nvSpPr>
        <p:spPr>
          <a:xfrm>
            <a:off x="629280" y="1273680"/>
            <a:ext cx="8514720" cy="127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1" lang="en-US" sz="2000" spc="-1" strike="noStrike">
                <a:solidFill>
                  <a:srgbClr val="000000"/>
                </a:solidFill>
                <a:latin typeface="Calibri"/>
              </a:rPr>
              <a:t>AFAD (Asian Face Age Dataset)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: Contains 160.000 images with age and gender label. This dataset collected from Chineses Social Network, which contained uploaded photos from students and more. The author of [8] manually filtered out the noise data.</a:t>
            </a:r>
            <a:endParaRPr b="0" lang="en-US" sz="20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→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This dataset will use for fine-tuning the model.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68" name=""/>
          <p:cNvSpPr/>
          <p:nvPr/>
        </p:nvSpPr>
        <p:spPr>
          <a:xfrm>
            <a:off x="-46800" y="6172200"/>
            <a:ext cx="8096040" cy="85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i="1" lang="en-US" sz="1050" spc="-1" strike="noStrike">
                <a:latin typeface="Arial"/>
              </a:rPr>
              <a:t>[8] Z. Niu, M. Zhou, L. Wang, X. Gao, and G. Hua, “Ordinal regression with multiple output cnn for age estimation,” in Proceedings of the IEEE Conference on Computer Vision and Pattern Recognition (CVPR), June 2016.</a:t>
            </a:r>
            <a:endParaRPr b="0" lang="en-US" sz="1050" spc="-1" strike="noStrike">
              <a:latin typeface="Arial"/>
            </a:endParaRPr>
          </a:p>
        </p:txBody>
      </p:sp>
      <p:grpSp>
        <p:nvGrpSpPr>
          <p:cNvPr id="369" name=""/>
          <p:cNvGrpSpPr/>
          <p:nvPr/>
        </p:nvGrpSpPr>
        <p:grpSpPr>
          <a:xfrm>
            <a:off x="1143000" y="2784240"/>
            <a:ext cx="6857640" cy="2585160"/>
            <a:chOff x="1143000" y="2784240"/>
            <a:chExt cx="6857640" cy="2585160"/>
          </a:xfrm>
        </p:grpSpPr>
        <p:pic>
          <p:nvPicPr>
            <p:cNvPr id="370" name="" descr=""/>
            <p:cNvPicPr/>
            <p:nvPr/>
          </p:nvPicPr>
          <p:blipFill>
            <a:blip r:embed="rId1"/>
            <a:stretch/>
          </p:blipFill>
          <p:spPr>
            <a:xfrm>
              <a:off x="1143000" y="4506120"/>
              <a:ext cx="867240" cy="8614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371" name="" descr=""/>
            <p:cNvPicPr/>
            <p:nvPr/>
          </p:nvPicPr>
          <p:blipFill>
            <a:blip r:embed="rId2"/>
            <a:stretch/>
          </p:blipFill>
          <p:spPr>
            <a:xfrm>
              <a:off x="1143000" y="2786760"/>
              <a:ext cx="867240" cy="8568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372" name="" descr=""/>
            <p:cNvPicPr/>
            <p:nvPr/>
          </p:nvPicPr>
          <p:blipFill>
            <a:blip r:embed="rId3"/>
            <a:stretch/>
          </p:blipFill>
          <p:spPr>
            <a:xfrm>
              <a:off x="1143000" y="3647520"/>
              <a:ext cx="867240" cy="8614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373" name="" descr=""/>
            <p:cNvPicPr/>
            <p:nvPr/>
          </p:nvPicPr>
          <p:blipFill>
            <a:blip r:embed="rId4"/>
            <a:stretch/>
          </p:blipFill>
          <p:spPr>
            <a:xfrm>
              <a:off x="1994040" y="3645360"/>
              <a:ext cx="864360" cy="8611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374" name="" descr=""/>
            <p:cNvPicPr/>
            <p:nvPr/>
          </p:nvPicPr>
          <p:blipFill>
            <a:blip r:embed="rId5"/>
            <a:stretch/>
          </p:blipFill>
          <p:spPr>
            <a:xfrm>
              <a:off x="1994040" y="4507560"/>
              <a:ext cx="864360" cy="8618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375" name="" descr=""/>
            <p:cNvPicPr/>
            <p:nvPr/>
          </p:nvPicPr>
          <p:blipFill>
            <a:blip r:embed="rId6"/>
            <a:stretch/>
          </p:blipFill>
          <p:spPr>
            <a:xfrm>
              <a:off x="1992240" y="2786760"/>
              <a:ext cx="864720" cy="8614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376" name="" descr=""/>
            <p:cNvPicPr/>
            <p:nvPr/>
          </p:nvPicPr>
          <p:blipFill>
            <a:blip r:embed="rId7"/>
            <a:stretch/>
          </p:blipFill>
          <p:spPr>
            <a:xfrm>
              <a:off x="2837520" y="4507560"/>
              <a:ext cx="866520" cy="8618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377" name="" descr=""/>
            <p:cNvPicPr/>
            <p:nvPr/>
          </p:nvPicPr>
          <p:blipFill>
            <a:blip r:embed="rId8"/>
            <a:stretch/>
          </p:blipFill>
          <p:spPr>
            <a:xfrm>
              <a:off x="2837520" y="3646440"/>
              <a:ext cx="866520" cy="8611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378" name="" descr=""/>
            <p:cNvPicPr/>
            <p:nvPr/>
          </p:nvPicPr>
          <p:blipFill>
            <a:blip r:embed="rId9"/>
            <a:stretch/>
          </p:blipFill>
          <p:spPr>
            <a:xfrm>
              <a:off x="2837160" y="2784240"/>
              <a:ext cx="866160" cy="8618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379" name="" descr=""/>
            <p:cNvPicPr/>
            <p:nvPr/>
          </p:nvPicPr>
          <p:blipFill>
            <a:blip r:embed="rId10"/>
            <a:stretch/>
          </p:blipFill>
          <p:spPr>
            <a:xfrm>
              <a:off x="3693600" y="4507560"/>
              <a:ext cx="866880" cy="8618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380" name="" descr=""/>
            <p:cNvPicPr/>
            <p:nvPr/>
          </p:nvPicPr>
          <p:blipFill>
            <a:blip r:embed="rId11"/>
            <a:stretch/>
          </p:blipFill>
          <p:spPr>
            <a:xfrm>
              <a:off x="3693600" y="3646440"/>
              <a:ext cx="866880" cy="8611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381" name="" descr=""/>
            <p:cNvPicPr/>
            <p:nvPr/>
          </p:nvPicPr>
          <p:blipFill>
            <a:blip r:embed="rId12"/>
            <a:stretch/>
          </p:blipFill>
          <p:spPr>
            <a:xfrm>
              <a:off x="3695760" y="2784240"/>
              <a:ext cx="866880" cy="8618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382" name="" descr=""/>
            <p:cNvPicPr/>
            <p:nvPr/>
          </p:nvPicPr>
          <p:blipFill>
            <a:blip r:embed="rId13"/>
            <a:stretch/>
          </p:blipFill>
          <p:spPr>
            <a:xfrm>
              <a:off x="4583520" y="2785680"/>
              <a:ext cx="866880" cy="8683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383" name="" descr=""/>
            <p:cNvPicPr/>
            <p:nvPr/>
          </p:nvPicPr>
          <p:blipFill>
            <a:blip r:embed="rId14"/>
            <a:stretch/>
          </p:blipFill>
          <p:spPr>
            <a:xfrm>
              <a:off x="4583520" y="4501080"/>
              <a:ext cx="866880" cy="8683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384" name="" descr=""/>
            <p:cNvPicPr/>
            <p:nvPr/>
          </p:nvPicPr>
          <p:blipFill>
            <a:blip r:embed="rId15"/>
            <a:stretch/>
          </p:blipFill>
          <p:spPr>
            <a:xfrm>
              <a:off x="4583520" y="3645720"/>
              <a:ext cx="866880" cy="8672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385" name="" descr=""/>
            <p:cNvPicPr/>
            <p:nvPr/>
          </p:nvPicPr>
          <p:blipFill>
            <a:blip r:embed="rId16"/>
            <a:stretch/>
          </p:blipFill>
          <p:spPr>
            <a:xfrm>
              <a:off x="5434560" y="2784240"/>
              <a:ext cx="866160" cy="8683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386" name="" descr=""/>
            <p:cNvPicPr/>
            <p:nvPr/>
          </p:nvPicPr>
          <p:blipFill>
            <a:blip r:embed="rId17"/>
            <a:stretch/>
          </p:blipFill>
          <p:spPr>
            <a:xfrm>
              <a:off x="5434560" y="3647520"/>
              <a:ext cx="866160" cy="8672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387" name="" descr=""/>
            <p:cNvPicPr/>
            <p:nvPr/>
          </p:nvPicPr>
          <p:blipFill>
            <a:blip r:embed="rId18"/>
            <a:stretch/>
          </p:blipFill>
          <p:spPr>
            <a:xfrm>
              <a:off x="5434560" y="4500000"/>
              <a:ext cx="866160" cy="8679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388" name="" descr=""/>
            <p:cNvPicPr/>
            <p:nvPr/>
          </p:nvPicPr>
          <p:blipFill>
            <a:blip r:embed="rId19"/>
            <a:stretch/>
          </p:blipFill>
          <p:spPr>
            <a:xfrm>
              <a:off x="6280200" y="2784240"/>
              <a:ext cx="864000" cy="8683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389" name="" descr=""/>
            <p:cNvPicPr/>
            <p:nvPr/>
          </p:nvPicPr>
          <p:blipFill>
            <a:blip r:embed="rId20"/>
            <a:stretch/>
          </p:blipFill>
          <p:spPr>
            <a:xfrm>
              <a:off x="6280200" y="3647520"/>
              <a:ext cx="864000" cy="8672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390" name="" descr=""/>
            <p:cNvPicPr/>
            <p:nvPr/>
          </p:nvPicPr>
          <p:blipFill>
            <a:blip r:embed="rId21"/>
            <a:stretch/>
          </p:blipFill>
          <p:spPr>
            <a:xfrm>
              <a:off x="6280200" y="4500000"/>
              <a:ext cx="864000" cy="8679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391" name="" descr=""/>
            <p:cNvPicPr/>
            <p:nvPr/>
          </p:nvPicPr>
          <p:blipFill>
            <a:blip r:embed="rId22"/>
            <a:stretch/>
          </p:blipFill>
          <p:spPr>
            <a:xfrm>
              <a:off x="7133400" y="3647520"/>
              <a:ext cx="867240" cy="8672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392" name="" descr=""/>
            <p:cNvPicPr/>
            <p:nvPr/>
          </p:nvPicPr>
          <p:blipFill>
            <a:blip r:embed="rId23"/>
            <a:stretch/>
          </p:blipFill>
          <p:spPr>
            <a:xfrm>
              <a:off x="7133400" y="2784240"/>
              <a:ext cx="867240" cy="8683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393" name="" descr=""/>
            <p:cNvPicPr/>
            <p:nvPr/>
          </p:nvPicPr>
          <p:blipFill>
            <a:blip r:embed="rId24"/>
            <a:stretch/>
          </p:blipFill>
          <p:spPr>
            <a:xfrm>
              <a:off x="7128360" y="4500000"/>
              <a:ext cx="866880" cy="86796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394" name=""/>
          <p:cNvSpPr/>
          <p:nvPr/>
        </p:nvSpPr>
        <p:spPr>
          <a:xfrm>
            <a:off x="1143000" y="5416920"/>
            <a:ext cx="6918120" cy="11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b="0" i="1" lang="en-US" sz="1000" spc="-1" strike="noStrike">
                <a:solidFill>
                  <a:srgbClr val="000000"/>
                </a:solidFill>
                <a:latin typeface="Calibri"/>
              </a:rPr>
              <a:t>Example images from AFAD dataset with the age of 18, 24, 40, 67 </a:t>
            </a:r>
            <a:endParaRPr b="0" lang="en-US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PlaceHolder 1"/>
          <p:cNvSpPr>
            <a:spLocks noGrp="1"/>
          </p:cNvSpPr>
          <p:nvPr>
            <p:ph type="title"/>
          </p:nvPr>
        </p:nvSpPr>
        <p:spPr>
          <a:xfrm>
            <a:off x="506160" y="432720"/>
            <a:ext cx="9094680" cy="374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1" lang="en-US" sz="2800" spc="-1" strike="noStrike">
                <a:solidFill>
                  <a:srgbClr val="404040"/>
                </a:solidFill>
                <a:latin typeface="Calibri"/>
              </a:rPr>
              <a:t>IV. Experiments – Pipeline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396" name="PlaceHolder 2"/>
          <p:cNvSpPr>
            <a:spLocks noGrp="1"/>
          </p:cNvSpPr>
          <p:nvPr>
            <p:ph type="sldNum" idx="22"/>
          </p:nvPr>
        </p:nvSpPr>
        <p:spPr>
          <a:xfrm>
            <a:off x="57240" y="6531120"/>
            <a:ext cx="78984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fld id="{BAFDF5D3-BB29-40CD-91B6-DB12452A8A14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397" name="내용 개체 틀 15"/>
          <p:cNvSpPr/>
          <p:nvPr/>
        </p:nvSpPr>
        <p:spPr>
          <a:xfrm>
            <a:off x="629280" y="1273680"/>
            <a:ext cx="8514720" cy="175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(I) All images went thought a face detection to filtered out most of noise images.</a:t>
            </a:r>
            <a:endParaRPr b="0" lang="en-US" sz="20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(II) Resized to [160x160x3] &amp; [64x64x3] includeding corresponding Age &amp; Gender label.</a:t>
            </a:r>
            <a:endParaRPr b="0" lang="en-US" sz="20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(III) All datasets used for training will be splited into train/test as [80:20].</a:t>
            </a:r>
            <a:endParaRPr b="0" lang="en-US" sz="20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(IV) Run and collect the results from all proposed models with different losses.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506160" y="432720"/>
            <a:ext cx="5485680" cy="374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1" lang="en-US" sz="2800" spc="-1" strike="noStrike">
                <a:solidFill>
                  <a:srgbClr val="404040"/>
                </a:solidFill>
                <a:latin typeface="Calibri"/>
              </a:rPr>
              <a:t>I. Introduction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/>
          </p:nvPr>
        </p:nvSpPr>
        <p:spPr>
          <a:xfrm>
            <a:off x="628560" y="1273680"/>
            <a:ext cx="8514720" cy="501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Age and Gender are two important key features on human face.</a:t>
            </a:r>
            <a:endParaRPr b="0" lang="en-US" sz="20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Combine with a face detection system, Age &amp; Gender prediction has some applications such as recommendation system or human-computer interaction.</a:t>
            </a:r>
            <a:endParaRPr b="0" lang="en-US" sz="20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With the help of convolutional neural network, and public large-scale face dataset, the Age &amp; Gender prediction accuracy improve significantly.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sldNum" idx="5"/>
          </p:nvPr>
        </p:nvSpPr>
        <p:spPr>
          <a:xfrm>
            <a:off x="57240" y="6531120"/>
            <a:ext cx="78984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fld id="{D2B69583-D7D5-44B6-927E-BA6E581397DC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136" name="" descr=""/>
          <p:cNvPicPr/>
          <p:nvPr/>
        </p:nvPicPr>
        <p:blipFill>
          <a:blip r:embed="rId1"/>
          <a:stretch/>
        </p:blipFill>
        <p:spPr>
          <a:xfrm>
            <a:off x="1600200" y="3363840"/>
            <a:ext cx="5943600" cy="2638800"/>
          </a:xfrm>
          <a:prstGeom prst="rect">
            <a:avLst/>
          </a:prstGeom>
          <a:ln w="0">
            <a:noFill/>
          </a:ln>
        </p:spPr>
      </p:pic>
      <p:sp>
        <p:nvSpPr>
          <p:cNvPr id="137" name="내용 개체 틀 1"/>
          <p:cNvSpPr/>
          <p:nvPr/>
        </p:nvSpPr>
        <p:spPr>
          <a:xfrm>
            <a:off x="1771920" y="5431680"/>
            <a:ext cx="4171320" cy="342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b="0" i="1" lang="en-US" sz="1000" spc="-1" strike="noStrike">
                <a:solidFill>
                  <a:srgbClr val="000000"/>
                </a:solidFill>
                <a:latin typeface="Calibri"/>
              </a:rPr>
              <a:t>Source: https://www.kiwi-digital.com/produkty/age-gender-detection</a:t>
            </a:r>
            <a:endParaRPr b="0" lang="en-US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PlaceHolder 1"/>
          <p:cNvSpPr>
            <a:spLocks noGrp="1"/>
          </p:cNvSpPr>
          <p:nvPr>
            <p:ph type="title"/>
          </p:nvPr>
        </p:nvSpPr>
        <p:spPr>
          <a:xfrm>
            <a:off x="506160" y="432720"/>
            <a:ext cx="9094680" cy="374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1" lang="en-US" sz="2800" spc="-1" strike="noStrike">
                <a:solidFill>
                  <a:srgbClr val="404040"/>
                </a:solidFill>
                <a:latin typeface="Calibri"/>
              </a:rPr>
              <a:t>IV. Experiments – Training Configuration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399" name="PlaceHolder 2"/>
          <p:cNvSpPr>
            <a:spLocks noGrp="1"/>
          </p:cNvSpPr>
          <p:nvPr>
            <p:ph type="sldNum" idx="23"/>
          </p:nvPr>
        </p:nvSpPr>
        <p:spPr>
          <a:xfrm>
            <a:off x="57240" y="6531120"/>
            <a:ext cx="78984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fld id="{2332FBDF-A884-42B1-BC20-A6CAB9B2A264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00" name="내용 개체 틀 16"/>
          <p:cNvSpPr/>
          <p:nvPr/>
        </p:nvSpPr>
        <p:spPr>
          <a:xfrm>
            <a:off x="521280" y="1273680"/>
            <a:ext cx="8514720" cy="188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(I) </a:t>
            </a:r>
            <a:r>
              <a:rPr b="1" i="1" lang="en-US" sz="2000" spc="-1" strike="noStrike">
                <a:solidFill>
                  <a:srgbClr val="000000"/>
                </a:solidFill>
                <a:latin typeface="Calibri"/>
              </a:rPr>
              <a:t>batch_size=512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 will keep the same in every experiments.</a:t>
            </a:r>
            <a:endParaRPr b="0" lang="en-US" sz="20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(II) </a:t>
            </a:r>
            <a:r>
              <a:rPr b="1" i="1" lang="en-US" sz="2000" spc="-1" strike="noStrike">
                <a:solidFill>
                  <a:srgbClr val="000000"/>
                </a:solidFill>
                <a:latin typeface="Calibri"/>
              </a:rPr>
              <a:t>epochs=100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.</a:t>
            </a:r>
            <a:endParaRPr b="0" lang="en-US" sz="20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(III) </a:t>
            </a:r>
            <a:r>
              <a:rPr b="1" i="1" lang="en-US" sz="2000" spc="-1" strike="noStrike">
                <a:solidFill>
                  <a:srgbClr val="000000"/>
                </a:solidFill>
                <a:latin typeface="Calibri"/>
              </a:rPr>
              <a:t>learning_rate=0.001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, decreased by factor of 0.1 with patience epochs=10 to min=0.00001. </a:t>
            </a:r>
            <a:endParaRPr b="0" lang="en-US" sz="20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(IV) gap value </a:t>
            </a:r>
            <a:r>
              <a:rPr b="1" i="1" lang="en-US" sz="2000" spc="-1" strike="noStrike">
                <a:solidFill>
                  <a:srgbClr val="000000"/>
                </a:solidFill>
                <a:latin typeface="Calibri"/>
              </a:rPr>
              <a:t>g=3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as default.</a:t>
            </a:r>
            <a:endParaRPr b="0" lang="en-US" sz="20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(V) </a:t>
            </a:r>
            <a:r>
              <a:rPr b="1" i="1" lang="en-US" sz="2000" spc="-1" strike="noStrike">
                <a:solidFill>
                  <a:srgbClr val="000000"/>
                </a:solidFill>
                <a:latin typeface="Calibri"/>
              </a:rPr>
              <a:t>Adam Optimizer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 was applied. 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PlaceHolder 1"/>
          <p:cNvSpPr>
            <a:spLocks noGrp="1"/>
          </p:cNvSpPr>
          <p:nvPr>
            <p:ph type="title"/>
          </p:nvPr>
        </p:nvSpPr>
        <p:spPr>
          <a:xfrm>
            <a:off x="506160" y="432720"/>
            <a:ext cx="9094680" cy="374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1" lang="en-US" sz="2800" spc="-1" strike="noStrike">
                <a:solidFill>
                  <a:srgbClr val="404040"/>
                </a:solidFill>
                <a:latin typeface="Calibri"/>
              </a:rPr>
              <a:t>IV. Experiments – List of experiments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402" name="PlaceHolder 2"/>
          <p:cNvSpPr>
            <a:spLocks noGrp="1"/>
          </p:cNvSpPr>
          <p:nvPr>
            <p:ph type="sldNum" idx="24"/>
          </p:nvPr>
        </p:nvSpPr>
        <p:spPr>
          <a:xfrm>
            <a:off x="57240" y="6531120"/>
            <a:ext cx="78984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fld id="{5510A231-D29F-4400-B364-34BD9494E8D0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03" name="내용 개체 틀 17"/>
          <p:cNvSpPr/>
          <p:nvPr/>
        </p:nvSpPr>
        <p:spPr>
          <a:xfrm>
            <a:off x="629280" y="1273680"/>
            <a:ext cx="8514720" cy="58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(I) Collect the results across all the proposed models.</a:t>
            </a:r>
            <a:endParaRPr b="0" lang="en-US" sz="20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(II) Select the best performance model and tuning its parameters.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PlaceHolder 1"/>
          <p:cNvSpPr>
            <a:spLocks noGrp="1"/>
          </p:cNvSpPr>
          <p:nvPr>
            <p:ph type="title"/>
          </p:nvPr>
        </p:nvSpPr>
        <p:spPr>
          <a:xfrm>
            <a:off x="506160" y="432720"/>
            <a:ext cx="9094680" cy="374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1" lang="en-US" sz="2800" spc="-1" strike="noStrike">
                <a:solidFill>
                  <a:srgbClr val="404040"/>
                </a:solidFill>
                <a:latin typeface="Calibri"/>
              </a:rPr>
              <a:t>IV. Experiments – 1</a:t>
            </a:r>
            <a:r>
              <a:rPr b="1" lang="en-US" sz="2800" spc="-1" strike="noStrike" baseline="33000">
                <a:solidFill>
                  <a:srgbClr val="404040"/>
                </a:solidFill>
                <a:latin typeface="Calibri"/>
              </a:rPr>
              <a:t>st</a:t>
            </a:r>
            <a:r>
              <a:rPr b="1" lang="en-US" sz="2800" spc="-1" strike="noStrike">
                <a:solidFill>
                  <a:srgbClr val="404040"/>
                </a:solidFill>
                <a:latin typeface="Calibri"/>
              </a:rPr>
              <a:t> experiment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405" name="PlaceHolder 2"/>
          <p:cNvSpPr>
            <a:spLocks noGrp="1"/>
          </p:cNvSpPr>
          <p:nvPr>
            <p:ph type="sldNum" idx="25"/>
          </p:nvPr>
        </p:nvSpPr>
        <p:spPr>
          <a:xfrm>
            <a:off x="57240" y="6531120"/>
            <a:ext cx="78984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fld id="{49871B39-CA7A-4CC5-95A3-6ADEADB2050A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406" name="" descr=""/>
          <p:cNvPicPr/>
          <p:nvPr/>
        </p:nvPicPr>
        <p:blipFill>
          <a:blip r:embed="rId1"/>
          <a:stretch/>
        </p:blipFill>
        <p:spPr>
          <a:xfrm>
            <a:off x="571680" y="1830240"/>
            <a:ext cx="8000640" cy="3197160"/>
          </a:xfrm>
          <a:prstGeom prst="rect">
            <a:avLst/>
          </a:prstGeom>
          <a:ln w="0">
            <a:noFill/>
          </a:ln>
        </p:spPr>
      </p:pic>
      <p:sp>
        <p:nvSpPr>
          <p:cNvPr id="407" name=""/>
          <p:cNvSpPr/>
          <p:nvPr/>
        </p:nvSpPr>
        <p:spPr>
          <a:xfrm>
            <a:off x="-46800" y="6172560"/>
            <a:ext cx="8096040" cy="85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i="1" lang="en-US" sz="1050" spc="-1" strike="noStrike">
                <a:latin typeface="Arial"/>
              </a:rPr>
              <a:t>KL: Kullback-leibler divergence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i="1" lang="en-US" sz="1050" spc="-1" strike="noStrike">
                <a:latin typeface="Arial"/>
              </a:rPr>
              <a:t>FL: Focal Loss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408" name=""/>
          <p:cNvSpPr/>
          <p:nvPr/>
        </p:nvSpPr>
        <p:spPr>
          <a:xfrm>
            <a:off x="2057400" y="6172920"/>
            <a:ext cx="5991840" cy="85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i="1" lang="en-US" sz="1050" spc="-1" strike="noStrike">
                <a:latin typeface="Arial"/>
              </a:rPr>
              <a:t>D-CNN: Deeper-CNN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i="1" lang="en-US" sz="1050" spc="-1" strike="noStrike">
                <a:latin typeface="Arial"/>
              </a:rPr>
              <a:t>M-CNN: Multiple-CNN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409" name=""/>
          <p:cNvSpPr/>
          <p:nvPr/>
        </p:nvSpPr>
        <p:spPr>
          <a:xfrm>
            <a:off x="3657600" y="6173280"/>
            <a:ext cx="4392000" cy="85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i="1" lang="en-US" sz="1050" spc="-1" strike="noStrike">
                <a:latin typeface="Arial"/>
              </a:rPr>
              <a:t>MAE: Mean Absolute Error</a:t>
            </a:r>
            <a:endParaRPr b="0" lang="en-US" sz="105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PlaceHolder 1"/>
          <p:cNvSpPr>
            <a:spLocks noGrp="1"/>
          </p:cNvSpPr>
          <p:nvPr>
            <p:ph type="title"/>
          </p:nvPr>
        </p:nvSpPr>
        <p:spPr>
          <a:xfrm>
            <a:off x="506160" y="432720"/>
            <a:ext cx="9094680" cy="374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1" lang="en-US" sz="2800" spc="-1" strike="noStrike">
                <a:solidFill>
                  <a:srgbClr val="404040"/>
                </a:solidFill>
                <a:latin typeface="Calibri"/>
              </a:rPr>
              <a:t>III. Experiments – 1</a:t>
            </a:r>
            <a:r>
              <a:rPr b="1" lang="en-US" sz="2800" spc="-1" strike="noStrike" baseline="33000">
                <a:solidFill>
                  <a:srgbClr val="404040"/>
                </a:solidFill>
                <a:latin typeface="Calibri"/>
              </a:rPr>
              <a:t>st</a:t>
            </a:r>
            <a:r>
              <a:rPr b="1" lang="en-US" sz="2800" spc="-1" strike="noStrike">
                <a:solidFill>
                  <a:srgbClr val="404040"/>
                </a:solidFill>
                <a:latin typeface="Calibri"/>
              </a:rPr>
              <a:t> experiment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411" name="PlaceHolder 2"/>
          <p:cNvSpPr>
            <a:spLocks noGrp="1"/>
          </p:cNvSpPr>
          <p:nvPr>
            <p:ph type="sldNum" idx="26"/>
          </p:nvPr>
        </p:nvSpPr>
        <p:spPr>
          <a:xfrm>
            <a:off x="57240" y="6531120"/>
            <a:ext cx="78984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fld id="{C7AD2C4F-BEA2-40F7-AE58-A549EA38CC52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412" name="" descr=""/>
          <p:cNvPicPr/>
          <p:nvPr/>
        </p:nvPicPr>
        <p:blipFill>
          <a:blip r:embed="rId1"/>
          <a:stretch/>
        </p:blipFill>
        <p:spPr>
          <a:xfrm>
            <a:off x="451080" y="1410480"/>
            <a:ext cx="8241840" cy="4469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PlaceHolder 1"/>
          <p:cNvSpPr>
            <a:spLocks noGrp="1"/>
          </p:cNvSpPr>
          <p:nvPr>
            <p:ph type="title"/>
          </p:nvPr>
        </p:nvSpPr>
        <p:spPr>
          <a:xfrm>
            <a:off x="506160" y="432720"/>
            <a:ext cx="9094680" cy="374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1" lang="en-US" sz="2800" spc="-1" strike="noStrike">
                <a:solidFill>
                  <a:srgbClr val="404040"/>
                </a:solidFill>
                <a:latin typeface="Calibri"/>
              </a:rPr>
              <a:t>III. Experiments – 1</a:t>
            </a:r>
            <a:r>
              <a:rPr b="1" lang="en-US" sz="2800" spc="-1" strike="noStrike" baseline="33000">
                <a:solidFill>
                  <a:srgbClr val="404040"/>
                </a:solidFill>
                <a:latin typeface="Calibri"/>
              </a:rPr>
              <a:t>st</a:t>
            </a:r>
            <a:r>
              <a:rPr b="1" lang="en-US" sz="2800" spc="-1" strike="noStrike">
                <a:solidFill>
                  <a:srgbClr val="404040"/>
                </a:solidFill>
                <a:latin typeface="Calibri"/>
              </a:rPr>
              <a:t> experiment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414" name="PlaceHolder 2"/>
          <p:cNvSpPr>
            <a:spLocks noGrp="1"/>
          </p:cNvSpPr>
          <p:nvPr>
            <p:ph type="sldNum" idx="27"/>
          </p:nvPr>
        </p:nvSpPr>
        <p:spPr>
          <a:xfrm>
            <a:off x="57240" y="6531120"/>
            <a:ext cx="78984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fld id="{7728040B-F2F5-4B26-A638-A617E859CCC9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415" name="" descr=""/>
          <p:cNvPicPr/>
          <p:nvPr/>
        </p:nvPicPr>
        <p:blipFill>
          <a:blip r:embed="rId1"/>
          <a:stretch/>
        </p:blipFill>
        <p:spPr>
          <a:xfrm>
            <a:off x="438120" y="1215360"/>
            <a:ext cx="8267400" cy="4427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PlaceHolder 1"/>
          <p:cNvSpPr>
            <a:spLocks noGrp="1"/>
          </p:cNvSpPr>
          <p:nvPr>
            <p:ph type="title"/>
          </p:nvPr>
        </p:nvSpPr>
        <p:spPr>
          <a:xfrm>
            <a:off x="506160" y="432720"/>
            <a:ext cx="9094680" cy="374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1" lang="en-US" sz="2800" spc="-1" strike="noStrike">
                <a:solidFill>
                  <a:srgbClr val="404040"/>
                </a:solidFill>
                <a:latin typeface="Calibri"/>
              </a:rPr>
              <a:t>III. Experiments – 1</a:t>
            </a:r>
            <a:r>
              <a:rPr b="1" lang="en-US" sz="2800" spc="-1" strike="noStrike" baseline="33000">
                <a:solidFill>
                  <a:srgbClr val="404040"/>
                </a:solidFill>
                <a:latin typeface="Calibri"/>
              </a:rPr>
              <a:t>st</a:t>
            </a:r>
            <a:r>
              <a:rPr b="1" lang="en-US" sz="2800" spc="-1" strike="noStrike">
                <a:solidFill>
                  <a:srgbClr val="404040"/>
                </a:solidFill>
                <a:latin typeface="Calibri"/>
              </a:rPr>
              <a:t> experiment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417" name="PlaceHolder 2"/>
          <p:cNvSpPr>
            <a:spLocks noGrp="1"/>
          </p:cNvSpPr>
          <p:nvPr>
            <p:ph type="sldNum" idx="28"/>
          </p:nvPr>
        </p:nvSpPr>
        <p:spPr>
          <a:xfrm>
            <a:off x="57240" y="6531120"/>
            <a:ext cx="78984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fld id="{14DC4D29-2194-44E6-BC68-852525762B79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grpSp>
        <p:nvGrpSpPr>
          <p:cNvPr id="418" name=""/>
          <p:cNvGrpSpPr/>
          <p:nvPr/>
        </p:nvGrpSpPr>
        <p:grpSpPr>
          <a:xfrm>
            <a:off x="292680" y="1335600"/>
            <a:ext cx="8558640" cy="4186440"/>
            <a:chOff x="292680" y="1335600"/>
            <a:chExt cx="8558640" cy="4186440"/>
          </a:xfrm>
        </p:grpSpPr>
        <p:pic>
          <p:nvPicPr>
            <p:cNvPr id="419" name="" descr=""/>
            <p:cNvPicPr/>
            <p:nvPr/>
          </p:nvPicPr>
          <p:blipFill>
            <a:blip r:embed="rId1"/>
            <a:srcRect l="0" t="34158" r="16" b="35835"/>
            <a:stretch/>
          </p:blipFill>
          <p:spPr>
            <a:xfrm>
              <a:off x="4393800" y="1335600"/>
              <a:ext cx="4457520" cy="20566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420" name="" descr=""/>
            <p:cNvPicPr/>
            <p:nvPr/>
          </p:nvPicPr>
          <p:blipFill>
            <a:blip r:embed="rId2"/>
            <a:srcRect l="0" t="0" r="8" b="69996"/>
            <a:stretch/>
          </p:blipFill>
          <p:spPr>
            <a:xfrm>
              <a:off x="292680" y="1407600"/>
              <a:ext cx="4457880" cy="20566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421" name="" descr=""/>
            <p:cNvPicPr/>
            <p:nvPr/>
          </p:nvPicPr>
          <p:blipFill>
            <a:blip r:embed="rId3"/>
            <a:srcRect l="0" t="70777" r="0" b="0"/>
            <a:stretch/>
          </p:blipFill>
          <p:spPr>
            <a:xfrm>
              <a:off x="2236680" y="3519000"/>
              <a:ext cx="4458240" cy="2003040"/>
            </a:xfrm>
            <a:prstGeom prst="rect">
              <a:avLst/>
            </a:prstGeom>
            <a:ln w="0">
              <a:noFill/>
            </a:ln>
          </p:spPr>
        </p:pic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PlaceHolder 1"/>
          <p:cNvSpPr>
            <a:spLocks noGrp="1"/>
          </p:cNvSpPr>
          <p:nvPr>
            <p:ph type="title"/>
          </p:nvPr>
        </p:nvSpPr>
        <p:spPr>
          <a:xfrm>
            <a:off x="506160" y="432720"/>
            <a:ext cx="9094680" cy="374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1" lang="en-US" sz="2800" spc="-1" strike="noStrike">
                <a:solidFill>
                  <a:srgbClr val="404040"/>
                </a:solidFill>
                <a:latin typeface="Calibri"/>
              </a:rPr>
              <a:t>III. Experiments – 2</a:t>
            </a:r>
            <a:r>
              <a:rPr b="1" lang="en-US" sz="2800" spc="-1" strike="noStrike" baseline="33000">
                <a:solidFill>
                  <a:srgbClr val="404040"/>
                </a:solidFill>
                <a:latin typeface="Calibri"/>
              </a:rPr>
              <a:t>nd</a:t>
            </a:r>
            <a:r>
              <a:rPr b="1" lang="en-US" sz="2800" spc="-1" strike="noStrike">
                <a:solidFill>
                  <a:srgbClr val="404040"/>
                </a:solidFill>
                <a:latin typeface="Calibri"/>
              </a:rPr>
              <a:t> experiment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423" name="PlaceHolder 2"/>
          <p:cNvSpPr>
            <a:spLocks noGrp="1"/>
          </p:cNvSpPr>
          <p:nvPr>
            <p:ph type="sldNum" idx="29"/>
          </p:nvPr>
        </p:nvSpPr>
        <p:spPr>
          <a:xfrm>
            <a:off x="57240" y="6531120"/>
            <a:ext cx="78984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fld id="{E0285B83-656F-46F7-BD10-0355DF09ABA3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424" name="" descr=""/>
          <p:cNvPicPr/>
          <p:nvPr/>
        </p:nvPicPr>
        <p:blipFill>
          <a:blip r:embed="rId1"/>
          <a:stretch/>
        </p:blipFill>
        <p:spPr>
          <a:xfrm>
            <a:off x="324000" y="2319480"/>
            <a:ext cx="8496000" cy="2218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PlaceHolder 1"/>
          <p:cNvSpPr>
            <a:spLocks noGrp="1"/>
          </p:cNvSpPr>
          <p:nvPr>
            <p:ph type="title"/>
          </p:nvPr>
        </p:nvSpPr>
        <p:spPr>
          <a:xfrm>
            <a:off x="506160" y="432720"/>
            <a:ext cx="9094680" cy="374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1" lang="en-US" sz="2800" spc="-1" strike="noStrike">
                <a:solidFill>
                  <a:srgbClr val="404040"/>
                </a:solidFill>
                <a:latin typeface="Calibri"/>
              </a:rPr>
              <a:t>III. Experiments – 2</a:t>
            </a:r>
            <a:r>
              <a:rPr b="1" lang="en-US" sz="2800" spc="-1" strike="noStrike" baseline="33000">
                <a:solidFill>
                  <a:srgbClr val="404040"/>
                </a:solidFill>
                <a:latin typeface="Calibri"/>
              </a:rPr>
              <a:t>nd</a:t>
            </a:r>
            <a:r>
              <a:rPr b="1" lang="en-US" sz="2800" spc="-1" strike="noStrike">
                <a:solidFill>
                  <a:srgbClr val="404040"/>
                </a:solidFill>
                <a:latin typeface="Calibri"/>
              </a:rPr>
              <a:t> experiment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426" name="PlaceHolder 2"/>
          <p:cNvSpPr>
            <a:spLocks noGrp="1"/>
          </p:cNvSpPr>
          <p:nvPr>
            <p:ph type="sldNum" idx="30"/>
          </p:nvPr>
        </p:nvSpPr>
        <p:spPr>
          <a:xfrm>
            <a:off x="57240" y="6531120"/>
            <a:ext cx="78984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fld id="{3C29592A-E519-4F0F-A6AF-B2F7CEC696C9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427" name="" descr=""/>
          <p:cNvPicPr/>
          <p:nvPr/>
        </p:nvPicPr>
        <p:blipFill>
          <a:blip r:embed="rId1"/>
          <a:stretch/>
        </p:blipFill>
        <p:spPr>
          <a:xfrm>
            <a:off x="324000" y="2136240"/>
            <a:ext cx="8496000" cy="2585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PlaceHolder 1"/>
          <p:cNvSpPr>
            <a:spLocks noGrp="1"/>
          </p:cNvSpPr>
          <p:nvPr>
            <p:ph type="title"/>
          </p:nvPr>
        </p:nvSpPr>
        <p:spPr>
          <a:xfrm>
            <a:off x="506160" y="432720"/>
            <a:ext cx="9094680" cy="374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1" lang="en-US" sz="2800" spc="-1" strike="noStrike">
                <a:solidFill>
                  <a:srgbClr val="404040"/>
                </a:solidFill>
                <a:latin typeface="Calibri"/>
              </a:rPr>
              <a:t>III. Experiments – 2</a:t>
            </a:r>
            <a:r>
              <a:rPr b="1" lang="en-US" sz="2800" spc="-1" strike="noStrike" baseline="33000">
                <a:solidFill>
                  <a:srgbClr val="404040"/>
                </a:solidFill>
                <a:latin typeface="Calibri"/>
              </a:rPr>
              <a:t>nd</a:t>
            </a:r>
            <a:r>
              <a:rPr b="1" lang="en-US" sz="2800" spc="-1" strike="noStrike">
                <a:solidFill>
                  <a:srgbClr val="404040"/>
                </a:solidFill>
                <a:latin typeface="Calibri"/>
              </a:rPr>
              <a:t> experiment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429" name="PlaceHolder 2"/>
          <p:cNvSpPr>
            <a:spLocks noGrp="1"/>
          </p:cNvSpPr>
          <p:nvPr>
            <p:ph type="sldNum" idx="31"/>
          </p:nvPr>
        </p:nvSpPr>
        <p:spPr>
          <a:xfrm>
            <a:off x="57240" y="6531120"/>
            <a:ext cx="78984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fld id="{D3018EC9-D7F3-402E-A15E-EEF9CD755EAA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430" name="" descr=""/>
          <p:cNvPicPr/>
          <p:nvPr/>
        </p:nvPicPr>
        <p:blipFill>
          <a:blip r:embed="rId1"/>
          <a:stretch/>
        </p:blipFill>
        <p:spPr>
          <a:xfrm>
            <a:off x="324000" y="1987200"/>
            <a:ext cx="8496000" cy="2883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PlaceHolder 1"/>
          <p:cNvSpPr>
            <a:spLocks noGrp="1"/>
          </p:cNvSpPr>
          <p:nvPr>
            <p:ph type="title"/>
          </p:nvPr>
        </p:nvSpPr>
        <p:spPr>
          <a:xfrm>
            <a:off x="506160" y="432720"/>
            <a:ext cx="9094680" cy="374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1" lang="en-US" sz="2800" spc="-1" strike="noStrike">
                <a:solidFill>
                  <a:srgbClr val="404040"/>
                </a:solidFill>
                <a:latin typeface="Calibri"/>
              </a:rPr>
              <a:t>IV. Conclusion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432" name="PlaceHolder 2"/>
          <p:cNvSpPr>
            <a:spLocks noGrp="1"/>
          </p:cNvSpPr>
          <p:nvPr>
            <p:ph type="sldNum" idx="32"/>
          </p:nvPr>
        </p:nvSpPr>
        <p:spPr>
          <a:xfrm>
            <a:off x="57240" y="6531120"/>
            <a:ext cx="78984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fld id="{5834ACF3-BAFD-436E-A217-3BB954C2E409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33" name="내용 개체 틀 18"/>
          <p:cNvSpPr/>
          <p:nvPr/>
        </p:nvSpPr>
        <p:spPr>
          <a:xfrm>
            <a:off x="629640" y="1273680"/>
            <a:ext cx="8514720" cy="1627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The combination of Classification and Regression in Age prediction did show its affect to the final real-age prediction.</a:t>
            </a:r>
            <a:endParaRPr b="0" lang="en-US" sz="20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In this particular case of Age Classification, Focal Loss did not show the affect of counter skew dataset.</a:t>
            </a:r>
            <a:endParaRPr b="0" lang="en-US" sz="20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Higher resolution image can lead to better result instead of multiple small images. 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506160" y="432720"/>
            <a:ext cx="5485680" cy="374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1" lang="en-US" sz="2800" spc="-1" strike="noStrike">
                <a:solidFill>
                  <a:srgbClr val="404040"/>
                </a:solidFill>
                <a:latin typeface="Calibri"/>
              </a:rPr>
              <a:t>I. Introduction – Problem 1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/>
          </p:nvPr>
        </p:nvSpPr>
        <p:spPr>
          <a:xfrm>
            <a:off x="628560" y="1273680"/>
            <a:ext cx="8514720" cy="501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Recent large-scale public datasets for Face detection and Age, Gender prediction are available. Such as:</a:t>
            </a:r>
            <a:endParaRPr b="0" lang="en-US" sz="2000" spc="-1" strike="noStrike"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IMDB (~460.000 images).</a:t>
            </a:r>
            <a:endParaRPr b="0" lang="en-US" sz="2000" spc="-1" strike="noStrike"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Wiki (~62.000 images).</a:t>
            </a:r>
            <a:endParaRPr b="0" lang="en-US" sz="2000" spc="-1" strike="noStrike"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CACD, Cross age celebrity data (~163.000 images).</a:t>
            </a:r>
            <a:endParaRPr b="0" lang="en-US" sz="2000" spc="-1" strike="noStrike"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UTKFace, Facial, FG-NET.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0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All mentioned datasets above are mixed of all human facial characteristic from different country (e.g. America, Europe, Asia,...)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sldNum" idx="6"/>
          </p:nvPr>
        </p:nvSpPr>
        <p:spPr>
          <a:xfrm>
            <a:off x="57240" y="6531120"/>
            <a:ext cx="78984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fld id="{A4D5AE20-485E-4F8D-85BA-A9EA0E8DB279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PlaceHolder 1"/>
          <p:cNvSpPr>
            <a:spLocks noGrp="1"/>
          </p:cNvSpPr>
          <p:nvPr>
            <p:ph type="title"/>
          </p:nvPr>
        </p:nvSpPr>
        <p:spPr>
          <a:xfrm>
            <a:off x="506160" y="432720"/>
            <a:ext cx="9094680" cy="374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1" lang="en-US" sz="2800" spc="-1" strike="noStrike">
                <a:solidFill>
                  <a:srgbClr val="404040"/>
                </a:solidFill>
                <a:latin typeface="Calibri"/>
              </a:rPr>
              <a:t>V. Disscussion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435" name="PlaceHolder 2"/>
          <p:cNvSpPr>
            <a:spLocks noGrp="1"/>
          </p:cNvSpPr>
          <p:nvPr>
            <p:ph type="sldNum" idx="33"/>
          </p:nvPr>
        </p:nvSpPr>
        <p:spPr>
          <a:xfrm>
            <a:off x="57240" y="6531120"/>
            <a:ext cx="78984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fld id="{53358B26-9B1A-4F8F-82E1-248ABEF6AACD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36" name="내용 개체 틀 19"/>
          <p:cNvSpPr/>
          <p:nvPr/>
        </p:nvSpPr>
        <p:spPr>
          <a:xfrm>
            <a:off x="629640" y="1273680"/>
            <a:ext cx="8514720" cy="1222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Facial Plastic Surgery problem → Collect more sources of data instead of just Face image(e.g. heart rate, short movement capture) ?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0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An image interceded by beauty filters, photoshop ? 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TextBox 6"/>
          <p:cNvSpPr/>
          <p:nvPr/>
        </p:nvSpPr>
        <p:spPr>
          <a:xfrm>
            <a:off x="3611880" y="212040"/>
            <a:ext cx="5406120" cy="57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r"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404040"/>
                </a:solidFill>
                <a:latin typeface="Calibri"/>
                <a:ea typeface="DejaVu Sans"/>
              </a:rPr>
              <a:t>Summary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438" name="내용 개체 틀 2"/>
          <p:cNvSpPr/>
          <p:nvPr/>
        </p:nvSpPr>
        <p:spPr>
          <a:xfrm>
            <a:off x="1844640" y="1044360"/>
            <a:ext cx="7187400" cy="413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This work proposes a new Soft-Label Representaion of Age that help as a classification information for final real-age result.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1800" spc="-1" strike="noStrike"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This work studies the effect of Focal Loss on imbalance IMDB/Wiki dataset, the effect of combining Classification and Regression Label.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499"/>
              </a:spcBef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499"/>
              </a:spcBef>
              <a:buNone/>
            </a:pPr>
            <a:endParaRPr b="0" lang="en-US" sz="1600" spc="-1" strike="noStrike">
              <a:latin typeface="Arial"/>
            </a:endParaRPr>
          </a:p>
          <a:p>
            <a:pPr lvl="3" marL="16002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This work proposed a new light-weight CNN based model for Real-Age &amp; Gender prediction.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TextBox 1"/>
          <p:cNvSpPr/>
          <p:nvPr/>
        </p:nvSpPr>
        <p:spPr>
          <a:xfrm>
            <a:off x="3244320" y="1720800"/>
            <a:ext cx="5406120" cy="1064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404040"/>
                </a:solidFill>
                <a:latin typeface="Calibri"/>
                <a:ea typeface="DejaVu Sans"/>
              </a:rPr>
              <a:t>Thank you for listening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404040"/>
                </a:solidFill>
                <a:latin typeface="Calibri"/>
                <a:ea typeface="DejaVu Sans"/>
              </a:rPr>
              <a:t>Q&amp;A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506160" y="432720"/>
            <a:ext cx="5485680" cy="374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1" lang="en-US" sz="2800" spc="-1" strike="noStrike">
                <a:solidFill>
                  <a:srgbClr val="404040"/>
                </a:solidFill>
                <a:latin typeface="Calibri"/>
              </a:rPr>
              <a:t>I. Introduction – Problem 1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sldNum" idx="7"/>
          </p:nvPr>
        </p:nvSpPr>
        <p:spPr>
          <a:xfrm>
            <a:off x="57240" y="6531120"/>
            <a:ext cx="78984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fld id="{A4C85B85-AC34-4846-9574-2AC30C09471F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43" name="내용 개체 틀 20"/>
          <p:cNvSpPr/>
          <p:nvPr/>
        </p:nvSpPr>
        <p:spPr>
          <a:xfrm>
            <a:off x="628920" y="1273680"/>
            <a:ext cx="8514720" cy="22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Two datasets available for Asian (mostly Chinese):</a:t>
            </a:r>
            <a:endParaRPr b="0" lang="en-US" sz="2000" spc="-1" strike="noStrike"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AFAD, Asian Face Age (~165.000 images).</a:t>
            </a:r>
            <a:endParaRPr b="0" lang="en-US" sz="2000" spc="-1" strike="noStrike"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AAF,  All Age Face (~13.000 images).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34"/>
              </a:spcBef>
              <a:buNone/>
            </a:pPr>
            <a:endParaRPr b="0" lang="en-US" sz="2000" spc="-1" strike="noStrike"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i="1" lang="en-US" sz="2000" spc="-1" strike="noStrike">
                <a:solidFill>
                  <a:srgbClr val="000000"/>
                </a:solidFill>
                <a:latin typeface="Calibri"/>
              </a:rPr>
              <a:t>→ </a:t>
            </a:r>
            <a:r>
              <a:rPr b="1" i="1" lang="en-US" sz="2000" spc="-1" strike="noStrike">
                <a:solidFill>
                  <a:srgbClr val="000000"/>
                </a:solidFill>
                <a:latin typeface="Calibri"/>
              </a:rPr>
              <a:t>Problem 1: Lack of method that focused on predicting Age &amp; Gender from Asian’s face characteristic.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506160" y="432720"/>
            <a:ext cx="5485680" cy="374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1" lang="en-US" sz="2800" spc="-1" strike="noStrike">
                <a:solidFill>
                  <a:srgbClr val="404040"/>
                </a:solidFill>
                <a:latin typeface="Calibri"/>
              </a:rPr>
              <a:t>I. Introduction – Problem 2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/>
          </p:nvPr>
        </p:nvSpPr>
        <p:spPr>
          <a:xfrm>
            <a:off x="628560" y="1273680"/>
            <a:ext cx="8514720" cy="501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Most of applications using Age &amp; Gender prediction tent to be used on small and handheld device such as:</a:t>
            </a:r>
            <a:endParaRPr b="0" lang="en-US" sz="2000" spc="-1" strike="noStrike"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A Raspberry Pi board embedded with a screen at the entrance to detect and predict user Age &amp; Gender for content recommendation. </a:t>
            </a:r>
            <a:endParaRPr b="0" lang="en-US" sz="2000" spc="-1" strike="noStrike"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A fun Age prediction app on mobile using on-device resourses to process instead of server for privacy concern.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Hence, using a bulky model like FaceNet (~140M params) or VGG16 (~138M params) is not ideal on such devices. 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1" i="1" lang="en-US" sz="2000" spc="-1" strike="noStrike">
                <a:solidFill>
                  <a:srgbClr val="000000"/>
                </a:solidFill>
                <a:latin typeface="Calibri"/>
              </a:rPr>
              <a:t>→ </a:t>
            </a:r>
            <a:r>
              <a:rPr b="1" i="1" lang="en-US" sz="2000" spc="-1" strike="noStrike">
                <a:solidFill>
                  <a:srgbClr val="000000"/>
                </a:solidFill>
                <a:latin typeface="Calibri"/>
              </a:rPr>
              <a:t>Problem 2: Having a light-weight model that useable on small devices.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sldNum" idx="8"/>
          </p:nvPr>
        </p:nvSpPr>
        <p:spPr>
          <a:xfrm>
            <a:off x="57240" y="6531120"/>
            <a:ext cx="78984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fld id="{13607324-BFAB-4433-8C6A-1BE7E8E5EF0A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506160" y="432720"/>
            <a:ext cx="5485680" cy="374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1" lang="en-US" sz="2800" spc="-1" strike="noStrike">
                <a:solidFill>
                  <a:srgbClr val="404040"/>
                </a:solidFill>
                <a:latin typeface="Calibri"/>
              </a:rPr>
              <a:t>I. Introduction – Contribution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sldNum" idx="9"/>
          </p:nvPr>
        </p:nvSpPr>
        <p:spPr>
          <a:xfrm>
            <a:off x="57240" y="6531120"/>
            <a:ext cx="78984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fld id="{177008F1-3073-40E9-BF64-4C1EF300C424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49" name="내용 개체 틀 7"/>
          <p:cNvSpPr/>
          <p:nvPr/>
        </p:nvSpPr>
        <p:spPr>
          <a:xfrm>
            <a:off x="628920" y="1273680"/>
            <a:ext cx="8514720" cy="501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(I) Proposed a light-weight model for Age &amp; Gender prediction trained on Asian’s face specifically.</a:t>
            </a:r>
            <a:endParaRPr b="0" lang="en-US" sz="20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(II) Making a study to improve the real Age prediction accuracy by proposed a Soft-label Representation of Age mechanism.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506160" y="432720"/>
            <a:ext cx="5485680" cy="374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1" lang="en-US" sz="2800" spc="-1" strike="noStrike">
                <a:solidFill>
                  <a:srgbClr val="404040"/>
                </a:solidFill>
                <a:latin typeface="Calibri"/>
              </a:rPr>
              <a:t>II. Related methods – Focal Loss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sldNum" idx="10"/>
          </p:nvPr>
        </p:nvSpPr>
        <p:spPr>
          <a:xfrm>
            <a:off x="57240" y="6531120"/>
            <a:ext cx="78984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fld id="{5EEC8BF9-D7A9-4BFB-A7AE-811316E1B8CC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52" name="내용 개체 틀 8"/>
          <p:cNvSpPr/>
          <p:nvPr/>
        </p:nvSpPr>
        <p:spPr>
          <a:xfrm>
            <a:off x="628920" y="1273680"/>
            <a:ext cx="8514720" cy="501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Proposed by Lin </a:t>
            </a:r>
            <a:r>
              <a:rPr b="0" i="1" lang="en-US" sz="2000" spc="-1" strike="noStrike">
                <a:solidFill>
                  <a:srgbClr val="000000"/>
                </a:solidFill>
                <a:latin typeface="Calibri"/>
              </a:rPr>
              <a:t>et al.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[12] in 2018.</a:t>
            </a:r>
            <a:endParaRPr b="0" lang="en-US" sz="20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This loss designed to address class imbalance during training tasks e.g. object classification.</a:t>
            </a:r>
            <a:endParaRPr b="0" lang="en-US" sz="20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Focal loss add a modulating factor            to cross entropy loss. With        as a tunable focusing parameter which reduce the relative loss from well-classified examples           . The loss defined as: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153" name=""/>
          <p:cNvSpPr/>
          <p:nvPr/>
        </p:nvSpPr>
        <p:spPr>
          <a:xfrm>
            <a:off x="0" y="6316200"/>
            <a:ext cx="8313840" cy="60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i="1" lang="en-US" sz="1050" spc="-1" strike="noStrike">
                <a:latin typeface="Arial"/>
              </a:rPr>
              <a:t>[12] T. Lin, P. Goyal, R. B. Girshick, K. He, and P. Doll ́ar, “Focal loss for dense object detection,” CoRR, vol. abs/1708.02002, 2017.</a:t>
            </a:r>
            <a:endParaRPr b="0" lang="en-US" sz="1050" spc="-1" strike="noStrike">
              <a:latin typeface="Arial"/>
            </a:endParaRPr>
          </a:p>
        </p:txBody>
      </p:sp>
      <mc:AlternateContent>
        <mc:Choice xmlns:a14="http://schemas.microsoft.com/office/drawing/2010/main" Requires="a14">
          <p:sp>
            <p:nvSpPr>
              <p:cNvPr id="154" name=""/>
              <p:cNvSpPr txBox="1"/>
              <p:nvPr/>
            </p:nvSpPr>
            <p:spPr>
              <a:xfrm>
                <a:off x="4536000" y="2442600"/>
                <a:ext cx="585360" cy="19476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sSup>
                      <m:e>
                        <m:d>
                          <m:dPr>
                            <m:begChr m:val="("/>
                            <m:endChr m:val=")"/>
                          </m:dPr>
                          <m:e>
                            <m:r>
                              <m:t xml:space="preserve">1</m:t>
                            </m:r>
                            <m:r>
                              <m:t xml:space="preserve">−</m:t>
                            </m:r>
                            <m:sSub>
                              <m:e>
                                <m:r>
                                  <m:t xml:space="preserve">p</m:t>
                                </m:r>
                              </m:e>
                              <m:sub>
                                <m:r>
                                  <m:t xml:space="preserve">t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m:t xml:space="preserve">γ</m:t>
                        </m:r>
                      </m:sup>
                    </m:sSup>
                  </m:oMath>
                </a14:m>
              </a:p>
            </p:txBody>
          </p:sp>
        </mc:Choice>
        <mc:Fallback/>
      </mc:AlternateContent>
      <mc:AlternateContent>
        <mc:Choice xmlns:a14="http://schemas.microsoft.com/office/drawing/2010/main" Requires="a14">
          <p:sp>
            <p:nvSpPr>
              <p:cNvPr id="155" name=""/>
              <p:cNvSpPr txBox="1"/>
              <p:nvPr/>
            </p:nvSpPr>
            <p:spPr>
              <a:xfrm>
                <a:off x="7921440" y="2478600"/>
                <a:ext cx="396000" cy="17388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γ</m:t>
                    </m:r>
                    <m:r>
                      <m:t xml:space="preserve">≥</m:t>
                    </m:r>
                    <m:r>
                      <m:t xml:space="preserve">0</m:t>
                    </m:r>
                  </m:oMath>
                </a14:m>
              </a:p>
            </p:txBody>
          </p:sp>
        </mc:Choice>
        <mc:Fallback/>
      </mc:AlternateContent>
      <mc:AlternateContent>
        <mc:Choice xmlns:a14="http://schemas.microsoft.com/office/drawing/2010/main" Requires="a14">
          <p:sp>
            <p:nvSpPr>
              <p:cNvPr id="156" name=""/>
              <p:cNvSpPr txBox="1"/>
              <p:nvPr/>
            </p:nvSpPr>
            <p:spPr>
              <a:xfrm>
                <a:off x="1965240" y="3005280"/>
                <a:ext cx="621000" cy="19476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</m:dPr>
                      <m:e>
                        <m:sSub>
                          <m:e>
                            <m:r>
                              <m:t xml:space="preserve">p</m:t>
                            </m:r>
                          </m:e>
                          <m:sub>
                            <m:r>
                              <m:t xml:space="preserve">t</m:t>
                            </m:r>
                          </m:sub>
                        </m:sSub>
                        <m:r>
                          <m:t xml:space="preserve">&gt;</m:t>
                        </m:r>
                        <m:r>
                          <m:t xml:space="preserve">0.5</m:t>
                        </m:r>
                      </m:e>
                    </m:d>
                  </m:oMath>
                </a14:m>
              </a:p>
            </p:txBody>
          </p:sp>
        </mc:Choice>
        <mc:Fallback/>
      </mc:AlternateContent>
      <p:pic>
        <p:nvPicPr>
          <p:cNvPr id="157" name="" descr=""/>
          <p:cNvPicPr/>
          <p:nvPr/>
        </p:nvPicPr>
        <p:blipFill>
          <a:blip r:embed="rId1"/>
          <a:stretch/>
        </p:blipFill>
        <p:spPr>
          <a:xfrm>
            <a:off x="2795400" y="3619440"/>
            <a:ext cx="3552840" cy="843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506160" y="432720"/>
            <a:ext cx="6808680" cy="374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1" lang="en-US" sz="2800" spc="-1" strike="noStrike">
                <a:solidFill>
                  <a:srgbClr val="404040"/>
                </a:solidFill>
                <a:latin typeface="Calibri"/>
              </a:rPr>
              <a:t>II. Related methods – Why Focal Loss ?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sldNum" idx="11"/>
          </p:nvPr>
        </p:nvSpPr>
        <p:spPr>
          <a:xfrm>
            <a:off x="57240" y="6531120"/>
            <a:ext cx="78984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fld id="{3D4008BF-06C4-402A-B7EC-FCE073CC8483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60" name="내용 개체 틀 9"/>
          <p:cNvSpPr/>
          <p:nvPr/>
        </p:nvSpPr>
        <p:spPr>
          <a:xfrm>
            <a:off x="628920" y="1273680"/>
            <a:ext cx="8514720" cy="501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Since most of the available dataset for Age &amp; Gender prediction are having one similar problem: Skew to the younger age.</a:t>
            </a:r>
            <a:endParaRPr b="0" lang="en-US" sz="2000" spc="-1" strike="noStrike">
              <a:latin typeface="Arial"/>
            </a:endParaRPr>
          </a:p>
        </p:txBody>
      </p:sp>
      <p:grpSp>
        <p:nvGrpSpPr>
          <p:cNvPr id="161" name=""/>
          <p:cNvGrpSpPr/>
          <p:nvPr/>
        </p:nvGrpSpPr>
        <p:grpSpPr>
          <a:xfrm>
            <a:off x="192600" y="1949400"/>
            <a:ext cx="8758440" cy="2289240"/>
            <a:chOff x="192600" y="1949400"/>
            <a:chExt cx="8758440" cy="2289240"/>
          </a:xfrm>
        </p:grpSpPr>
        <p:pic>
          <p:nvPicPr>
            <p:cNvPr id="162" name="" descr=""/>
            <p:cNvPicPr/>
            <p:nvPr/>
          </p:nvPicPr>
          <p:blipFill>
            <a:blip r:embed="rId1"/>
            <a:stretch/>
          </p:blipFill>
          <p:spPr>
            <a:xfrm>
              <a:off x="192600" y="1949400"/>
              <a:ext cx="4571280" cy="22856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63" name="" descr=""/>
            <p:cNvPicPr/>
            <p:nvPr/>
          </p:nvPicPr>
          <p:blipFill>
            <a:blip r:embed="rId2"/>
            <a:stretch/>
          </p:blipFill>
          <p:spPr>
            <a:xfrm>
              <a:off x="4379400" y="1962000"/>
              <a:ext cx="4571640" cy="2276640"/>
            </a:xfrm>
            <a:prstGeom prst="rect">
              <a:avLst/>
            </a:prstGeom>
            <a:ln w="0">
              <a:noFill/>
            </a:ln>
          </p:spPr>
        </p:pic>
      </p:grpSp>
      <p:pic>
        <p:nvPicPr>
          <p:cNvPr id="164" name="" descr=""/>
          <p:cNvPicPr/>
          <p:nvPr/>
        </p:nvPicPr>
        <p:blipFill>
          <a:blip r:embed="rId3"/>
          <a:stretch/>
        </p:blipFill>
        <p:spPr>
          <a:xfrm>
            <a:off x="2286000" y="4123800"/>
            <a:ext cx="4571640" cy="2276640"/>
          </a:xfrm>
          <a:prstGeom prst="rect">
            <a:avLst/>
          </a:prstGeom>
          <a:ln w="0">
            <a:noFill/>
          </a:ln>
        </p:spPr>
      </p:pic>
      <p:sp>
        <p:nvSpPr>
          <p:cNvPr id="165" name=""/>
          <p:cNvSpPr/>
          <p:nvPr/>
        </p:nvSpPr>
        <p:spPr>
          <a:xfrm>
            <a:off x="3585600" y="2178000"/>
            <a:ext cx="91404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IMDB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66" name=""/>
          <p:cNvSpPr/>
          <p:nvPr/>
        </p:nvSpPr>
        <p:spPr>
          <a:xfrm>
            <a:off x="5715000" y="4343400"/>
            <a:ext cx="91404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AFAD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67" name=""/>
          <p:cNvSpPr/>
          <p:nvPr/>
        </p:nvSpPr>
        <p:spPr>
          <a:xfrm>
            <a:off x="7869600" y="2168280"/>
            <a:ext cx="91404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WIKI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506160" y="432720"/>
            <a:ext cx="8180280" cy="374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1" lang="en-US" sz="2800" spc="-1" strike="noStrike">
                <a:solidFill>
                  <a:srgbClr val="404040"/>
                </a:solidFill>
                <a:latin typeface="Calibri"/>
              </a:rPr>
              <a:t>II. Related methods – Kullback-Leibler (KL) Divergence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 type="sldNum" idx="12"/>
          </p:nvPr>
        </p:nvSpPr>
        <p:spPr>
          <a:xfrm>
            <a:off x="57240" y="6531120"/>
            <a:ext cx="78984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fld id="{D15C810E-EE45-4712-81FF-3B4FFF858EBF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70" name="내용 개체 틀 10"/>
          <p:cNvSpPr/>
          <p:nvPr/>
        </p:nvSpPr>
        <p:spPr>
          <a:xfrm>
            <a:off x="628920" y="1273680"/>
            <a:ext cx="8514720" cy="501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Measure for the differences between two probability distribution.</a:t>
            </a:r>
            <a:endParaRPr b="0" lang="en-US" sz="20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KL-Divergence is defined as: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0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With        is true distribution and         is predicted distribution in space   .</a:t>
            </a:r>
            <a:endParaRPr b="0" lang="en-US" sz="2000" spc="-1" strike="noStrike">
              <a:latin typeface="Arial"/>
            </a:endParaRPr>
          </a:p>
        </p:txBody>
      </p:sp>
      <mc:AlternateContent>
        <mc:Choice xmlns:a14="http://schemas.microsoft.com/office/drawing/2010/main" Requires="a14">
          <p:sp>
            <p:nvSpPr>
              <p:cNvPr id="171" name=""/>
              <p:cNvSpPr txBox="1"/>
              <p:nvPr/>
            </p:nvSpPr>
            <p:spPr>
              <a:xfrm>
                <a:off x="1474920" y="3429000"/>
                <a:ext cx="425520" cy="18432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P</m:t>
                    </m:r>
                    <m:d>
                      <m:dPr>
                        <m:begChr m:val="("/>
                        <m:endChr m:val=")"/>
                      </m:dPr>
                      <m:e>
                        <m:r>
                          <m:t xml:space="preserve">X</m:t>
                        </m:r>
                      </m:e>
                    </m:d>
                  </m:oMath>
                </a14:m>
              </a:p>
            </p:txBody>
          </p:sp>
        </mc:Choice>
        <mc:Fallback/>
      </mc:AlternateContent>
      <mc:AlternateContent>
        <mc:Choice xmlns:a14="http://schemas.microsoft.com/office/drawing/2010/main" Requires="a14">
          <p:sp>
            <p:nvSpPr>
              <p:cNvPr id="172" name=""/>
              <p:cNvSpPr txBox="1"/>
              <p:nvPr/>
            </p:nvSpPr>
            <p:spPr>
              <a:xfrm>
                <a:off x="4307400" y="3429000"/>
                <a:ext cx="434880" cy="18432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Q</m:t>
                    </m:r>
                    <m:d>
                      <m:dPr>
                        <m:begChr m:val="("/>
                        <m:endChr m:val=")"/>
                      </m:dPr>
                      <m:e>
                        <m:r>
                          <m:t xml:space="preserve">X</m:t>
                        </m:r>
                      </m:e>
                    </m:d>
                  </m:oMath>
                </a14:m>
              </a:p>
            </p:txBody>
          </p:sp>
        </mc:Choice>
        <mc:Fallback/>
      </mc:AlternateContent>
      <mc:AlternateContent>
        <mc:Choice xmlns:a14="http://schemas.microsoft.com/office/drawing/2010/main" Requires="a14">
          <p:sp>
            <p:nvSpPr>
              <p:cNvPr id="173" name=""/>
              <p:cNvSpPr txBox="1"/>
              <p:nvPr/>
            </p:nvSpPr>
            <p:spPr>
              <a:xfrm>
                <a:off x="8193600" y="3429000"/>
                <a:ext cx="191880" cy="16884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X</m:t>
                    </m:r>
                  </m:oMath>
                </a14:m>
              </a:p>
            </p:txBody>
          </p:sp>
        </mc:Choice>
        <mc:Fallback/>
      </mc:AlternateContent>
      <p:pic>
        <p:nvPicPr>
          <p:cNvPr id="174" name="" descr=""/>
          <p:cNvPicPr/>
          <p:nvPr/>
        </p:nvPicPr>
        <p:blipFill>
          <a:blip r:embed="rId1"/>
          <a:stretch/>
        </p:blipFill>
        <p:spPr>
          <a:xfrm>
            <a:off x="2701080" y="2124000"/>
            <a:ext cx="3741840" cy="1088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?>
<Relationships xmlns="http://schemas.openxmlformats.org/package/2006/relationships"><Relationship Id="rId1" Type="http://schemas.openxmlformats.org/officeDocument/2006/relationships/customXmlProps" Target="itemProps1.xml"/>
</Relationships>
</file>

<file path=customXml/_rels/item2.xml.rels><?xml version="1.0" encoding="UTF-8"?>
<Relationships xmlns="http://schemas.openxmlformats.org/package/2006/relationships"><Relationship Id="rId1" Type="http://schemas.openxmlformats.org/officeDocument/2006/relationships/customXmlProps" Target="itemProps2.xml"/>
</Relationships>
</file>

<file path=customXml/_rels/item3.xml.rels><?xml version="1.0" encoding="UTF-8"?>
<Relationships xmlns="http://schemas.openxmlformats.org/package/2006/relationships"><Relationship Id="rId1" Type="http://schemas.openxmlformats.org/officeDocument/2006/relationships/customXmlProps" Target="itemProps3.xml"/>
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607BEBFB39362F4ABAB85824FA817908" ma:contentTypeVersion="13" ma:contentTypeDescription="새 문서를 만듭니다." ma:contentTypeScope="" ma:versionID="c36bc0aa4014b9964243122066b8aaa4">
  <xsd:schema xmlns:xsd="http://www.w3.org/2001/XMLSchema" xmlns:xs="http://www.w3.org/2001/XMLSchema" xmlns:p="http://schemas.microsoft.com/office/2006/metadata/properties" xmlns:ns3="62b73bcb-420e-45b6-a47a-1e8d424e0a9e" xmlns:ns4="2477896e-b462-404f-b91f-d6f711b9c414" targetNamespace="http://schemas.microsoft.com/office/2006/metadata/properties" ma:root="true" ma:fieldsID="c53855114130650d7020d8dbf7ba5415" ns3:_="" ns4:_="">
    <xsd:import namespace="62b73bcb-420e-45b6-a47a-1e8d424e0a9e"/>
    <xsd:import namespace="2477896e-b462-404f-b91f-d6f711b9c41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OCR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2b73bcb-420e-45b6-a47a-1e8d424e0a9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477896e-b462-404f-b91f-d6f711b9c414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힌트 해시 공유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7688666-4FED-452F-91A5-320C0FBC90F7}">
  <ds:schemaRefs>
    <ds:schemaRef ds:uri="2477896e-b462-404f-b91f-d6f711b9c414"/>
    <ds:schemaRef ds:uri="62b73bcb-420e-45b6-a47a-1e8d424e0a9e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24DF4809-F26B-47E9-8571-FB674A4B8584}">
  <ds:schemaRefs>
    <ds:schemaRef ds:uri="2477896e-b462-404f-b91f-d6f711b9c414"/>
    <ds:schemaRef ds:uri="62b73bcb-420e-45b6-a47a-1e8d424e0a9e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BE65CB38-B2BB-4A93-8FC4-E35C4915E3A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</TotalTime>
  <Application>LibreOffice/7.3.2.2$Windows_X86_64 LibreOffice_project/49f2b1bff42cfccbd8f788c8dc32c1c309559be0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2017-02-28T01:11:48Z</dcterms:created>
  <dc:creator>업무용</dc:creator>
  <dc:description/>
  <dc:language>en-US</dc:language>
  <cp:lastModifiedBy/>
  <cp:lastPrinted>2018-04-04T04:47:50Z</cp:lastPrinted>
  <dcterms:modified xsi:type="dcterms:W3CDTF">2022-06-16T14:11:36Z</dcterms:modified>
  <cp:revision>4</cp:revision>
  <dc:subject/>
  <dc:title>PowerPoint 프레젠테이션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0x010100607BEBFB39362F4ABAB85824FA817908</vt:lpwstr>
  </property>
  <property fmtid="{D5CDD505-2E9C-101B-9397-08002B2CF9AE}" pid="3" name="HiddenSlides">
    <vt:i4>1</vt:i4>
  </property>
  <property fmtid="{D5CDD505-2E9C-101B-9397-08002B2CF9AE}" pid="4" name="Notes">
    <vt:i4>31</vt:i4>
  </property>
  <property fmtid="{D5CDD505-2E9C-101B-9397-08002B2CF9AE}" pid="5" name="PresentationFormat">
    <vt:lpwstr>On-screen Show (4:3)</vt:lpwstr>
  </property>
  <property fmtid="{D5CDD505-2E9C-101B-9397-08002B2CF9AE}" pid="6" name="Slides">
    <vt:i4>37</vt:i4>
  </property>
</Properties>
</file>