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65" r:id="rId2"/>
    <p:sldId id="266" r:id="rId3"/>
    <p:sldId id="267" r:id="rId4"/>
    <p:sldId id="268" r:id="rId5"/>
    <p:sldId id="269" r:id="rId6"/>
    <p:sldId id="270" r:id="rId7"/>
    <p:sldId id="271" r:id="rId8"/>
    <p:sldId id="272" r:id="rId9"/>
    <p:sldId id="279" r:id="rId10"/>
    <p:sldId id="275" r:id="rId11"/>
    <p:sldId id="276" r:id="rId12"/>
    <p:sldId id="277" r:id="rId13"/>
    <p:sldId id="278" r:id="rId14"/>
    <p:sldId id="281"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yan Li" initials="YL" lastIdx="6" clrIdx="0">
    <p:extLst>
      <p:ext uri="{19B8F6BF-5375-455C-9EA6-DF929625EA0E}">
        <p15:presenceInfo xmlns:p15="http://schemas.microsoft.com/office/powerpoint/2012/main" userId="8c6f8b65f3d52e5f" providerId="Windows Live"/>
      </p:ext>
    </p:extLst>
  </p:cmAuthor>
  <p:cmAuthor id="2" name="Tshering Sherpa" initials="TS" lastIdx="6" clrIdx="1">
    <p:extLst>
      <p:ext uri="{19B8F6BF-5375-455C-9EA6-DF929625EA0E}">
        <p15:presenceInfo xmlns:p15="http://schemas.microsoft.com/office/powerpoint/2012/main" userId="49b748757eb2f05a" providerId="Windows Live"/>
      </p:ext>
    </p:extLst>
  </p:cmAuthor>
  <p:cmAuthor id="3" name="Guest User" initials="GU"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88"/>
    <p:restoredTop sz="79726" autoAdjust="0"/>
  </p:normalViewPr>
  <p:slideViewPr>
    <p:cSldViewPr snapToGrid="0">
      <p:cViewPr varScale="1">
        <p:scale>
          <a:sx n="125" d="100"/>
          <a:sy n="125" d="100"/>
        </p:scale>
        <p:origin x="1974" y="168"/>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2C9C9F-45B0-CF48-8065-55FECDAF78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7E1D255-3D8B-5847-8573-45ED078D95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EB294F-7AA8-0C48-883B-228BCD4E5DD5}" type="datetimeFigureOut">
              <a:rPr lang="en-US" smtClean="0"/>
              <a:t>5/22/2020</a:t>
            </a:fld>
            <a:endParaRPr lang="en-US"/>
          </a:p>
        </p:txBody>
      </p:sp>
      <p:sp>
        <p:nvSpPr>
          <p:cNvPr id="4" name="Footer Placeholder 3">
            <a:extLst>
              <a:ext uri="{FF2B5EF4-FFF2-40B4-BE49-F238E27FC236}">
                <a16:creationId xmlns:a16="http://schemas.microsoft.com/office/drawing/2014/main" id="{ACB79B95-97E5-7B43-99CF-A518ECF3D8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9CDE643-2E3B-2C4C-9046-6CF7193963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BBA79-B11D-9E47-B16A-594C9D24D905}" type="slidenum">
              <a:rPr lang="en-US" smtClean="0"/>
              <a:t>‹#›</a:t>
            </a:fld>
            <a:endParaRPr lang="en-US"/>
          </a:p>
        </p:txBody>
      </p:sp>
    </p:spTree>
    <p:extLst>
      <p:ext uri="{BB962C8B-B14F-4D97-AF65-F5344CB8AC3E}">
        <p14:creationId xmlns:p14="http://schemas.microsoft.com/office/powerpoint/2010/main" val="1017313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64430-487D-4DFE-BCB5-0F08EF01AC9D}" type="datetimeFigureOut">
              <a:rPr lang="en-US" smtClean="0"/>
              <a:t>5/22/2020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4F4A5-A2BB-40A6-97CE-C17ADFCD5AA4}" type="slidenum">
              <a:rPr lang="en-US" smtClean="0"/>
              <a:t>‹#›</a:t>
            </a:fld>
            <a:endParaRPr lang="en-US"/>
          </a:p>
        </p:txBody>
      </p:sp>
    </p:spTree>
    <p:extLst>
      <p:ext uri="{BB962C8B-B14F-4D97-AF65-F5344CB8AC3E}">
        <p14:creationId xmlns:p14="http://schemas.microsoft.com/office/powerpoint/2010/main" val="1001688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4">
                    <a:lumMod val="95000"/>
                    <a:lumOff val="5000"/>
                  </a:schemeClr>
                </a:solidFill>
                <a:latin typeface="Times New Roman"/>
                <a:ea typeface="+mn-lt"/>
                <a:cs typeface="+mn-lt"/>
              </a:rPr>
              <a:t>There are many standards to decide which value of </a:t>
            </a:r>
            <a:r>
              <a:rPr lang="en-US" sz="1200" dirty="0" err="1">
                <a:solidFill>
                  <a:schemeClr val="accent4">
                    <a:lumMod val="95000"/>
                    <a:lumOff val="5000"/>
                  </a:schemeClr>
                </a:solidFill>
                <a:latin typeface="Times New Roman"/>
                <a:ea typeface="+mn-lt"/>
                <a:cs typeface="+mn-lt"/>
              </a:rPr>
              <a:t>fifa</a:t>
            </a:r>
            <a:r>
              <a:rPr lang="en-US" sz="1200" dirty="0">
                <a:solidFill>
                  <a:schemeClr val="accent4">
                    <a:lumMod val="95000"/>
                    <a:lumOff val="5000"/>
                  </a:schemeClr>
                </a:solidFill>
                <a:latin typeface="Times New Roman"/>
                <a:ea typeface="+mn-lt"/>
                <a:cs typeface="+mn-lt"/>
              </a:rPr>
              <a:t> player is the top. </a:t>
            </a:r>
          </a:p>
          <a:p>
            <a:endParaRPr lang="en-US" sz="1200" dirty="0">
              <a:solidFill>
                <a:schemeClr val="accent4">
                  <a:lumMod val="95000"/>
                  <a:lumOff val="5000"/>
                </a:schemeClr>
              </a:solidFill>
              <a:latin typeface="Times New Roman"/>
              <a:ea typeface="+mn-lt"/>
              <a:cs typeface="+mn-lt"/>
            </a:endParaRPr>
          </a:p>
          <a:p>
            <a:r>
              <a:rPr lang="en-US" altLang="zh-CN" sz="1200" dirty="0">
                <a:solidFill>
                  <a:schemeClr val="accent4">
                    <a:lumMod val="95000"/>
                    <a:lumOff val="5000"/>
                  </a:schemeClr>
                </a:solidFill>
                <a:latin typeface="Times New Roman"/>
                <a:ea typeface="+mn-lt"/>
                <a:cs typeface="+mn-lt"/>
              </a:rPr>
              <a:t>FIFA</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is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multi-billion</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company</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and</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if</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we</a:t>
            </a:r>
            <a:r>
              <a:rPr lang="zh-CN" altLang="en-US" sz="1200" dirty="0">
                <a:solidFill>
                  <a:schemeClr val="accent4">
                    <a:lumMod val="95000"/>
                    <a:lumOff val="5000"/>
                  </a:schemeClr>
                </a:solidFill>
                <a:latin typeface="Times New Roman"/>
                <a:ea typeface="+mn-lt"/>
                <a:cs typeface="+mn-lt"/>
              </a:rPr>
              <a:t> </a:t>
            </a:r>
            <a:endParaRPr lang="en-US" altLang="zh-CN" sz="1200" dirty="0">
              <a:solidFill>
                <a:schemeClr val="accent4">
                  <a:lumMod val="95000"/>
                  <a:lumOff val="5000"/>
                </a:schemeClr>
              </a:solidFill>
              <a:latin typeface="Times New Roman"/>
              <a:ea typeface="+mn-lt"/>
              <a:cs typeface="+mn-lt"/>
            </a:endParaRPr>
          </a:p>
          <a:p>
            <a:endParaRPr lang="en-US" altLang="zh-CN" sz="1200" dirty="0">
              <a:solidFill>
                <a:schemeClr val="accent4">
                  <a:lumMod val="95000"/>
                  <a:lumOff val="5000"/>
                </a:schemeClr>
              </a:solidFill>
              <a:latin typeface="Times New Roman"/>
              <a:ea typeface="+mn-lt"/>
              <a:cs typeface="+mn-lt"/>
            </a:endParaRPr>
          </a:p>
          <a:p>
            <a:r>
              <a:rPr lang="en-US" altLang="zh-CN" sz="1200" dirty="0">
                <a:solidFill>
                  <a:schemeClr val="accent4">
                    <a:lumMod val="95000"/>
                    <a:lumOff val="5000"/>
                  </a:schemeClr>
                </a:solidFill>
                <a:latin typeface="Times New Roman"/>
                <a:ea typeface="+mn-lt"/>
                <a:cs typeface="+mn-lt"/>
              </a:rPr>
              <a:t>then</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we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can</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let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FIFA</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know</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what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player</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is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worth</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and</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how</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other</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clubs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can</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deal</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on</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buying</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or</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trading</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him/her</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with</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different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clubs.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players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are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often</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traded</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or</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bought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from</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one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club</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to</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another</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and</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clubs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pays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almost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more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than</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100</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million</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euros.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Therefore,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it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is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crucial</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that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clubs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know</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what</a:t>
            </a:r>
            <a:r>
              <a:rPr lang="zh-CN" altLang="en-US" sz="1200" dirty="0">
                <a:solidFill>
                  <a:schemeClr val="accent4">
                    <a:lumMod val="95000"/>
                    <a:lumOff val="5000"/>
                  </a:schemeClr>
                </a:solidFill>
                <a:latin typeface="Times New Roman"/>
                <a:ea typeface="+mn-lt"/>
                <a:cs typeface="+mn-lt"/>
              </a:rPr>
              <a:t>’</a:t>
            </a:r>
            <a:r>
              <a:rPr lang="en-US" altLang="zh-CN" sz="1200" dirty="0">
                <a:solidFill>
                  <a:schemeClr val="accent4">
                    <a:lumMod val="95000"/>
                    <a:lumOff val="5000"/>
                  </a:schemeClr>
                </a:solidFill>
                <a:latin typeface="Times New Roman"/>
                <a:ea typeface="+mn-lt"/>
                <a:cs typeface="+mn-lt"/>
              </a:rPr>
              <a:t>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actual</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player</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worth.</a:t>
            </a:r>
          </a:p>
          <a:p>
            <a:endParaRPr lang="en-US" sz="1200" dirty="0">
              <a:solidFill>
                <a:schemeClr val="accent4">
                  <a:lumMod val="95000"/>
                  <a:lumOff val="5000"/>
                </a:schemeClr>
              </a:solidFill>
              <a:latin typeface="Times New Roman"/>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95000"/>
                    <a:lumOff val="5000"/>
                  </a:schemeClr>
                </a:solidFill>
                <a:latin typeface="Times New Roman"/>
                <a:ea typeface="+mn-lt"/>
                <a:cs typeface="+mn-lt"/>
              </a:rPr>
              <a:t>and changed it to binary so that we can find out if the value of player will be higher than 100 million euros or less.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solidFill>
                <a:latin typeface="Times New Roman"/>
                <a:ea typeface="+mn-lt"/>
                <a:cs typeface="+mn-lt"/>
              </a:rPr>
              <a:t>Football is a popular sport in the whole world and often times they are traded and bought. It is interesting to find if the player value is more than 100 million just by looking at their data. This will help not only the clubs but also the fans who are curious about the future of the player.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95000"/>
                  <a:lumOff val="5000"/>
                </a:schemeClr>
              </a:solidFill>
              <a:latin typeface="Times New Roman"/>
              <a:ea typeface="+mn-lt"/>
              <a:cs typeface="+mn-lt"/>
            </a:endParaRPr>
          </a:p>
          <a:p>
            <a:endParaRPr lang="en-US" sz="1200" dirty="0">
              <a:solidFill>
                <a:schemeClr val="accent4">
                  <a:lumMod val="95000"/>
                  <a:lumOff val="5000"/>
                </a:schemeClr>
              </a:solidFill>
              <a:latin typeface="Times New Roman"/>
              <a:ea typeface="+mn-lt"/>
              <a:cs typeface="+mn-lt"/>
            </a:endParaRPr>
          </a:p>
          <a:p>
            <a:endParaRPr lang="en-US" dirty="0"/>
          </a:p>
        </p:txBody>
      </p:sp>
      <p:sp>
        <p:nvSpPr>
          <p:cNvPr id="4" name="Slide Number Placeholder 3"/>
          <p:cNvSpPr>
            <a:spLocks noGrp="1"/>
          </p:cNvSpPr>
          <p:nvPr>
            <p:ph type="sldNum" sz="quarter" idx="10"/>
          </p:nvPr>
        </p:nvSpPr>
        <p:spPr/>
        <p:txBody>
          <a:bodyPr/>
          <a:lstStyle/>
          <a:p>
            <a:fld id="{9094F4A5-A2BB-40A6-97CE-C17ADFCD5AA4}" type="slidenum">
              <a:rPr lang="en-US" smtClean="0"/>
              <a:t>4</a:t>
            </a:fld>
            <a:endParaRPr lang="en-US"/>
          </a:p>
        </p:txBody>
      </p:sp>
    </p:spTree>
    <p:extLst>
      <p:ext uri="{BB962C8B-B14F-4D97-AF65-F5344CB8AC3E}">
        <p14:creationId xmlns:p14="http://schemas.microsoft.com/office/powerpoint/2010/main" val="59935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accent4">
                    <a:lumMod val="95000"/>
                    <a:lumOff val="5000"/>
                  </a:schemeClr>
                </a:solidFill>
                <a:latin typeface="Times New Roman"/>
                <a:ea typeface="+mn-lt"/>
                <a:cs typeface="+mn-lt"/>
              </a:rPr>
              <a:t>we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chose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features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that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we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thought</a:t>
            </a:r>
            <a:r>
              <a:rPr lang="zh-CN" altLang="en-US" sz="1200" dirty="0">
                <a:solidFill>
                  <a:schemeClr val="accent4">
                    <a:lumMod val="95000"/>
                    <a:lumOff val="5000"/>
                  </a:schemeClr>
                </a:solidFill>
                <a:latin typeface="Times New Roman"/>
                <a:ea typeface="+mn-lt"/>
                <a:cs typeface="+mn-lt"/>
              </a:rPr>
              <a:t> were </a:t>
            </a:r>
            <a:r>
              <a:rPr lang="en-US" altLang="zh-CN" sz="1200" dirty="0">
                <a:solidFill>
                  <a:schemeClr val="accent4">
                    <a:lumMod val="95000"/>
                    <a:lumOff val="5000"/>
                  </a:schemeClr>
                </a:solidFill>
                <a:latin typeface="Times New Roman"/>
                <a:ea typeface="+mn-lt"/>
                <a:cs typeface="+mn-lt"/>
              </a:rPr>
              <a:t>important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for</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our</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project.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We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split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data</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in</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train</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and</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test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set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and</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use</a:t>
            </a:r>
            <a:r>
              <a:rPr lang="zh-CN" altLang="en-US" sz="1200" dirty="0">
                <a:solidFill>
                  <a:schemeClr val="accent4">
                    <a:lumMod val="95000"/>
                    <a:lumOff val="5000"/>
                  </a:schemeClr>
                </a:solidFill>
                <a:latin typeface="Times New Roman"/>
                <a:ea typeface="+mn-lt"/>
                <a:cs typeface="+mn-lt"/>
              </a:rPr>
              <a:t> </a:t>
            </a:r>
            <a:r>
              <a:rPr lang="en-US" altLang="zh-CN" sz="1200" dirty="0" err="1">
                <a:solidFill>
                  <a:schemeClr val="accent4">
                    <a:lumMod val="95000"/>
                    <a:lumOff val="5000"/>
                  </a:schemeClr>
                </a:solidFill>
                <a:latin typeface="Times New Roman"/>
                <a:ea typeface="+mn-lt"/>
                <a:cs typeface="+mn-lt"/>
              </a:rPr>
              <a:t>XGboost</a:t>
            </a:r>
            <a:r>
              <a:rPr lang="en-US" altLang="zh-CN" sz="1200" dirty="0">
                <a:solidFill>
                  <a:schemeClr val="accent4">
                    <a:lumMod val="95000"/>
                    <a:lumOff val="5000"/>
                  </a:schemeClr>
                </a:solidFill>
                <a:latin typeface="Times New Roman"/>
                <a:ea typeface="+mn-lt"/>
                <a:cs typeface="+mn-lt"/>
              </a:rPr>
              <a:t>,</a:t>
            </a:r>
            <a:r>
              <a:rPr lang="zh-CN" altLang="en-US" sz="1200" dirty="0">
                <a:solidFill>
                  <a:schemeClr val="accent4">
                    <a:lumMod val="95000"/>
                    <a:lumOff val="5000"/>
                  </a:schemeClr>
                </a:solidFill>
                <a:latin typeface="Times New Roman"/>
                <a:ea typeface="+mn-lt"/>
                <a:cs typeface="+mn-lt"/>
              </a:rPr>
              <a:t> </a:t>
            </a:r>
            <a:r>
              <a:rPr lang="en-US" altLang="zh-CN" sz="1200" dirty="0" err="1">
                <a:solidFill>
                  <a:schemeClr val="accent4">
                    <a:lumMod val="95000"/>
                    <a:lumOff val="5000"/>
                  </a:schemeClr>
                </a:solidFill>
                <a:latin typeface="Times New Roman"/>
                <a:ea typeface="+mn-lt"/>
                <a:cs typeface="+mn-lt"/>
              </a:rPr>
              <a:t>lightgbm</a:t>
            </a:r>
            <a:r>
              <a:rPr lang="en-US" altLang="zh-CN" sz="1200" dirty="0">
                <a:solidFill>
                  <a:schemeClr val="accent4">
                    <a:lumMod val="95000"/>
                    <a:lumOff val="5000"/>
                  </a:schemeClr>
                </a:solidFill>
                <a:latin typeface="Times New Roman"/>
                <a:ea typeface="+mn-lt"/>
                <a:cs typeface="+mn-lt"/>
              </a:rPr>
              <a:t>,</a:t>
            </a:r>
            <a:r>
              <a:rPr lang="zh-CN" altLang="en-US" sz="1200" dirty="0">
                <a:solidFill>
                  <a:schemeClr val="accent4">
                    <a:lumMod val="95000"/>
                    <a:lumOff val="5000"/>
                  </a:schemeClr>
                </a:solidFill>
                <a:latin typeface="Times New Roman"/>
                <a:ea typeface="+mn-lt"/>
                <a:cs typeface="+mn-lt"/>
              </a:rPr>
              <a:t> </a:t>
            </a:r>
            <a:r>
              <a:rPr lang="en-US" altLang="zh-CN" sz="1200" dirty="0" err="1">
                <a:solidFill>
                  <a:schemeClr val="accent4">
                    <a:lumMod val="95000"/>
                    <a:lumOff val="5000"/>
                  </a:schemeClr>
                </a:solidFill>
                <a:latin typeface="Times New Roman"/>
                <a:ea typeface="+mn-lt"/>
                <a:cs typeface="+mn-lt"/>
              </a:rPr>
              <a:t>Catboost</a:t>
            </a:r>
            <a:r>
              <a:rPr lang="en-US" altLang="zh-CN" sz="1200" dirty="0">
                <a:solidFill>
                  <a:schemeClr val="accent4">
                    <a:lumMod val="95000"/>
                    <a:lumOff val="5000"/>
                  </a:schemeClr>
                </a:solidFill>
                <a:latin typeface="Times New Roman"/>
                <a:ea typeface="+mn-lt"/>
                <a:cs typeface="+mn-lt"/>
              </a:rPr>
              <a: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and</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logistic</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regression</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models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to</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get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our</a:t>
            </a:r>
            <a:r>
              <a:rPr lang="zh-CN" altLang="en-US" sz="1200" dirty="0">
                <a:solidFill>
                  <a:schemeClr val="accent4">
                    <a:lumMod val="95000"/>
                    <a:lumOff val="5000"/>
                  </a:schemeClr>
                </a:solidFill>
                <a:latin typeface="Times New Roman"/>
                <a:ea typeface="+mn-lt"/>
                <a:cs typeface="+mn-lt"/>
              </a:rPr>
              <a:t> </a:t>
            </a:r>
            <a:r>
              <a:rPr lang="en-US" altLang="zh-CN" sz="1200" dirty="0" err="1">
                <a:solidFill>
                  <a:schemeClr val="accent4">
                    <a:lumMod val="95000"/>
                    <a:lumOff val="5000"/>
                  </a:schemeClr>
                </a:solidFill>
                <a:latin typeface="Times New Roman"/>
                <a:ea typeface="+mn-lt"/>
                <a:cs typeface="+mn-lt"/>
              </a:rPr>
              <a:t>auc</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score.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To</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get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better</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results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we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did</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grid</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search</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and</a:t>
            </a:r>
            <a:r>
              <a:rPr lang="zh-CN" altLang="en-US" sz="1200" dirty="0">
                <a:solidFill>
                  <a:schemeClr val="accent4">
                    <a:lumMod val="95000"/>
                    <a:lumOff val="5000"/>
                  </a:schemeClr>
                </a:solidFill>
                <a:latin typeface="Times New Roman"/>
                <a:ea typeface="+mn-lt"/>
                <a:cs typeface="+mn-lt"/>
              </a:rPr>
              <a:t> </a:t>
            </a:r>
            <a:r>
              <a:rPr lang="en-US" altLang="zh-CN" sz="1200" dirty="0" err="1">
                <a:solidFill>
                  <a:schemeClr val="accent4">
                    <a:lumMod val="95000"/>
                    <a:lumOff val="5000"/>
                  </a:schemeClr>
                </a:solidFill>
                <a:latin typeface="Times New Roman"/>
                <a:ea typeface="+mn-lt"/>
                <a:cs typeface="+mn-lt"/>
              </a:rPr>
              <a:t>hyperopt</a:t>
            </a:r>
            <a:r>
              <a:rPr lang="en-US" altLang="zh-CN" sz="1200" dirty="0">
                <a:solidFill>
                  <a:schemeClr val="accent4">
                    <a:lumMod val="95000"/>
                    <a:lumOff val="5000"/>
                  </a:schemeClr>
                </a:solidFill>
                <a:latin typeface="Times New Roman"/>
                <a:ea typeface="+mn-lt"/>
                <a:cs typeface="+mn-lt"/>
              </a:rPr>
              <a: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We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then</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did</a:t>
            </a:r>
            <a:r>
              <a:rPr lang="zh-CN" altLang="en-US" sz="1200" dirty="0">
                <a:solidFill>
                  <a:schemeClr val="accent4">
                    <a:lumMod val="95000"/>
                    <a:lumOff val="5000"/>
                  </a:schemeClr>
                </a:solidFill>
                <a:latin typeface="Times New Roman"/>
                <a:ea typeface="+mn-lt"/>
                <a:cs typeface="+mn-lt"/>
              </a:rPr>
              <a:t> </a:t>
            </a:r>
            <a:r>
              <a:rPr lang="en-US" altLang="zh-CN" sz="1200" dirty="0" err="1">
                <a:solidFill>
                  <a:schemeClr val="accent4">
                    <a:lumMod val="95000"/>
                    <a:lumOff val="5000"/>
                  </a:schemeClr>
                </a:solidFill>
                <a:latin typeface="Times New Roman"/>
                <a:ea typeface="+mn-lt"/>
                <a:cs typeface="+mn-lt"/>
              </a:rPr>
              <a:t>shap</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and</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interaction</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plot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to</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find</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out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the</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most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important</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features</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from</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our</a:t>
            </a:r>
            <a:r>
              <a:rPr lang="zh-CN" altLang="en-US" sz="1200" dirty="0">
                <a:solidFill>
                  <a:schemeClr val="accent4">
                    <a:lumMod val="95000"/>
                    <a:lumOff val="5000"/>
                  </a:schemeClr>
                </a:solidFill>
                <a:latin typeface="Times New Roman"/>
                <a:ea typeface="+mn-lt"/>
                <a:cs typeface="+mn-lt"/>
              </a:rPr>
              <a:t> </a:t>
            </a:r>
            <a:r>
              <a:rPr lang="en-US" altLang="zh-CN" sz="1200" dirty="0">
                <a:solidFill>
                  <a:schemeClr val="accent4">
                    <a:lumMod val="95000"/>
                    <a:lumOff val="5000"/>
                  </a:schemeClr>
                </a:solidFill>
                <a:latin typeface="Times New Roman"/>
                <a:ea typeface="+mn-lt"/>
                <a:cs typeface="+mn-lt"/>
              </a:rPr>
              <a:t>data.</a:t>
            </a:r>
            <a:r>
              <a:rPr lang="zh-CN" altLang="en-US" sz="1200" dirty="0">
                <a:solidFill>
                  <a:schemeClr val="accent4">
                    <a:lumMod val="95000"/>
                    <a:lumOff val="5000"/>
                  </a:schemeClr>
                </a:solidFill>
                <a:latin typeface="Times New Roman"/>
                <a:ea typeface="+mn-lt"/>
                <a:cs typeface="+mn-lt"/>
              </a:rPr>
              <a:t> </a:t>
            </a:r>
          </a:p>
          <a:p>
            <a:endParaRPr lang="en-US" dirty="0"/>
          </a:p>
        </p:txBody>
      </p:sp>
      <p:sp>
        <p:nvSpPr>
          <p:cNvPr id="4" name="Slide Number Placeholder 3"/>
          <p:cNvSpPr>
            <a:spLocks noGrp="1"/>
          </p:cNvSpPr>
          <p:nvPr>
            <p:ph type="sldNum" sz="quarter" idx="10"/>
          </p:nvPr>
        </p:nvSpPr>
        <p:spPr/>
        <p:txBody>
          <a:bodyPr/>
          <a:lstStyle/>
          <a:p>
            <a:fld id="{9094F4A5-A2BB-40A6-97CE-C17ADFCD5AA4}" type="slidenum">
              <a:rPr lang="en-US" smtClean="0"/>
              <a:t>5</a:t>
            </a:fld>
            <a:endParaRPr lang="en-US"/>
          </a:p>
        </p:txBody>
      </p:sp>
    </p:spTree>
    <p:extLst>
      <p:ext uri="{BB962C8B-B14F-4D97-AF65-F5344CB8AC3E}">
        <p14:creationId xmlns:p14="http://schemas.microsoft.com/office/powerpoint/2010/main" val="48227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ran our code again and again to see if we get other results.</a:t>
            </a:r>
            <a:endParaRPr lang="en-US" dirty="0"/>
          </a:p>
        </p:txBody>
      </p:sp>
      <p:sp>
        <p:nvSpPr>
          <p:cNvPr id="4" name="Slide Number Placeholder 3"/>
          <p:cNvSpPr>
            <a:spLocks noGrp="1"/>
          </p:cNvSpPr>
          <p:nvPr>
            <p:ph type="sldNum" sz="quarter" idx="10"/>
          </p:nvPr>
        </p:nvSpPr>
        <p:spPr/>
        <p:txBody>
          <a:bodyPr/>
          <a:lstStyle/>
          <a:p>
            <a:fld id="{9094F4A5-A2BB-40A6-97CE-C17ADFCD5AA4}" type="slidenum">
              <a:rPr lang="en-US" smtClean="0"/>
              <a:t>13</a:t>
            </a:fld>
            <a:endParaRPr lang="en-US"/>
          </a:p>
        </p:txBody>
      </p:sp>
    </p:spTree>
    <p:extLst>
      <p:ext uri="{BB962C8B-B14F-4D97-AF65-F5344CB8AC3E}">
        <p14:creationId xmlns:p14="http://schemas.microsoft.com/office/powerpoint/2010/main" val="1284151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4093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7858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4B29F7-FDAF-1746-A683-1A25139BE8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 name="Title 1"/>
          <p:cNvSpPr>
            <a:spLocks noGrp="1"/>
          </p:cNvSpPr>
          <p:nvPr>
            <p:ph type="title"/>
          </p:nvPr>
        </p:nvSpPr>
        <p:spPr>
          <a:xfrm>
            <a:off x="627459" y="387178"/>
            <a:ext cx="2951560" cy="1155872"/>
          </a:xfrm>
        </p:spPr>
        <p:txBody>
          <a:bodyPr anchor="t" anchorCtr="0"/>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10" name="Picture 9">
            <a:extLst>
              <a:ext uri="{FF2B5EF4-FFF2-40B4-BE49-F238E27FC236}">
                <a16:creationId xmlns:a16="http://schemas.microsoft.com/office/drawing/2014/main" id="{8C0BA991-80B8-1345-97A6-181C5E164788}"/>
              </a:ext>
            </a:extLst>
          </p:cNvPr>
          <p:cNvPicPr>
            <a:picLocks noChangeAspect="1"/>
          </p:cNvPicPr>
          <p:nvPr userDrawn="1"/>
        </p:nvPicPr>
        <p:blipFill>
          <a:blip r:embed="rId3"/>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1454965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C70344-A5C4-3948-86A1-54C7DF74DB3E}"/>
              </a:ext>
            </a:extLst>
          </p:cNvPr>
          <p:cNvPicPr>
            <a:picLocks noChangeAspect="1"/>
          </p:cNvPicPr>
          <p:nvPr userDrawn="1"/>
        </p:nvPicPr>
        <p:blipFill>
          <a:blip r:embed="rId2"/>
          <a:stretch>
            <a:fillRect/>
          </a:stretch>
        </p:blipFill>
        <p:spPr>
          <a:xfrm>
            <a:off x="0" y="0"/>
            <a:ext cx="9244739" cy="5200166"/>
          </a:xfrm>
          <a:prstGeom prst="rect">
            <a:avLst/>
          </a:prstGeom>
        </p:spPr>
      </p:pic>
      <p:pic>
        <p:nvPicPr>
          <p:cNvPr id="11" name="Picture 10">
            <a:extLst>
              <a:ext uri="{FF2B5EF4-FFF2-40B4-BE49-F238E27FC236}">
                <a16:creationId xmlns:a16="http://schemas.microsoft.com/office/drawing/2014/main" id="{6E23B34F-BF13-BA44-A9DE-D41DA6943414}"/>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38860" y="4677511"/>
            <a:ext cx="1152767" cy="355436"/>
          </a:xfrm>
          <a:prstGeom prst="rect">
            <a:avLst/>
          </a:prstGeom>
        </p:spPr>
      </p:pic>
      <p:sp>
        <p:nvSpPr>
          <p:cNvPr id="2" name="Title 1"/>
          <p:cNvSpPr>
            <a:spLocks noGrp="1"/>
          </p:cNvSpPr>
          <p:nvPr>
            <p:ph type="title"/>
          </p:nvPr>
        </p:nvSpPr>
        <p:spPr>
          <a:xfrm>
            <a:off x="627459" y="387178"/>
            <a:ext cx="2951560" cy="1155872"/>
          </a:xfrm>
        </p:spPr>
        <p:txBody>
          <a:bodyPr anchor="t" anchorCtr="0"/>
          <a:lstStyle>
            <a:lvl1pPr>
              <a:defRPr sz="2400">
                <a:solidFill>
                  <a:schemeClr val="bg1"/>
                </a:solidFill>
              </a:defRPr>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8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243439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605" y="280086"/>
            <a:ext cx="3142414" cy="1262964"/>
          </a:xfrm>
        </p:spPr>
        <p:txBody>
          <a:bodyPr anchor="t" anchorCtr="0"/>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3085881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14182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428142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FE075-03B1-DD4E-87E4-E09C192ACC4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5143500"/>
          </a:xfrm>
          <a:prstGeom prst="rect">
            <a:avLst/>
          </a:prstGeom>
        </p:spPr>
      </p:pic>
      <p:pic>
        <p:nvPicPr>
          <p:cNvPr id="8" name="Picture 7">
            <a:extLst>
              <a:ext uri="{FF2B5EF4-FFF2-40B4-BE49-F238E27FC236}">
                <a16:creationId xmlns:a16="http://schemas.microsoft.com/office/drawing/2014/main" id="{2B7532FD-DAED-2742-9759-813146735430}"/>
              </a:ext>
            </a:extLst>
          </p:cNvPr>
          <p:cNvPicPr>
            <a:picLocks noChangeAspect="1"/>
          </p:cNvPicPr>
          <p:nvPr userDrawn="1"/>
        </p:nvPicPr>
        <p:blipFill>
          <a:blip r:embed="rId3"/>
          <a:stretch>
            <a:fillRect/>
          </a:stretch>
        </p:blipFill>
        <p:spPr>
          <a:xfrm>
            <a:off x="126380" y="4510795"/>
            <a:ext cx="1377729" cy="688865"/>
          </a:xfrm>
          <a:prstGeom prst="rect">
            <a:avLst/>
          </a:prstGeom>
        </p:spPr>
      </p:pic>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93108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392438-59B4-8441-B464-30240E3D4D5B}"/>
              </a:ext>
            </a:extLst>
          </p:cNvPr>
          <p:cNvPicPr>
            <a:picLocks noChangeAspect="1"/>
          </p:cNvPicPr>
          <p:nvPr userDrawn="1"/>
        </p:nvPicPr>
        <p:blipFill>
          <a:blip r:embed="rId2"/>
          <a:stretch>
            <a:fillRect/>
          </a:stretch>
        </p:blipFill>
        <p:spPr>
          <a:xfrm>
            <a:off x="0" y="0"/>
            <a:ext cx="9244739" cy="5200166"/>
          </a:xfrm>
          <a:prstGeom prst="rect">
            <a:avLst/>
          </a:prstGeom>
        </p:spPr>
      </p:pic>
      <p:pic>
        <p:nvPicPr>
          <p:cNvPr id="8" name="Picture 7">
            <a:extLst>
              <a:ext uri="{FF2B5EF4-FFF2-40B4-BE49-F238E27FC236}">
                <a16:creationId xmlns:a16="http://schemas.microsoft.com/office/drawing/2014/main" id="{0C40B9C3-26BB-5743-AE45-55A2C2BCF27F}"/>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38860" y="4677511"/>
            <a:ext cx="1152767" cy="355436"/>
          </a:xfrm>
          <a:prstGeom prst="rect">
            <a:avLst/>
          </a:prstGeom>
        </p:spPr>
      </p:pic>
      <p:sp>
        <p:nvSpPr>
          <p:cNvPr id="2" name="Title 1"/>
          <p:cNvSpPr>
            <a:spLocks noGrp="1"/>
          </p:cNvSpPr>
          <p:nvPr>
            <p:ph type="ctrTitle"/>
          </p:nvPr>
        </p:nvSpPr>
        <p:spPr>
          <a:xfrm>
            <a:off x="1143000" y="841772"/>
            <a:ext cx="6858000" cy="1790700"/>
          </a:xfrm>
        </p:spPr>
        <p:txBody>
          <a:bodyPr anchor="b"/>
          <a:lstStyle>
            <a:lvl1pPr algn="ctr">
              <a:defRPr sz="4500">
                <a:solidFill>
                  <a:schemeClr val="bg1"/>
                </a:solidFill>
              </a:defRPr>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96156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2285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1ABE1B-87F5-2046-92A1-E92BA1BA1FB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 name="Title 1"/>
          <p:cNvSpPr>
            <a:spLocks noGrp="1"/>
          </p:cNvSpPr>
          <p:nvPr>
            <p:ph type="title"/>
          </p:nvPr>
        </p:nvSpPr>
        <p:spPr>
          <a:xfrm>
            <a:off x="628650" y="387178"/>
            <a:ext cx="7886700" cy="88083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8" name="Picture 7">
            <a:extLst>
              <a:ext uri="{FF2B5EF4-FFF2-40B4-BE49-F238E27FC236}">
                <a16:creationId xmlns:a16="http://schemas.microsoft.com/office/drawing/2014/main" id="{BFBC5C5E-7052-604D-91DA-8FCB4F91A8F5}"/>
              </a:ext>
            </a:extLst>
          </p:cNvPr>
          <p:cNvPicPr>
            <a:picLocks noChangeAspect="1"/>
          </p:cNvPicPr>
          <p:nvPr userDrawn="1"/>
        </p:nvPicPr>
        <p:blipFill>
          <a:blip r:embed="rId3"/>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6881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lgn="ctr">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205478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347035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329672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1E0248-2B7B-5D4A-A26B-F79E81D6DB2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 name="Title 1"/>
          <p:cNvSpPr>
            <a:spLocks noGrp="1"/>
          </p:cNvSpPr>
          <p:nvPr>
            <p:ph type="title"/>
          </p:nvPr>
        </p:nvSpPr>
        <p:spPr>
          <a:xfrm>
            <a:off x="628650" y="3934070"/>
            <a:ext cx="7886700" cy="883968"/>
          </a:xfrm>
        </p:spPr>
        <p:txBody>
          <a:bodyP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95722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84048"/>
            <a:ext cx="7886700" cy="88396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AB739911-0569-9C41-B066-03CD700AFE01}"/>
              </a:ext>
            </a:extLst>
          </p:cNvPr>
          <p:cNvPicPr>
            <a:picLocks noChangeAspect="1"/>
          </p:cNvPicPr>
          <p:nvPr userDrawn="1"/>
        </p:nvPicPr>
        <p:blipFill>
          <a:blip r:embed="rId17"/>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3074391400"/>
      </p:ext>
    </p:extLst>
  </p:cSld>
  <p:clrMap bg1="dk1" tx1="lt1" bg2="dk2" tx2="lt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72" r:id="rId5"/>
    <p:sldLayoutId id="2147483663" r:id="rId6"/>
    <p:sldLayoutId id="2147483664" r:id="rId7"/>
    <p:sldLayoutId id="2147483665" r:id="rId8"/>
    <p:sldLayoutId id="2147483666" r:id="rId9"/>
    <p:sldLayoutId id="2147483667" r:id="rId10"/>
    <p:sldLayoutId id="2147483668" r:id="rId11"/>
    <p:sldLayoutId id="2147483675" r:id="rId12"/>
    <p:sldLayoutId id="2147483669" r:id="rId13"/>
    <p:sldLayoutId id="2147483670" r:id="rId14"/>
    <p:sldLayoutId id="2147483671" r:id="rId15"/>
  </p:sldLayoutIdLst>
  <p:txStyles>
    <p:titleStyle>
      <a:lvl1pPr algn="l" defTabSz="685800" rtl="0" eaLnBrk="1" latinLnBrk="0" hangingPunct="1">
        <a:lnSpc>
          <a:spcPct val="90000"/>
        </a:lnSpc>
        <a:spcBef>
          <a:spcPct val="0"/>
        </a:spcBef>
        <a:buNone/>
        <a:defRPr sz="3300" kern="1200">
          <a:solidFill>
            <a:schemeClr val="tx2"/>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hyperlink" Target="https://sofifa.com/" TargetMode="Externa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sofifa.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BECA-E0EE-5843-A53B-B2F30C77D16A}"/>
              </a:ext>
            </a:extLst>
          </p:cNvPr>
          <p:cNvSpPr>
            <a:spLocks noGrp="1"/>
          </p:cNvSpPr>
          <p:nvPr>
            <p:ph type="ctrTitle"/>
          </p:nvPr>
        </p:nvSpPr>
        <p:spPr>
          <a:xfrm>
            <a:off x="770152" y="265097"/>
            <a:ext cx="7481236" cy="45719"/>
          </a:xfrm>
        </p:spPr>
        <p:txBody>
          <a:bodyPr/>
          <a:lstStyle/>
          <a:p>
            <a:r>
              <a:rPr lang="en-US" sz="2000" b="1" dirty="0">
                <a:solidFill>
                  <a:schemeClr val="bg1">
                    <a:lumMod val="50000"/>
                  </a:schemeClr>
                </a:solidFill>
                <a:latin typeface="Times New Roman"/>
                <a:cs typeface="Times New Roman"/>
              </a:rPr>
              <a:t>PREDICTION OF FIFA PLAYER VALUE</a:t>
            </a:r>
          </a:p>
        </p:txBody>
      </p:sp>
      <p:sp>
        <p:nvSpPr>
          <p:cNvPr id="5" name="Subtitle 4">
            <a:extLst>
              <a:ext uri="{FF2B5EF4-FFF2-40B4-BE49-F238E27FC236}">
                <a16:creationId xmlns:a16="http://schemas.microsoft.com/office/drawing/2014/main" id="{7B41E6F6-6571-A44C-8A4F-1BE1B10CEFB6}"/>
              </a:ext>
            </a:extLst>
          </p:cNvPr>
          <p:cNvSpPr>
            <a:spLocks noGrp="1"/>
          </p:cNvSpPr>
          <p:nvPr>
            <p:ph type="subTitle" idx="1"/>
          </p:nvPr>
        </p:nvSpPr>
        <p:spPr>
          <a:xfrm>
            <a:off x="78612" y="211347"/>
            <a:ext cx="2758713" cy="4482115"/>
          </a:xfrm>
        </p:spPr>
        <p:txBody>
          <a:bodyPr vert="horz" lIns="91440" tIns="45720" rIns="91440" bIns="45720" rtlCol="0" anchor="t">
            <a:noAutofit/>
          </a:bodyPr>
          <a:lstStyle/>
          <a:p>
            <a:pPr algn="just">
              <a:lnSpc>
                <a:spcPct val="100000"/>
              </a:lnSpc>
              <a:spcBef>
                <a:spcPts val="0"/>
              </a:spcBef>
            </a:pPr>
            <a:r>
              <a:rPr lang="en-US" sz="1000" b="1" dirty="0">
                <a:solidFill>
                  <a:schemeClr val="bg1">
                    <a:lumMod val="60000"/>
                    <a:lumOff val="40000"/>
                  </a:schemeClr>
                </a:solidFill>
                <a:latin typeface="Times New Roman"/>
                <a:ea typeface="+mn-lt"/>
                <a:cs typeface="+mn-lt"/>
              </a:rPr>
              <a:t>Data Description:</a:t>
            </a:r>
          </a:p>
          <a:p>
            <a:pPr algn="just">
              <a:lnSpc>
                <a:spcPct val="100000"/>
              </a:lnSpc>
              <a:spcBef>
                <a:spcPts val="0"/>
              </a:spcBef>
            </a:pPr>
            <a:r>
              <a:rPr lang="en-US" sz="700" dirty="0">
                <a:solidFill>
                  <a:schemeClr val="accent4"/>
                </a:solidFill>
                <a:latin typeface="Times New Roman"/>
                <a:ea typeface="+mn-lt"/>
                <a:cs typeface="+mn-lt"/>
              </a:rPr>
              <a:t>FIFA stands for the Fédération </a:t>
            </a:r>
            <a:r>
              <a:rPr lang="en-US" sz="700" dirty="0" err="1">
                <a:solidFill>
                  <a:schemeClr val="accent4"/>
                </a:solidFill>
                <a:latin typeface="Times New Roman"/>
                <a:ea typeface="+mn-lt"/>
                <a:cs typeface="+mn-lt"/>
              </a:rPr>
              <a:t>Internationale</a:t>
            </a:r>
            <a:r>
              <a:rPr lang="en-US" sz="700" dirty="0">
                <a:solidFill>
                  <a:schemeClr val="accent4"/>
                </a:solidFill>
                <a:latin typeface="Times New Roman"/>
                <a:ea typeface="+mn-lt"/>
                <a:cs typeface="+mn-lt"/>
              </a:rPr>
              <a:t> de Football Association which is a non-profit organization which describes itself as an international governing body of association football. In the USA it is called soccer. Our data is “FIFA 19 complete player” from </a:t>
            </a:r>
            <a:r>
              <a:rPr lang="en-US" sz="700" dirty="0" err="1">
                <a:solidFill>
                  <a:schemeClr val="accent4"/>
                </a:solidFill>
                <a:latin typeface="Times New Roman"/>
                <a:ea typeface="+mn-lt"/>
                <a:cs typeface="+mn-lt"/>
              </a:rPr>
              <a:t>kaggle</a:t>
            </a:r>
            <a:r>
              <a:rPr lang="en-US" sz="700" dirty="0">
                <a:solidFill>
                  <a:schemeClr val="accent4"/>
                </a:solidFill>
                <a:latin typeface="Times New Roman"/>
                <a:ea typeface="+mn-lt"/>
                <a:cs typeface="+mn-lt"/>
              </a:rPr>
              <a:t> datasets. </a:t>
            </a:r>
            <a:r>
              <a:rPr lang="en-US" sz="700" dirty="0">
                <a:solidFill>
                  <a:schemeClr val="accent4">
                    <a:lumMod val="95000"/>
                    <a:lumOff val="5000"/>
                  </a:schemeClr>
                </a:solidFill>
                <a:latin typeface="Times New Roman"/>
                <a:ea typeface="+mn-lt"/>
                <a:cs typeface="+mn-lt"/>
              </a:rPr>
              <a:t>Our dataset is the latest edition of FIFA, and the data is scraped from </a:t>
            </a:r>
            <a:r>
              <a:rPr lang="en-US" sz="700" u="sng" dirty="0">
                <a:solidFill>
                  <a:schemeClr val="accent4">
                    <a:lumMod val="95000"/>
                    <a:lumOff val="5000"/>
                  </a:schemeClr>
                </a:solidFill>
                <a:latin typeface="Times New Roman"/>
                <a:ea typeface="+mn-lt"/>
                <a:cs typeface="+mn-lt"/>
                <a:hlinkClick r:id="rId2"/>
              </a:rPr>
              <a:t>https://sofifa.com/</a:t>
            </a:r>
            <a:r>
              <a:rPr lang="en-US" sz="700" dirty="0">
                <a:solidFill>
                  <a:schemeClr val="accent4">
                    <a:lumMod val="95000"/>
                    <a:lumOff val="5000"/>
                  </a:schemeClr>
                </a:solidFill>
                <a:latin typeface="Times New Roman"/>
                <a:ea typeface="+mn-lt"/>
                <a:cs typeface="+mn-lt"/>
              </a:rPr>
              <a:t>.</a:t>
            </a:r>
          </a:p>
          <a:p>
            <a:pPr algn="just">
              <a:spcBef>
                <a:spcPts val="0"/>
              </a:spcBef>
            </a:pPr>
            <a:endParaRPr lang="en-US" sz="700" dirty="0">
              <a:solidFill>
                <a:schemeClr val="accent4"/>
              </a:solidFill>
              <a:latin typeface="Times New Roman"/>
              <a:cs typeface="Arial"/>
            </a:endParaRPr>
          </a:p>
          <a:p>
            <a:pPr algn="just">
              <a:spcBef>
                <a:spcPts val="0"/>
              </a:spcBef>
            </a:pPr>
            <a:r>
              <a:rPr lang="en-US" sz="1000" b="1" dirty="0">
                <a:solidFill>
                  <a:schemeClr val="bg2">
                    <a:lumMod val="50000"/>
                    <a:lumOff val="50000"/>
                  </a:schemeClr>
                </a:solidFill>
                <a:latin typeface="Times New Roman"/>
                <a:cs typeface="Arial"/>
              </a:rPr>
              <a:t>Problem:</a:t>
            </a:r>
          </a:p>
          <a:p>
            <a:pPr algn="just">
              <a:spcBef>
                <a:spcPts val="0"/>
              </a:spcBef>
            </a:pPr>
            <a:r>
              <a:rPr lang="en-US" sz="700" dirty="0">
                <a:solidFill>
                  <a:schemeClr val="accent4">
                    <a:lumMod val="95000"/>
                    <a:lumOff val="5000"/>
                  </a:schemeClr>
                </a:solidFill>
                <a:latin typeface="Times New Roman"/>
                <a:ea typeface="+mn-lt"/>
                <a:cs typeface="+mn-lt"/>
              </a:rPr>
              <a:t>We were trying to find the top valued </a:t>
            </a:r>
            <a:r>
              <a:rPr lang="en-US" sz="700" dirty="0" err="1">
                <a:solidFill>
                  <a:schemeClr val="accent4">
                    <a:lumMod val="95000"/>
                    <a:lumOff val="5000"/>
                  </a:schemeClr>
                </a:solidFill>
                <a:latin typeface="Times New Roman"/>
                <a:ea typeface="+mn-lt"/>
                <a:cs typeface="+mn-lt"/>
              </a:rPr>
              <a:t>fifa</a:t>
            </a:r>
            <a:r>
              <a:rPr lang="en-US" sz="700" dirty="0">
                <a:solidFill>
                  <a:schemeClr val="accent4">
                    <a:lumMod val="95000"/>
                    <a:lumOff val="5000"/>
                  </a:schemeClr>
                </a:solidFill>
                <a:latin typeface="Times New Roman"/>
                <a:ea typeface="+mn-lt"/>
                <a:cs typeface="+mn-lt"/>
              </a:rPr>
              <a:t> players. There are many standards to decide which value of </a:t>
            </a:r>
            <a:r>
              <a:rPr lang="en-US" sz="700" dirty="0" err="1">
                <a:solidFill>
                  <a:schemeClr val="accent4">
                    <a:lumMod val="95000"/>
                    <a:lumOff val="5000"/>
                  </a:schemeClr>
                </a:solidFill>
                <a:latin typeface="Times New Roman"/>
                <a:ea typeface="+mn-lt"/>
                <a:cs typeface="+mn-lt"/>
              </a:rPr>
              <a:t>fifa</a:t>
            </a:r>
            <a:r>
              <a:rPr lang="en-US" sz="700" dirty="0">
                <a:solidFill>
                  <a:schemeClr val="accent4">
                    <a:lumMod val="95000"/>
                    <a:lumOff val="5000"/>
                  </a:schemeClr>
                </a:solidFill>
                <a:latin typeface="Times New Roman"/>
                <a:ea typeface="+mn-lt"/>
                <a:cs typeface="+mn-lt"/>
              </a:rPr>
              <a:t> player is the top. In our research, we decide to take player whose values are more than 100 million euros as top valued </a:t>
            </a:r>
            <a:r>
              <a:rPr lang="en-US" sz="700" dirty="0" err="1">
                <a:solidFill>
                  <a:schemeClr val="accent4">
                    <a:lumMod val="95000"/>
                    <a:lumOff val="5000"/>
                  </a:schemeClr>
                </a:solidFill>
                <a:latin typeface="Times New Roman"/>
                <a:ea typeface="+mn-lt"/>
                <a:cs typeface="+mn-lt"/>
              </a:rPr>
              <a:t>fifa</a:t>
            </a:r>
            <a:r>
              <a:rPr lang="en-US" sz="700" dirty="0">
                <a:solidFill>
                  <a:schemeClr val="accent4">
                    <a:lumMod val="95000"/>
                    <a:lumOff val="5000"/>
                  </a:schemeClr>
                </a:solidFill>
                <a:latin typeface="Times New Roman"/>
                <a:ea typeface="+mn-lt"/>
                <a:cs typeface="+mn-lt"/>
              </a:rPr>
              <a:t> players.</a:t>
            </a:r>
          </a:p>
          <a:p>
            <a:pPr algn="just">
              <a:spcBef>
                <a:spcPts val="0"/>
              </a:spcBef>
            </a:pPr>
            <a:r>
              <a:rPr lang="en-US" altLang="zh-CN" sz="700" dirty="0">
                <a:solidFill>
                  <a:schemeClr val="accent4">
                    <a:lumMod val="95000"/>
                    <a:lumOff val="5000"/>
                  </a:schemeClr>
                </a:solidFill>
                <a:latin typeface="Times New Roman"/>
                <a:ea typeface="+mn-lt"/>
                <a:cs typeface="+mn-lt"/>
              </a:rPr>
              <a:t>FIFA</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is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multi-billion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company</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and</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if</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we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can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predict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value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of</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player</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then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we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can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let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FIFA</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know</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what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player</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is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worth</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and</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how</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other</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clubs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can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deal</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on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buying</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or</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trading</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him/her</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with</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different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clubs.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players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are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often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traded</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or</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bought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from</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one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club</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to</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another</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and</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clubs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pays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almost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more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than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100</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million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euros.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Therefore,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it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is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crucial</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that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clubs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know</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what</a:t>
            </a:r>
            <a:r>
              <a:rPr lang="zh-CN" altLang="en-US" sz="700" dirty="0">
                <a:solidFill>
                  <a:schemeClr val="accent4">
                    <a:lumMod val="95000"/>
                    <a:lumOff val="5000"/>
                  </a:schemeClr>
                </a:solidFill>
                <a:latin typeface="Times New Roman"/>
                <a:ea typeface="+mn-lt"/>
                <a:cs typeface="+mn-lt"/>
              </a:rPr>
              <a:t>’</a:t>
            </a:r>
            <a:r>
              <a:rPr lang="en-US" altLang="zh-CN" sz="700" dirty="0">
                <a:solidFill>
                  <a:schemeClr val="accent4">
                    <a:lumMod val="95000"/>
                    <a:lumOff val="5000"/>
                  </a:schemeClr>
                </a:solidFill>
                <a:latin typeface="Times New Roman"/>
                <a:ea typeface="+mn-lt"/>
                <a:cs typeface="+mn-lt"/>
              </a:rPr>
              <a:t>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actual</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player</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worth.</a:t>
            </a:r>
          </a:p>
          <a:p>
            <a:pPr algn="just">
              <a:spcBef>
                <a:spcPts val="0"/>
              </a:spcBef>
            </a:pPr>
            <a:r>
              <a:rPr lang="en-US" sz="700" dirty="0">
                <a:solidFill>
                  <a:schemeClr val="accent4">
                    <a:lumMod val="95000"/>
                    <a:lumOff val="5000"/>
                  </a:schemeClr>
                </a:solidFill>
                <a:latin typeface="Times New Roman"/>
                <a:ea typeface="+mn-lt"/>
                <a:cs typeface="+mn-lt"/>
              </a:rPr>
              <a:t>We made the value of the player as a target and changed it to binary so that we can find out if the value of player will be higher than 100 million euros or less.</a:t>
            </a:r>
          </a:p>
          <a:p>
            <a:pPr algn="just">
              <a:spcBef>
                <a:spcPts val="0"/>
              </a:spcBef>
            </a:pPr>
            <a:r>
              <a:rPr lang="en-US" sz="700" dirty="0">
                <a:solidFill>
                  <a:schemeClr val="accent4"/>
                </a:solidFill>
                <a:latin typeface="Times New Roman"/>
                <a:ea typeface="+mn-lt"/>
                <a:cs typeface="+mn-lt"/>
              </a:rPr>
              <a:t>Football is a popular sport in the whole world and often times they are traded and bought. It is interesting to find if the player value is more than 100 million just by looking at their data. This will help not only the clubs but also the fans who are curious about the future of the player.</a:t>
            </a:r>
          </a:p>
          <a:p>
            <a:pPr algn="just">
              <a:spcBef>
                <a:spcPts val="0"/>
              </a:spcBef>
            </a:pPr>
            <a:endParaRPr lang="en-US" sz="700" dirty="0">
              <a:solidFill>
                <a:schemeClr val="accent4">
                  <a:lumMod val="95000"/>
                  <a:lumOff val="5000"/>
                </a:schemeClr>
              </a:solidFill>
              <a:latin typeface="Times New Roman"/>
              <a:ea typeface="+mn-lt"/>
              <a:cs typeface="+mn-lt"/>
            </a:endParaRPr>
          </a:p>
          <a:p>
            <a:pPr algn="just">
              <a:spcBef>
                <a:spcPts val="0"/>
              </a:spcBef>
            </a:pPr>
            <a:r>
              <a:rPr lang="en-US" sz="1000" b="1" dirty="0">
                <a:solidFill>
                  <a:schemeClr val="bg1">
                    <a:lumMod val="60000"/>
                    <a:lumOff val="40000"/>
                  </a:schemeClr>
                </a:solidFill>
                <a:latin typeface="Times New Roman"/>
                <a:ea typeface="+mn-lt"/>
                <a:cs typeface="+mn-lt"/>
              </a:rPr>
              <a:t>Techniques:</a:t>
            </a:r>
            <a:endParaRPr lang="en-US" sz="1000" b="1" dirty="0">
              <a:solidFill>
                <a:schemeClr val="bg1">
                  <a:lumMod val="60000"/>
                  <a:lumOff val="40000"/>
                </a:schemeClr>
              </a:solidFill>
              <a:latin typeface="Times New Roman"/>
              <a:cs typeface="Arial"/>
            </a:endParaRPr>
          </a:p>
          <a:p>
            <a:pPr algn="just">
              <a:spcBef>
                <a:spcPts val="0"/>
              </a:spcBef>
            </a:pPr>
            <a:r>
              <a:rPr lang="en-US" altLang="zh-CN" sz="700" dirty="0">
                <a:solidFill>
                  <a:schemeClr val="accent4">
                    <a:lumMod val="95000"/>
                    <a:lumOff val="5000"/>
                  </a:schemeClr>
                </a:solidFill>
                <a:latin typeface="Times New Roman"/>
                <a:ea typeface="+mn-lt"/>
                <a:cs typeface="+mn-lt"/>
              </a:rPr>
              <a:t>From</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this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data</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set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we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chose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features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that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we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thought</a:t>
            </a:r>
            <a:r>
              <a:rPr lang="zh-CN" altLang="en-US" sz="700" dirty="0">
                <a:solidFill>
                  <a:schemeClr val="accent4">
                    <a:lumMod val="95000"/>
                    <a:lumOff val="5000"/>
                  </a:schemeClr>
                </a:solidFill>
                <a:latin typeface="Times New Roman"/>
                <a:ea typeface="+mn-lt"/>
                <a:cs typeface="+mn-lt"/>
              </a:rPr>
              <a:t> were </a:t>
            </a:r>
            <a:r>
              <a:rPr lang="en-US" altLang="zh-CN" sz="700" dirty="0">
                <a:solidFill>
                  <a:schemeClr val="accent4">
                    <a:lumMod val="95000"/>
                    <a:lumOff val="5000"/>
                  </a:schemeClr>
                </a:solidFill>
                <a:latin typeface="Times New Roman"/>
                <a:ea typeface="+mn-lt"/>
                <a:cs typeface="+mn-lt"/>
              </a:rPr>
              <a:t>important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for</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our</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project.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We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split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data</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in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train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and</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test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set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and</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use</a:t>
            </a:r>
            <a:r>
              <a:rPr lang="zh-CN" altLang="en-US" sz="700" dirty="0">
                <a:solidFill>
                  <a:schemeClr val="accent4">
                    <a:lumMod val="95000"/>
                    <a:lumOff val="5000"/>
                  </a:schemeClr>
                </a:solidFill>
                <a:latin typeface="Times New Roman"/>
                <a:ea typeface="+mn-lt"/>
                <a:cs typeface="+mn-lt"/>
              </a:rPr>
              <a:t> </a:t>
            </a:r>
            <a:r>
              <a:rPr lang="en-US" altLang="zh-CN" sz="700" dirty="0" err="1">
                <a:solidFill>
                  <a:schemeClr val="accent4">
                    <a:lumMod val="95000"/>
                    <a:lumOff val="5000"/>
                  </a:schemeClr>
                </a:solidFill>
                <a:latin typeface="Times New Roman"/>
                <a:ea typeface="+mn-lt"/>
                <a:cs typeface="+mn-lt"/>
              </a:rPr>
              <a:t>XGboost</a:t>
            </a:r>
            <a:r>
              <a:rPr lang="en-US" altLang="zh-CN" sz="700" dirty="0">
                <a:solidFill>
                  <a:schemeClr val="accent4">
                    <a:lumMod val="95000"/>
                    <a:lumOff val="5000"/>
                  </a:schemeClr>
                </a:solidFill>
                <a:latin typeface="Times New Roman"/>
                <a:ea typeface="+mn-lt"/>
                <a:cs typeface="+mn-lt"/>
              </a:rPr>
              <a:t>,</a:t>
            </a:r>
            <a:r>
              <a:rPr lang="zh-CN" altLang="en-US" sz="700" dirty="0">
                <a:solidFill>
                  <a:schemeClr val="accent4">
                    <a:lumMod val="95000"/>
                    <a:lumOff val="5000"/>
                  </a:schemeClr>
                </a:solidFill>
                <a:latin typeface="Times New Roman"/>
                <a:ea typeface="+mn-lt"/>
                <a:cs typeface="+mn-lt"/>
              </a:rPr>
              <a:t> </a:t>
            </a:r>
            <a:r>
              <a:rPr lang="en-US" altLang="zh-CN" sz="700" dirty="0" err="1">
                <a:solidFill>
                  <a:schemeClr val="accent4">
                    <a:lumMod val="95000"/>
                    <a:lumOff val="5000"/>
                  </a:schemeClr>
                </a:solidFill>
                <a:latin typeface="Times New Roman"/>
                <a:ea typeface="+mn-lt"/>
                <a:cs typeface="+mn-lt"/>
              </a:rPr>
              <a:t>lightgbm</a:t>
            </a:r>
            <a:r>
              <a:rPr lang="en-US" altLang="zh-CN" sz="700" dirty="0">
                <a:solidFill>
                  <a:schemeClr val="accent4">
                    <a:lumMod val="95000"/>
                    <a:lumOff val="5000"/>
                  </a:schemeClr>
                </a:solidFill>
                <a:latin typeface="Times New Roman"/>
                <a:ea typeface="+mn-lt"/>
                <a:cs typeface="+mn-lt"/>
              </a:rPr>
              <a:t>,</a:t>
            </a:r>
            <a:r>
              <a:rPr lang="zh-CN" altLang="en-US" sz="700" dirty="0">
                <a:solidFill>
                  <a:schemeClr val="accent4">
                    <a:lumMod val="95000"/>
                    <a:lumOff val="5000"/>
                  </a:schemeClr>
                </a:solidFill>
                <a:latin typeface="Times New Roman"/>
                <a:ea typeface="+mn-lt"/>
                <a:cs typeface="+mn-lt"/>
              </a:rPr>
              <a:t> </a:t>
            </a:r>
            <a:r>
              <a:rPr lang="en-US" altLang="zh-CN" sz="700" dirty="0" err="1">
                <a:solidFill>
                  <a:schemeClr val="accent4">
                    <a:lumMod val="95000"/>
                    <a:lumOff val="5000"/>
                  </a:schemeClr>
                </a:solidFill>
                <a:latin typeface="Times New Roman"/>
                <a:ea typeface="+mn-lt"/>
                <a:cs typeface="+mn-lt"/>
              </a:rPr>
              <a:t>Catboost</a:t>
            </a:r>
            <a:r>
              <a:rPr lang="en-US" altLang="zh-CN" sz="700" dirty="0">
                <a:solidFill>
                  <a:schemeClr val="accent4">
                    <a:lumMod val="95000"/>
                    <a:lumOff val="5000"/>
                  </a:schemeClr>
                </a:solidFill>
                <a:latin typeface="Times New Roman"/>
                <a:ea typeface="+mn-lt"/>
                <a:cs typeface="+mn-lt"/>
              </a:rPr>
              <a: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and</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logistic</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regression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models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to</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get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our</a:t>
            </a:r>
            <a:r>
              <a:rPr lang="zh-CN" altLang="en-US" sz="700" dirty="0">
                <a:solidFill>
                  <a:schemeClr val="accent4">
                    <a:lumMod val="95000"/>
                    <a:lumOff val="5000"/>
                  </a:schemeClr>
                </a:solidFill>
                <a:latin typeface="Times New Roman"/>
                <a:ea typeface="+mn-lt"/>
                <a:cs typeface="+mn-lt"/>
              </a:rPr>
              <a:t> </a:t>
            </a:r>
            <a:r>
              <a:rPr lang="en-US" altLang="zh-CN" sz="700" dirty="0" err="1">
                <a:solidFill>
                  <a:schemeClr val="accent4">
                    <a:lumMod val="95000"/>
                    <a:lumOff val="5000"/>
                  </a:schemeClr>
                </a:solidFill>
                <a:latin typeface="Times New Roman"/>
                <a:ea typeface="+mn-lt"/>
                <a:cs typeface="+mn-lt"/>
              </a:rPr>
              <a:t>auc</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score.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To</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get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better</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results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we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did</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grid</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search</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and</a:t>
            </a:r>
            <a:r>
              <a:rPr lang="zh-CN" altLang="en-US" sz="700" dirty="0">
                <a:solidFill>
                  <a:schemeClr val="accent4">
                    <a:lumMod val="95000"/>
                    <a:lumOff val="5000"/>
                  </a:schemeClr>
                </a:solidFill>
                <a:latin typeface="Times New Roman"/>
                <a:ea typeface="+mn-lt"/>
                <a:cs typeface="+mn-lt"/>
              </a:rPr>
              <a:t> </a:t>
            </a:r>
            <a:r>
              <a:rPr lang="en-US" altLang="zh-CN" sz="700" dirty="0" err="1">
                <a:solidFill>
                  <a:schemeClr val="accent4">
                    <a:lumMod val="95000"/>
                    <a:lumOff val="5000"/>
                  </a:schemeClr>
                </a:solidFill>
                <a:latin typeface="Times New Roman"/>
                <a:ea typeface="+mn-lt"/>
                <a:cs typeface="+mn-lt"/>
              </a:rPr>
              <a:t>hyperopt</a:t>
            </a:r>
            <a:r>
              <a:rPr lang="en-US" altLang="zh-CN" sz="700" dirty="0">
                <a:solidFill>
                  <a:schemeClr val="accent4">
                    <a:lumMod val="95000"/>
                    <a:lumOff val="5000"/>
                  </a:schemeClr>
                </a:solidFill>
                <a:latin typeface="Times New Roman"/>
                <a:ea typeface="+mn-lt"/>
                <a:cs typeface="+mn-lt"/>
              </a:rPr>
              <a: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We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then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did</a:t>
            </a:r>
            <a:r>
              <a:rPr lang="zh-CN" altLang="en-US" sz="700" dirty="0">
                <a:solidFill>
                  <a:schemeClr val="accent4">
                    <a:lumMod val="95000"/>
                    <a:lumOff val="5000"/>
                  </a:schemeClr>
                </a:solidFill>
                <a:latin typeface="Times New Roman"/>
                <a:ea typeface="+mn-lt"/>
                <a:cs typeface="+mn-lt"/>
              </a:rPr>
              <a:t> </a:t>
            </a:r>
            <a:r>
              <a:rPr lang="en-US" altLang="zh-CN" sz="700" dirty="0" err="1">
                <a:solidFill>
                  <a:schemeClr val="accent4">
                    <a:lumMod val="95000"/>
                    <a:lumOff val="5000"/>
                  </a:schemeClr>
                </a:solidFill>
                <a:latin typeface="Times New Roman"/>
                <a:ea typeface="+mn-lt"/>
                <a:cs typeface="+mn-lt"/>
              </a:rPr>
              <a:t>shap</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and</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interaction</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plot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to</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find</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out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the</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most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important</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features</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from</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our</a:t>
            </a:r>
            <a:r>
              <a:rPr lang="zh-CN" altLang="en-US" sz="700" dirty="0">
                <a:solidFill>
                  <a:schemeClr val="accent4">
                    <a:lumMod val="95000"/>
                    <a:lumOff val="5000"/>
                  </a:schemeClr>
                </a:solidFill>
                <a:latin typeface="Times New Roman"/>
                <a:ea typeface="+mn-lt"/>
                <a:cs typeface="+mn-lt"/>
              </a:rPr>
              <a:t> </a:t>
            </a:r>
            <a:r>
              <a:rPr lang="en-US" altLang="zh-CN" sz="700" dirty="0">
                <a:solidFill>
                  <a:schemeClr val="accent4">
                    <a:lumMod val="95000"/>
                    <a:lumOff val="5000"/>
                  </a:schemeClr>
                </a:solidFill>
                <a:latin typeface="Times New Roman"/>
                <a:ea typeface="+mn-lt"/>
                <a:cs typeface="+mn-lt"/>
              </a:rPr>
              <a:t>data.</a:t>
            </a:r>
            <a:r>
              <a:rPr lang="zh-CN" altLang="en-US" sz="700" dirty="0">
                <a:solidFill>
                  <a:schemeClr val="accent4">
                    <a:lumMod val="95000"/>
                    <a:lumOff val="5000"/>
                  </a:schemeClr>
                </a:solidFill>
                <a:latin typeface="Times New Roman"/>
                <a:ea typeface="+mn-lt"/>
                <a:cs typeface="+mn-lt"/>
              </a:rPr>
              <a:t> </a:t>
            </a:r>
          </a:p>
          <a:p>
            <a:pPr algn="just">
              <a:spcBef>
                <a:spcPts val="0"/>
              </a:spcBef>
            </a:pPr>
            <a:endParaRPr lang="en-US" altLang="zh-CN" sz="1000" b="1" dirty="0">
              <a:solidFill>
                <a:schemeClr val="bg1">
                  <a:lumMod val="60000"/>
                  <a:lumOff val="40000"/>
                </a:schemeClr>
              </a:solidFill>
              <a:latin typeface="Times New Roman"/>
              <a:ea typeface="+mn-lt"/>
              <a:cs typeface="+mn-lt"/>
            </a:endParaRPr>
          </a:p>
          <a:p>
            <a:pPr algn="l">
              <a:spcBef>
                <a:spcPts val="0"/>
              </a:spcBef>
            </a:pPr>
            <a:r>
              <a:rPr lang="en-US" altLang="zh-CN" sz="1000" b="1" dirty="0">
                <a:solidFill>
                  <a:schemeClr val="bg1">
                    <a:lumMod val="60000"/>
                    <a:lumOff val="40000"/>
                  </a:schemeClr>
                </a:solidFill>
                <a:latin typeface="Times New Roman"/>
                <a:ea typeface="+mn-lt"/>
                <a:cs typeface="+mn-lt"/>
              </a:rPr>
              <a:t>Findings and Conclusions</a:t>
            </a:r>
            <a:r>
              <a:rPr lang="zh-CN" altLang="en-US" sz="700" b="1" dirty="0">
                <a:solidFill>
                  <a:schemeClr val="bg1">
                    <a:lumMod val="60000"/>
                    <a:lumOff val="40000"/>
                  </a:schemeClr>
                </a:solidFill>
                <a:latin typeface="Times New Roman"/>
                <a:ea typeface="+mn-lt"/>
                <a:cs typeface="+mn-lt"/>
              </a:rPr>
              <a:t>：</a:t>
            </a:r>
            <a:r>
              <a:rPr lang="en-US" altLang="zh-CN" sz="700" dirty="0">
                <a:solidFill>
                  <a:srgbClr val="000000"/>
                </a:solidFill>
                <a:latin typeface="Times New Roman"/>
                <a:ea typeface="+mn-lt"/>
                <a:cs typeface="+mn-lt"/>
              </a:rPr>
              <a:t>After</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running</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through</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our</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code</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multiple</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times</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we</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got</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the</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same</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results</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with</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0.99</a:t>
            </a:r>
            <a:r>
              <a:rPr lang="zh-CN" sz="700" dirty="0">
                <a:solidFill>
                  <a:srgbClr val="000000"/>
                </a:solidFill>
                <a:latin typeface="Times New Roman"/>
                <a:ea typeface="+mn-lt"/>
                <a:cs typeface="+mn-lt"/>
              </a:rPr>
              <a:t> </a:t>
            </a:r>
            <a:r>
              <a:rPr lang="en-US" altLang="zh-CN" sz="700" dirty="0" err="1">
                <a:solidFill>
                  <a:srgbClr val="000000"/>
                </a:solidFill>
                <a:latin typeface="Times New Roman"/>
                <a:ea typeface="+mn-lt"/>
                <a:cs typeface="+mn-lt"/>
              </a:rPr>
              <a:t>auc</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score</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for</a:t>
            </a:r>
            <a:r>
              <a:rPr lang="zh-CN" sz="700" dirty="0">
                <a:solidFill>
                  <a:srgbClr val="000000"/>
                </a:solidFill>
                <a:latin typeface="Times New Roman"/>
                <a:ea typeface="+mn-lt"/>
                <a:cs typeface="+mn-lt"/>
              </a:rPr>
              <a:t> </a:t>
            </a:r>
            <a:r>
              <a:rPr lang="en-US" altLang="zh-CN" sz="700" dirty="0" err="1">
                <a:solidFill>
                  <a:srgbClr val="000000"/>
                </a:solidFill>
                <a:latin typeface="Times New Roman"/>
                <a:ea typeface="+mn-lt"/>
                <a:cs typeface="+mn-lt"/>
              </a:rPr>
              <a:t>XGBoost</a:t>
            </a:r>
            <a:r>
              <a:rPr lang="en-US" altLang="zh-CN" sz="700" dirty="0">
                <a:solidFill>
                  <a:srgbClr val="000000"/>
                </a:solidFill>
                <a:latin typeface="Times New Roman"/>
                <a:ea typeface="+mn-lt"/>
                <a:cs typeface="+mn-lt"/>
              </a:rPr>
              <a:t>,</a:t>
            </a:r>
            <a:r>
              <a:rPr lang="zh-CN" sz="700" dirty="0">
                <a:solidFill>
                  <a:srgbClr val="000000"/>
                </a:solidFill>
                <a:latin typeface="Times New Roman"/>
                <a:ea typeface="+mn-lt"/>
                <a:cs typeface="+mn-lt"/>
              </a:rPr>
              <a:t> </a:t>
            </a:r>
            <a:r>
              <a:rPr lang="en-US" altLang="zh-CN" sz="700" dirty="0" err="1">
                <a:solidFill>
                  <a:srgbClr val="000000"/>
                </a:solidFill>
                <a:latin typeface="Times New Roman"/>
                <a:ea typeface="+mn-lt"/>
                <a:cs typeface="+mn-lt"/>
              </a:rPr>
              <a:t>lightgbm</a:t>
            </a:r>
            <a:r>
              <a:rPr lang="en-US" altLang="zh-CN" sz="700" dirty="0">
                <a:solidFill>
                  <a:srgbClr val="000000"/>
                </a:solidFill>
                <a:latin typeface="Times New Roman"/>
                <a:ea typeface="+mn-lt"/>
                <a:cs typeface="+mn-lt"/>
              </a:rPr>
              <a:t>,</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and</a:t>
            </a:r>
            <a:r>
              <a:rPr lang="zh-CN" sz="700" dirty="0">
                <a:solidFill>
                  <a:srgbClr val="000000"/>
                </a:solidFill>
                <a:latin typeface="Times New Roman"/>
                <a:ea typeface="+mn-lt"/>
                <a:cs typeface="+mn-lt"/>
              </a:rPr>
              <a:t> </a:t>
            </a:r>
            <a:r>
              <a:rPr lang="en-US" altLang="zh-CN" sz="700" dirty="0" err="1">
                <a:solidFill>
                  <a:srgbClr val="000000"/>
                </a:solidFill>
                <a:latin typeface="Times New Roman"/>
                <a:ea typeface="+mn-lt"/>
                <a:cs typeface="+mn-lt"/>
              </a:rPr>
              <a:t>Catboost</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models.</a:t>
            </a:r>
            <a:r>
              <a:rPr lang="zh-CN" sz="700" dirty="0">
                <a:solidFill>
                  <a:srgbClr val="000000"/>
                </a:solidFill>
                <a:latin typeface="Times New Roman"/>
                <a:ea typeface="+mn-lt"/>
                <a:cs typeface="+mn-lt"/>
              </a:rPr>
              <a:t> </a:t>
            </a:r>
            <a:r>
              <a:rPr lang="en-US" altLang="zh-CN" sz="700" dirty="0">
                <a:solidFill>
                  <a:schemeClr val="accent4"/>
                </a:solidFill>
                <a:latin typeface="Times New Roman"/>
                <a:ea typeface="+mn-lt"/>
                <a:cs typeface="+mn-lt"/>
              </a:rPr>
              <a:t>For</a:t>
            </a:r>
            <a:r>
              <a:rPr lang="zh-CN" sz="700" dirty="0">
                <a:solidFill>
                  <a:schemeClr val="accent4"/>
                </a:solidFill>
                <a:latin typeface="Times New Roman"/>
                <a:ea typeface="+mn-lt"/>
                <a:cs typeface="+mn-lt"/>
              </a:rPr>
              <a:t> </a:t>
            </a:r>
            <a:endParaRPr lang="zh-CN" altLang="en-US" sz="700" dirty="0">
              <a:solidFill>
                <a:schemeClr val="accent4"/>
              </a:solidFill>
              <a:latin typeface="Times New Roman"/>
              <a:ea typeface="+mn-lt"/>
              <a:cs typeface="+mn-lt"/>
            </a:endParaRPr>
          </a:p>
          <a:p>
            <a:pPr algn="l">
              <a:spcBef>
                <a:spcPts val="0"/>
              </a:spcBef>
            </a:pPr>
            <a:r>
              <a:rPr lang="en-US" altLang="zh-CN" sz="700" dirty="0">
                <a:solidFill>
                  <a:schemeClr val="accent4"/>
                </a:solidFill>
                <a:latin typeface="Times New Roman"/>
                <a:ea typeface="+mn-lt"/>
                <a:cs typeface="+mn-lt"/>
              </a:rPr>
              <a:t>the</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logistic</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regression</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model,</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we</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got</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the</a:t>
            </a:r>
            <a:r>
              <a:rPr lang="zh-CN" sz="700" dirty="0">
                <a:solidFill>
                  <a:schemeClr val="accent4"/>
                </a:solidFill>
                <a:latin typeface="Times New Roman"/>
                <a:ea typeface="+mn-lt"/>
                <a:cs typeface="+mn-lt"/>
              </a:rPr>
              <a:t> </a:t>
            </a:r>
            <a:r>
              <a:rPr lang="en-US" altLang="zh-CN" sz="700" dirty="0" err="1">
                <a:solidFill>
                  <a:schemeClr val="accent4"/>
                </a:solidFill>
                <a:latin typeface="Times New Roman"/>
                <a:ea typeface="+mn-lt"/>
                <a:cs typeface="+mn-lt"/>
              </a:rPr>
              <a:t>auc</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score</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for</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training</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set</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is</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0.94</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and</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for</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test</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set</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is</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0.93.</a:t>
            </a:r>
            <a:r>
              <a:rPr lang="zh-CN"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Figure</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1</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shows</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the</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result</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for</a:t>
            </a:r>
            <a:r>
              <a:rPr lang="zh-CN" sz="700" dirty="0">
                <a:solidFill>
                  <a:srgbClr val="000000"/>
                </a:solidFill>
                <a:latin typeface="Times New Roman"/>
                <a:ea typeface="+mn-lt"/>
                <a:cs typeface="+mn-lt"/>
              </a:rPr>
              <a:t> </a:t>
            </a:r>
            <a:r>
              <a:rPr lang="en-US" altLang="zh-CN" sz="700" dirty="0" err="1">
                <a:solidFill>
                  <a:srgbClr val="000000"/>
                </a:solidFill>
                <a:latin typeface="Times New Roman"/>
                <a:ea typeface="+mn-lt"/>
                <a:cs typeface="+mn-lt"/>
              </a:rPr>
              <a:t>XGBoost</a:t>
            </a:r>
            <a:r>
              <a:rPr lang="en-US" altLang="zh-CN" sz="700" dirty="0">
                <a:solidFill>
                  <a:srgbClr val="000000"/>
                </a:solidFill>
                <a:latin typeface="Times New Roman"/>
                <a:ea typeface="+mn-lt"/>
                <a:cs typeface="+mn-lt"/>
              </a:rPr>
              <a:t> model</a:t>
            </a:r>
            <a:r>
              <a:rPr lang="zh-CN" sz="700" dirty="0">
                <a:solidFill>
                  <a:srgbClr val="000000"/>
                </a:solidFill>
                <a:latin typeface="Times New Roman"/>
                <a:ea typeface="+mn-lt"/>
                <a:cs typeface="+mn-lt"/>
              </a:rPr>
              <a:t> and logistic regression model </a:t>
            </a:r>
            <a:r>
              <a:rPr lang="en-US" altLang="zh-CN" sz="700" dirty="0">
                <a:solidFill>
                  <a:srgbClr val="000000"/>
                </a:solidFill>
                <a:latin typeface="Times New Roman"/>
                <a:ea typeface="+mn-lt"/>
                <a:cs typeface="+mn-lt"/>
              </a:rPr>
              <a:t>which</a:t>
            </a:r>
            <a:r>
              <a:rPr lang="zh-CN" sz="700" dirty="0">
                <a:solidFill>
                  <a:srgbClr val="000000"/>
                </a:solidFill>
                <a:latin typeface="Times New Roman"/>
                <a:ea typeface="+mn-lt"/>
                <a:cs typeface="+mn-lt"/>
              </a:rPr>
              <a:t> </a:t>
            </a:r>
            <a:r>
              <a:rPr lang="en-US" altLang="zh-CN" sz="700" dirty="0" err="1">
                <a:solidFill>
                  <a:srgbClr val="000000"/>
                </a:solidFill>
                <a:latin typeface="Times New Roman"/>
                <a:ea typeface="+mn-lt"/>
                <a:cs typeface="+mn-lt"/>
              </a:rPr>
              <a:t>auc</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for</a:t>
            </a:r>
            <a:r>
              <a:rPr lang="zh-CN" sz="700" dirty="0">
                <a:solidFill>
                  <a:srgbClr val="000000"/>
                </a:solidFill>
                <a:latin typeface="Times New Roman"/>
                <a:ea typeface="+mn-lt"/>
                <a:cs typeface="+mn-lt"/>
              </a:rPr>
              <a:t> </a:t>
            </a:r>
            <a:r>
              <a:rPr lang="en-US" altLang="zh-CN" sz="700" dirty="0">
                <a:solidFill>
                  <a:srgbClr val="000000"/>
                </a:solidFill>
                <a:latin typeface="Times New Roman"/>
                <a:ea typeface="+mn-lt"/>
                <a:cs typeface="+mn-lt"/>
              </a:rPr>
              <a:t>training</a:t>
            </a:r>
            <a:r>
              <a:rPr lang="zh-CN" sz="700" dirty="0">
                <a:solidFill>
                  <a:srgbClr val="000000"/>
                </a:solidFill>
                <a:latin typeface="Times New Roman"/>
                <a:ea typeface="+mn-lt"/>
                <a:cs typeface="+mn-lt"/>
              </a:rPr>
              <a:t> and testing </a:t>
            </a:r>
            <a:r>
              <a:rPr lang="en-US" altLang="zh-CN" sz="700" dirty="0">
                <a:solidFill>
                  <a:srgbClr val="000000"/>
                </a:solidFill>
                <a:latin typeface="Times New Roman"/>
                <a:ea typeface="+mn-lt"/>
                <a:cs typeface="+mn-lt"/>
              </a:rPr>
              <a:t>data. </a:t>
            </a:r>
            <a:endParaRPr lang="zh-CN" sz="600" dirty="0">
              <a:latin typeface="Times New Roman"/>
              <a:ea typeface="+mn-lt"/>
              <a:cs typeface="+mn-lt"/>
            </a:endParaRPr>
          </a:p>
          <a:p>
            <a:pPr algn="just">
              <a:spcBef>
                <a:spcPts val="0"/>
              </a:spcBef>
            </a:pPr>
            <a:endParaRPr lang="zh-CN" altLang="en-US" sz="600" dirty="0">
              <a:solidFill>
                <a:schemeClr val="accent4">
                  <a:lumMod val="95000"/>
                  <a:lumOff val="5000"/>
                </a:schemeClr>
              </a:solidFill>
              <a:latin typeface="Times New Roman"/>
              <a:ea typeface="+mn-lt"/>
              <a:cs typeface="+mn-lt"/>
            </a:endParaRPr>
          </a:p>
        </p:txBody>
      </p:sp>
      <p:pic>
        <p:nvPicPr>
          <p:cNvPr id="3" name="Picture 3" descr="A screenshot of a cell phone&#10;&#10;Description generated with very high confidence">
            <a:extLst>
              <a:ext uri="{FF2B5EF4-FFF2-40B4-BE49-F238E27FC236}">
                <a16:creationId xmlns:a16="http://schemas.microsoft.com/office/drawing/2014/main" id="{471C6C37-2834-49A4-8400-28CF6B21A2E1}"/>
              </a:ext>
            </a:extLst>
          </p:cNvPr>
          <p:cNvPicPr>
            <a:picLocks noChangeAspect="1"/>
          </p:cNvPicPr>
          <p:nvPr/>
        </p:nvPicPr>
        <p:blipFill>
          <a:blip r:embed="rId3"/>
          <a:stretch>
            <a:fillRect/>
          </a:stretch>
        </p:blipFill>
        <p:spPr>
          <a:xfrm>
            <a:off x="3050031" y="2588991"/>
            <a:ext cx="1373918" cy="1444384"/>
          </a:xfrm>
          <a:prstGeom prst="rect">
            <a:avLst/>
          </a:prstGeom>
        </p:spPr>
      </p:pic>
      <p:sp>
        <p:nvSpPr>
          <p:cNvPr id="7" name="TextBox 6">
            <a:extLst>
              <a:ext uri="{FF2B5EF4-FFF2-40B4-BE49-F238E27FC236}">
                <a16:creationId xmlns:a16="http://schemas.microsoft.com/office/drawing/2014/main" id="{6EDDAA47-D229-48C8-95CA-A17F7ECD9282}"/>
              </a:ext>
            </a:extLst>
          </p:cNvPr>
          <p:cNvSpPr txBox="1"/>
          <p:nvPr/>
        </p:nvSpPr>
        <p:spPr>
          <a:xfrm>
            <a:off x="3050031" y="4227950"/>
            <a:ext cx="29294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tLang="zh-CN" sz="700" dirty="0">
                <a:solidFill>
                  <a:schemeClr val="accent4"/>
                </a:solidFill>
                <a:latin typeface="Times New Roman"/>
                <a:ea typeface="+mn-lt"/>
                <a:cs typeface="+mn-lt"/>
              </a:rPr>
              <a:t>Figure</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2 shows</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the</a:t>
            </a:r>
            <a:r>
              <a:rPr lang="zh-CN" altLang="en-US" sz="700" dirty="0">
                <a:solidFill>
                  <a:schemeClr val="accent4"/>
                </a:solidFill>
                <a:latin typeface="Times New Roman"/>
                <a:ea typeface="+mn-lt"/>
                <a:cs typeface="+mn-lt"/>
              </a:rPr>
              <a:t> </a:t>
            </a:r>
            <a:r>
              <a:rPr lang="en-US" altLang="zh-CN" sz="700" dirty="0" err="1">
                <a:solidFill>
                  <a:schemeClr val="accent4"/>
                </a:solidFill>
                <a:latin typeface="Times New Roman"/>
                <a:ea typeface="+mn-lt"/>
                <a:cs typeface="+mn-lt"/>
              </a:rPr>
              <a:t>shap</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summary</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plot,</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which</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gave</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us</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that</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age</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is</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the</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most</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important</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feature</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from</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our</a:t>
            </a:r>
            <a:r>
              <a:rPr lang="zh-CN" altLang="en-US" sz="700" dirty="0">
                <a:solidFill>
                  <a:schemeClr val="accent4"/>
                </a:solidFill>
                <a:latin typeface="Times New Roman"/>
                <a:ea typeface="+mn-lt"/>
                <a:cs typeface="+mn-lt"/>
              </a:rPr>
              <a:t> </a:t>
            </a:r>
            <a:r>
              <a:rPr lang="en-US" altLang="zh-CN" sz="700" dirty="0">
                <a:solidFill>
                  <a:schemeClr val="accent4"/>
                </a:solidFill>
                <a:latin typeface="Times New Roman"/>
                <a:ea typeface="+mn-lt"/>
                <a:cs typeface="+mn-lt"/>
              </a:rPr>
              <a:t>data and when  interacted with potential we found out that the higher the age then there is more chance to have low potential.</a:t>
            </a:r>
            <a:endParaRPr lang="en-US" sz="700" dirty="0">
              <a:solidFill>
                <a:schemeClr val="accent4"/>
              </a:solidFill>
              <a:latin typeface="Times New Roman"/>
              <a:ea typeface="+mn-lt"/>
              <a:cs typeface="+mn-lt"/>
            </a:endParaRPr>
          </a:p>
        </p:txBody>
      </p:sp>
      <p:sp>
        <p:nvSpPr>
          <p:cNvPr id="9" name="TextBox 8">
            <a:extLst>
              <a:ext uri="{FF2B5EF4-FFF2-40B4-BE49-F238E27FC236}">
                <a16:creationId xmlns:a16="http://schemas.microsoft.com/office/drawing/2014/main" id="{90D40E04-F945-4E8A-946B-A71BF65E6A6D}"/>
              </a:ext>
            </a:extLst>
          </p:cNvPr>
          <p:cNvSpPr txBox="1"/>
          <p:nvPr/>
        </p:nvSpPr>
        <p:spPr>
          <a:xfrm>
            <a:off x="6282302" y="3171496"/>
            <a:ext cx="282662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chemeClr val="bg1">
                    <a:lumMod val="60000"/>
                    <a:lumOff val="40000"/>
                  </a:schemeClr>
                </a:solidFill>
                <a:latin typeface="Times New Roman"/>
                <a:cs typeface="Times New Roman"/>
              </a:rPr>
              <a:t>Step Forward: </a:t>
            </a:r>
          </a:p>
          <a:p>
            <a:pPr algn="just"/>
            <a:r>
              <a:rPr lang="en-US" sz="700" dirty="0">
                <a:solidFill>
                  <a:schemeClr val="accent4"/>
                </a:solidFill>
                <a:latin typeface="Times New Roman"/>
                <a:ea typeface="+mn-lt"/>
                <a:cs typeface="+mn-lt"/>
              </a:rPr>
              <a:t>We</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thought</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the</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reason</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all</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models</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appear</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very</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good</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with</a:t>
            </a:r>
            <a:r>
              <a:rPr lang="zh-CN" altLang="en-US" sz="700" dirty="0">
                <a:solidFill>
                  <a:schemeClr val="accent4"/>
                </a:solidFill>
                <a:latin typeface="Times New Roman"/>
                <a:ea typeface="黑体"/>
                <a:cs typeface="Arial"/>
              </a:rPr>
              <a:t> </a:t>
            </a:r>
            <a:r>
              <a:rPr lang="en-US" sz="700" dirty="0" err="1">
                <a:solidFill>
                  <a:schemeClr val="accent4"/>
                </a:solidFill>
                <a:latin typeface="Times New Roman"/>
                <a:ea typeface="+mn-lt"/>
                <a:cs typeface="+mn-lt"/>
              </a:rPr>
              <a:t>auc</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0.99</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is</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the</a:t>
            </a:r>
            <a:r>
              <a:rPr lang="en-US" altLang="zh-CN" sz="700" dirty="0">
                <a:solidFill>
                  <a:schemeClr val="accent4"/>
                </a:solidFill>
                <a:latin typeface="Times New Roman"/>
                <a:ea typeface="+mn-lt"/>
                <a:cs typeface="+mn-lt"/>
              </a:rPr>
              <a:t> </a:t>
            </a:r>
            <a:r>
              <a:rPr lang="en-US" sz="700" dirty="0">
                <a:solidFill>
                  <a:schemeClr val="accent4"/>
                </a:solidFill>
                <a:latin typeface="Times New Roman"/>
                <a:ea typeface="+mn-lt"/>
                <a:cs typeface="+mn-lt"/>
              </a:rPr>
              <a:t>variables</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are</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highly</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correlated</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with</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each</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other,</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which</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makes</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the</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model</a:t>
            </a:r>
            <a:r>
              <a:rPr lang="en-US" altLang="zh-CN" sz="700" dirty="0">
                <a:solidFill>
                  <a:schemeClr val="accent4"/>
                </a:solidFill>
                <a:latin typeface="Times New Roman"/>
                <a:ea typeface="+mn-lt"/>
                <a:cs typeface="+mn-lt"/>
              </a:rPr>
              <a:t> </a:t>
            </a:r>
            <a:r>
              <a:rPr lang="en-US" sz="700" dirty="0">
                <a:solidFill>
                  <a:schemeClr val="accent4"/>
                </a:solidFill>
                <a:latin typeface="Times New Roman"/>
                <a:ea typeface="+mn-lt"/>
                <a:cs typeface="+mn-lt"/>
              </a:rPr>
              <a:t>very</a:t>
            </a:r>
            <a:r>
              <a:rPr lang="zh-CN" altLang="en-US" sz="700" dirty="0">
                <a:solidFill>
                  <a:schemeClr val="accent4"/>
                </a:solidFill>
                <a:latin typeface="Times New Roman"/>
                <a:ea typeface="黑体"/>
                <a:cs typeface="Arial"/>
              </a:rPr>
              <a:t> </a:t>
            </a:r>
            <a:r>
              <a:rPr lang="en-US" sz="700" dirty="0">
                <a:solidFill>
                  <a:schemeClr val="accent4"/>
                </a:solidFill>
                <a:latin typeface="Times New Roman"/>
                <a:ea typeface="+mn-lt"/>
                <a:cs typeface="+mn-lt"/>
              </a:rPr>
              <a:t>good.</a:t>
            </a:r>
            <a:r>
              <a:rPr lang="zh-CN" altLang="en-US" sz="700" dirty="0">
                <a:solidFill>
                  <a:schemeClr val="accent4"/>
                </a:solidFill>
                <a:latin typeface="Times New Roman"/>
                <a:ea typeface="黑体"/>
                <a:cs typeface="Arial"/>
              </a:rPr>
              <a:t> </a:t>
            </a:r>
            <a:r>
              <a:rPr lang="en-US" altLang="zh-CN" sz="700" dirty="0">
                <a:solidFill>
                  <a:schemeClr val="accent4"/>
                </a:solidFill>
                <a:latin typeface="Times New Roman"/>
                <a:ea typeface="+mn-lt"/>
                <a:cs typeface="+mn-lt"/>
              </a:rPr>
              <a:t>We have selected all exercises to be our variables, and most players have very high grades for these exercises, it makes our model too good to predict the</a:t>
            </a:r>
            <a:r>
              <a:rPr lang="zh-CN" sz="700" dirty="0">
                <a:solidFill>
                  <a:schemeClr val="accent4"/>
                </a:solidFill>
                <a:latin typeface="Times New Roman"/>
                <a:ea typeface="黑体"/>
                <a:cs typeface="Arial"/>
              </a:rPr>
              <a:t> </a:t>
            </a:r>
            <a:r>
              <a:rPr lang="en-US" altLang="zh-CN" sz="700" dirty="0">
                <a:solidFill>
                  <a:schemeClr val="accent4"/>
                </a:solidFill>
                <a:latin typeface="Times New Roman"/>
                <a:ea typeface="+mn-lt"/>
                <a:cs typeface="+mn-lt"/>
              </a:rPr>
              <a:t>value</a:t>
            </a:r>
            <a:r>
              <a:rPr lang="zh-CN" sz="700" dirty="0">
                <a:solidFill>
                  <a:schemeClr val="accent4"/>
                </a:solidFill>
                <a:latin typeface="Times New Roman"/>
                <a:ea typeface="黑体"/>
                <a:cs typeface="Arial"/>
              </a:rPr>
              <a:t> </a:t>
            </a:r>
            <a:r>
              <a:rPr lang="en-US" altLang="zh-CN" sz="700" dirty="0">
                <a:solidFill>
                  <a:schemeClr val="accent4"/>
                </a:solidFill>
                <a:latin typeface="Times New Roman"/>
                <a:ea typeface="+mn-lt"/>
                <a:cs typeface="+mn-lt"/>
              </a:rPr>
              <a:t>players</a:t>
            </a:r>
            <a:r>
              <a:rPr lang="zh-CN" sz="700" dirty="0">
                <a:solidFill>
                  <a:schemeClr val="accent4"/>
                </a:solidFill>
                <a:latin typeface="Times New Roman"/>
                <a:ea typeface="黑体"/>
                <a:cs typeface="Arial"/>
              </a:rPr>
              <a:t> </a:t>
            </a:r>
            <a:r>
              <a:rPr lang="en-US" altLang="zh-CN" sz="700" dirty="0">
                <a:solidFill>
                  <a:schemeClr val="accent4"/>
                </a:solidFill>
                <a:latin typeface="Times New Roman"/>
                <a:ea typeface="+mn-lt"/>
                <a:cs typeface="+mn-lt"/>
              </a:rPr>
              <a:t>worth.</a:t>
            </a:r>
            <a:r>
              <a:rPr lang="zh-CN" sz="700" dirty="0">
                <a:solidFill>
                  <a:schemeClr val="accent4"/>
                </a:solidFill>
                <a:latin typeface="Times New Roman"/>
                <a:ea typeface="黑体"/>
                <a:cs typeface="Arial"/>
              </a:rPr>
              <a:t> </a:t>
            </a:r>
            <a:endParaRPr lang="en-US" sz="700" dirty="0">
              <a:solidFill>
                <a:schemeClr val="accent4"/>
              </a:solidFill>
              <a:latin typeface="Times New Roman"/>
              <a:ea typeface="黑体"/>
              <a:cs typeface="Arial" panose="020B0604020202020204"/>
            </a:endParaRPr>
          </a:p>
          <a:p>
            <a:endParaRPr lang="en-US" sz="700" dirty="0">
              <a:solidFill>
                <a:schemeClr val="accent4"/>
              </a:solidFill>
              <a:latin typeface="Times New Roman"/>
              <a:cs typeface="Arial"/>
            </a:endParaRPr>
          </a:p>
        </p:txBody>
      </p:sp>
      <p:pic>
        <p:nvPicPr>
          <p:cNvPr id="11" name="Picture 12" descr="A picture containing sitting, food&#10;&#10;Description generated with very high confidence">
            <a:extLst>
              <a:ext uri="{FF2B5EF4-FFF2-40B4-BE49-F238E27FC236}">
                <a16:creationId xmlns:a16="http://schemas.microsoft.com/office/drawing/2014/main" id="{C290B798-0F2B-4DE0-B026-212F71D4E1E7}"/>
              </a:ext>
            </a:extLst>
          </p:cNvPr>
          <p:cNvPicPr>
            <a:picLocks noChangeAspect="1"/>
          </p:cNvPicPr>
          <p:nvPr/>
        </p:nvPicPr>
        <p:blipFill>
          <a:blip r:embed="rId4"/>
          <a:stretch>
            <a:fillRect/>
          </a:stretch>
        </p:blipFill>
        <p:spPr>
          <a:xfrm>
            <a:off x="6259726" y="1469543"/>
            <a:ext cx="1473721" cy="1566558"/>
          </a:xfrm>
          <a:prstGeom prst="rect">
            <a:avLst/>
          </a:prstGeom>
        </p:spPr>
      </p:pic>
      <p:pic>
        <p:nvPicPr>
          <p:cNvPr id="16" name="Picture 16" descr="A picture containing keyboard&#10;&#10;Description generated with very high confidence">
            <a:extLst>
              <a:ext uri="{FF2B5EF4-FFF2-40B4-BE49-F238E27FC236}">
                <a16:creationId xmlns:a16="http://schemas.microsoft.com/office/drawing/2014/main" id="{5C30D854-1EDF-4C88-91F9-2B9349531AF3}"/>
              </a:ext>
            </a:extLst>
          </p:cNvPr>
          <p:cNvPicPr>
            <a:picLocks noChangeAspect="1"/>
          </p:cNvPicPr>
          <p:nvPr/>
        </p:nvPicPr>
        <p:blipFill>
          <a:blip r:embed="rId5"/>
          <a:stretch>
            <a:fillRect/>
          </a:stretch>
        </p:blipFill>
        <p:spPr>
          <a:xfrm>
            <a:off x="7731266" y="1494368"/>
            <a:ext cx="1202732" cy="1521943"/>
          </a:xfrm>
          <a:prstGeom prst="rect">
            <a:avLst/>
          </a:prstGeom>
        </p:spPr>
      </p:pic>
      <p:sp>
        <p:nvSpPr>
          <p:cNvPr id="19" name="TextBox 18">
            <a:extLst>
              <a:ext uri="{FF2B5EF4-FFF2-40B4-BE49-F238E27FC236}">
                <a16:creationId xmlns:a16="http://schemas.microsoft.com/office/drawing/2014/main" id="{01676D27-F522-477D-8C89-412FF259DBB9}"/>
              </a:ext>
            </a:extLst>
          </p:cNvPr>
          <p:cNvSpPr txBox="1"/>
          <p:nvPr/>
        </p:nvSpPr>
        <p:spPr>
          <a:xfrm>
            <a:off x="6253842" y="3925694"/>
            <a:ext cx="2768817"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chemeClr val="bg1">
                    <a:lumMod val="60000"/>
                    <a:lumOff val="40000"/>
                  </a:schemeClr>
                </a:solidFill>
                <a:latin typeface="Times New Roman"/>
                <a:cs typeface="Times New Roman"/>
              </a:rPr>
              <a:t>Confidence:</a:t>
            </a:r>
          </a:p>
          <a:p>
            <a:pPr algn="just"/>
            <a:r>
              <a:rPr lang="en-US" sz="700" dirty="0">
                <a:solidFill>
                  <a:schemeClr val="accent4"/>
                </a:solidFill>
                <a:latin typeface="Times New Roman"/>
                <a:ea typeface="+mn-lt"/>
                <a:cs typeface="+mn-lt"/>
              </a:rPr>
              <a:t>Since our results were unexpected, we worked on to get well fit models. We reselected the variables, to filter similar variables to make the model cogent, and run through our code again to see if we will get different or better results but it was similar to our old models, so we are very confident on our results.</a:t>
            </a:r>
          </a:p>
        </p:txBody>
      </p:sp>
      <p:sp>
        <p:nvSpPr>
          <p:cNvPr id="20" name="TextBox 19">
            <a:extLst>
              <a:ext uri="{FF2B5EF4-FFF2-40B4-BE49-F238E27FC236}">
                <a16:creationId xmlns:a16="http://schemas.microsoft.com/office/drawing/2014/main" id="{37922347-A691-41FB-B4AB-963D88FB7703}"/>
              </a:ext>
            </a:extLst>
          </p:cNvPr>
          <p:cNvSpPr txBox="1"/>
          <p:nvPr/>
        </p:nvSpPr>
        <p:spPr>
          <a:xfrm>
            <a:off x="6253842" y="251949"/>
            <a:ext cx="2745953" cy="1431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chemeClr val="bg1">
                    <a:lumMod val="60000"/>
                    <a:lumOff val="40000"/>
                  </a:schemeClr>
                </a:solidFill>
                <a:latin typeface="Times New Roman"/>
                <a:cs typeface="Times New Roman"/>
              </a:rPr>
              <a:t>Interesting Finds:</a:t>
            </a:r>
          </a:p>
          <a:p>
            <a:pPr algn="just"/>
            <a:r>
              <a:rPr lang="en-US" sz="700" dirty="0">
                <a:solidFill>
                  <a:schemeClr val="accent4"/>
                </a:solidFill>
                <a:latin typeface="Times New Roman"/>
                <a:cs typeface="Arial"/>
              </a:rPr>
              <a:t>We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did</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the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heatmap for</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the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variables</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we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have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used</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to</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classify.</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From Figure 3,</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we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can</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easily</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see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the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correlation</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between</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variables in which</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black</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means</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variables</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have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highly</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negative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relationship,</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and</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white means</a:t>
            </a:r>
            <a:r>
              <a:rPr lang="en-US" altLang="zh-CN" sz="700" dirty="0">
                <a:solidFill>
                  <a:schemeClr val="accent4"/>
                </a:solidFill>
                <a:latin typeface="Times New Roman"/>
                <a:ea typeface="黑体"/>
                <a:cs typeface="Arial"/>
              </a:rPr>
              <a:t> variables </a:t>
            </a:r>
            <a:r>
              <a:rPr lang="en-US" sz="700" dirty="0">
                <a:solidFill>
                  <a:schemeClr val="accent4"/>
                </a:solidFill>
                <a:latin typeface="Times New Roman"/>
                <a:cs typeface="Arial"/>
              </a:rPr>
              <a:t>have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highly</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positive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relationship.</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It</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makes</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sense since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the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dataset</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is</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about</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the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scores</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the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players</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get</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in</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each</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exercise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and players</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would</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get</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a</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higher</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score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if</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they</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are</a:t>
            </a:r>
            <a:r>
              <a:rPr lang="en-US" altLang="zh-CN" sz="700" dirty="0">
                <a:solidFill>
                  <a:schemeClr val="accent4"/>
                </a:solidFill>
                <a:latin typeface="Times New Roman"/>
                <a:ea typeface="黑体"/>
                <a:cs typeface="Arial"/>
              </a:rPr>
              <a:t> </a:t>
            </a:r>
            <a:r>
              <a:rPr lang="en-US" sz="700" dirty="0">
                <a:solidFill>
                  <a:schemeClr val="accent4"/>
                </a:solidFill>
                <a:latin typeface="Times New Roman"/>
                <a:cs typeface="Arial"/>
              </a:rPr>
              <a:t>great.</a:t>
            </a:r>
            <a:r>
              <a:rPr lang="en-US" altLang="zh-CN" sz="700" dirty="0">
                <a:solidFill>
                  <a:schemeClr val="accent4"/>
                </a:solidFill>
                <a:latin typeface="Times New Roman"/>
                <a:ea typeface="黑体"/>
                <a:cs typeface="Arial"/>
              </a:rPr>
              <a:t> We also did the histogram (Figure 4), it shows most attributes of exercise are left-skewed. It also means most players earn the good scores in each exercise. </a:t>
            </a:r>
            <a:endParaRPr lang="en-US" sz="700" dirty="0">
              <a:solidFill>
                <a:schemeClr val="accent4"/>
              </a:solidFill>
              <a:latin typeface="Times New Roman"/>
              <a:ea typeface="黑体"/>
              <a:cs typeface="+mn-lt"/>
            </a:endParaRPr>
          </a:p>
          <a:p>
            <a:pPr algn="just"/>
            <a:endParaRPr lang="zh-CN" altLang="en-US" sz="700" dirty="0">
              <a:solidFill>
                <a:srgbClr val="FFFFFF"/>
              </a:solidFill>
              <a:latin typeface="Times New Roman"/>
              <a:ea typeface="黑体"/>
              <a:cs typeface="+mn-lt"/>
            </a:endParaRPr>
          </a:p>
          <a:p>
            <a:endParaRPr lang="en-US" altLang="zh-CN" sz="700" b="1" dirty="0">
              <a:solidFill>
                <a:srgbClr val="2572FF"/>
              </a:solidFill>
              <a:latin typeface="Times New Roman"/>
              <a:ea typeface="+mn-lt"/>
              <a:cs typeface="+mn-lt"/>
            </a:endParaRPr>
          </a:p>
        </p:txBody>
      </p:sp>
      <p:sp>
        <p:nvSpPr>
          <p:cNvPr id="24" name="TextBox 23">
            <a:extLst>
              <a:ext uri="{FF2B5EF4-FFF2-40B4-BE49-F238E27FC236}">
                <a16:creationId xmlns:a16="http://schemas.microsoft.com/office/drawing/2014/main" id="{B4660B0F-9389-4B68-A1BD-F2E918E6ED6B}"/>
              </a:ext>
            </a:extLst>
          </p:cNvPr>
          <p:cNvSpPr txBox="1"/>
          <p:nvPr/>
        </p:nvSpPr>
        <p:spPr>
          <a:xfrm>
            <a:off x="4268142" y="2071340"/>
            <a:ext cx="521898"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b="1" dirty="0">
                <a:solidFill>
                  <a:schemeClr val="accent4"/>
                </a:solidFill>
                <a:latin typeface="Times New Roman"/>
                <a:cs typeface="Times New Roman"/>
              </a:rPr>
              <a:t>Figure 1</a:t>
            </a:r>
          </a:p>
        </p:txBody>
      </p:sp>
      <p:sp>
        <p:nvSpPr>
          <p:cNvPr id="25" name="TextBox 24">
            <a:extLst>
              <a:ext uri="{FF2B5EF4-FFF2-40B4-BE49-F238E27FC236}">
                <a16:creationId xmlns:a16="http://schemas.microsoft.com/office/drawing/2014/main" id="{56E5E357-DFAC-4FBF-8DB0-EFEC416B43C2}"/>
              </a:ext>
            </a:extLst>
          </p:cNvPr>
          <p:cNvSpPr txBox="1"/>
          <p:nvPr/>
        </p:nvSpPr>
        <p:spPr>
          <a:xfrm>
            <a:off x="4246092" y="4064048"/>
            <a:ext cx="521898"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b="1" dirty="0">
                <a:solidFill>
                  <a:schemeClr val="accent4"/>
                </a:solidFill>
                <a:latin typeface="Times New Roman"/>
                <a:cs typeface="Times New Roman"/>
              </a:rPr>
              <a:t>Figure 2</a:t>
            </a:r>
          </a:p>
        </p:txBody>
      </p:sp>
      <p:pic>
        <p:nvPicPr>
          <p:cNvPr id="26" name="Picture 26" descr="A picture containing drawing&#10;&#10;Description generated with very high confidence">
            <a:extLst>
              <a:ext uri="{FF2B5EF4-FFF2-40B4-BE49-F238E27FC236}">
                <a16:creationId xmlns:a16="http://schemas.microsoft.com/office/drawing/2014/main" id="{5CD18BB7-0B7E-4A2E-A5C0-6D975C5CE27B}"/>
              </a:ext>
            </a:extLst>
          </p:cNvPr>
          <p:cNvPicPr>
            <a:picLocks noChangeAspect="1"/>
          </p:cNvPicPr>
          <p:nvPr/>
        </p:nvPicPr>
        <p:blipFill>
          <a:blip r:embed="rId6"/>
          <a:stretch>
            <a:fillRect/>
          </a:stretch>
        </p:blipFill>
        <p:spPr>
          <a:xfrm>
            <a:off x="8053017" y="4699330"/>
            <a:ext cx="1055914" cy="404134"/>
          </a:xfrm>
          <a:prstGeom prst="rect">
            <a:avLst/>
          </a:prstGeom>
        </p:spPr>
      </p:pic>
      <p:pic>
        <p:nvPicPr>
          <p:cNvPr id="28" name="Picture 28" descr="A screenshot of a social media post&#10;&#10;Description generated with very high confidence">
            <a:extLst>
              <a:ext uri="{FF2B5EF4-FFF2-40B4-BE49-F238E27FC236}">
                <a16:creationId xmlns:a16="http://schemas.microsoft.com/office/drawing/2014/main" id="{9F039B17-1EAC-4D6A-AA91-9FDF9F5A4C84}"/>
              </a:ext>
            </a:extLst>
          </p:cNvPr>
          <p:cNvPicPr>
            <a:picLocks noChangeAspect="1"/>
          </p:cNvPicPr>
          <p:nvPr/>
        </p:nvPicPr>
        <p:blipFill>
          <a:blip r:embed="rId7"/>
          <a:stretch>
            <a:fillRect/>
          </a:stretch>
        </p:blipFill>
        <p:spPr>
          <a:xfrm>
            <a:off x="4507041" y="2573169"/>
            <a:ext cx="1472443" cy="1444384"/>
          </a:xfrm>
          <a:prstGeom prst="rect">
            <a:avLst/>
          </a:prstGeom>
        </p:spPr>
      </p:pic>
      <p:sp>
        <p:nvSpPr>
          <p:cNvPr id="27" name="TextBox 26">
            <a:extLst>
              <a:ext uri="{FF2B5EF4-FFF2-40B4-BE49-F238E27FC236}">
                <a16:creationId xmlns:a16="http://schemas.microsoft.com/office/drawing/2014/main" id="{F2FF3BA7-6B36-453C-B599-AE1257DC3024}"/>
              </a:ext>
            </a:extLst>
          </p:cNvPr>
          <p:cNvSpPr txBox="1"/>
          <p:nvPr/>
        </p:nvSpPr>
        <p:spPr>
          <a:xfrm>
            <a:off x="6679531" y="3019926"/>
            <a:ext cx="557464"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b="1" dirty="0">
                <a:solidFill>
                  <a:schemeClr val="accent4"/>
                </a:solidFill>
                <a:latin typeface="Times New Roman"/>
                <a:cs typeface="Times New Roman"/>
              </a:rPr>
              <a:t>Figure 3</a:t>
            </a:r>
          </a:p>
        </p:txBody>
      </p:sp>
      <p:sp>
        <p:nvSpPr>
          <p:cNvPr id="29" name="TextBox 28">
            <a:extLst>
              <a:ext uri="{FF2B5EF4-FFF2-40B4-BE49-F238E27FC236}">
                <a16:creationId xmlns:a16="http://schemas.microsoft.com/office/drawing/2014/main" id="{0F62AE76-2150-4B3C-A7EC-780AEC0C4A0E}"/>
              </a:ext>
            </a:extLst>
          </p:cNvPr>
          <p:cNvSpPr txBox="1"/>
          <p:nvPr/>
        </p:nvSpPr>
        <p:spPr>
          <a:xfrm>
            <a:off x="8110789" y="3037472"/>
            <a:ext cx="1219200"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b="1" dirty="0">
                <a:solidFill>
                  <a:schemeClr val="accent4"/>
                </a:solidFill>
                <a:latin typeface="Times New Roman"/>
                <a:cs typeface="Times New Roman"/>
              </a:rPr>
              <a:t>Figure 4</a:t>
            </a:r>
          </a:p>
        </p:txBody>
      </p:sp>
      <p:pic>
        <p:nvPicPr>
          <p:cNvPr id="21" name="Picture 21" descr="A close up of a map&#10;&#10;Description generated with very high confidence">
            <a:extLst>
              <a:ext uri="{FF2B5EF4-FFF2-40B4-BE49-F238E27FC236}">
                <a16:creationId xmlns:a16="http://schemas.microsoft.com/office/drawing/2014/main" id="{A70CA57E-D1A1-49B6-A15F-4210EA61D32F}"/>
              </a:ext>
            </a:extLst>
          </p:cNvPr>
          <p:cNvPicPr>
            <a:picLocks noChangeAspect="1"/>
          </p:cNvPicPr>
          <p:nvPr/>
        </p:nvPicPr>
        <p:blipFill>
          <a:blip r:embed="rId8"/>
          <a:stretch>
            <a:fillRect/>
          </a:stretch>
        </p:blipFill>
        <p:spPr>
          <a:xfrm>
            <a:off x="3050031" y="564574"/>
            <a:ext cx="2910018" cy="1461909"/>
          </a:xfrm>
          <a:prstGeom prst="rect">
            <a:avLst/>
          </a:prstGeom>
        </p:spPr>
      </p:pic>
      <p:sp>
        <p:nvSpPr>
          <p:cNvPr id="30" name="TextBox 29">
            <a:extLst>
              <a:ext uri="{FF2B5EF4-FFF2-40B4-BE49-F238E27FC236}">
                <a16:creationId xmlns:a16="http://schemas.microsoft.com/office/drawing/2014/main" id="{456BCD74-66F9-4DB3-84FB-DD22370A7A51}"/>
              </a:ext>
            </a:extLst>
          </p:cNvPr>
          <p:cNvSpPr txBox="1"/>
          <p:nvPr/>
        </p:nvSpPr>
        <p:spPr>
          <a:xfrm>
            <a:off x="2891726" y="232988"/>
            <a:ext cx="3399085" cy="407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tLang="zh-CN" sz="1000" b="1">
                <a:solidFill>
                  <a:schemeClr val="accent4"/>
                </a:solidFill>
                <a:latin typeface="Times New Roman"/>
                <a:ea typeface="+mn-lt"/>
                <a:cs typeface="+mn-lt"/>
              </a:rPr>
              <a:t>Group</a:t>
            </a:r>
            <a:r>
              <a:rPr lang="zh-CN" altLang="en-US" sz="1000" b="1">
                <a:solidFill>
                  <a:schemeClr val="accent4"/>
                </a:solidFill>
                <a:latin typeface="Times New Roman"/>
                <a:ea typeface="+mn-lt"/>
                <a:cs typeface="+mn-lt"/>
              </a:rPr>
              <a:t> </a:t>
            </a:r>
            <a:r>
              <a:rPr lang="en-US" altLang="zh-CN" sz="1000" b="1" err="1">
                <a:solidFill>
                  <a:schemeClr val="accent4"/>
                </a:solidFill>
                <a:latin typeface="Times New Roman"/>
                <a:ea typeface="+mn-lt"/>
                <a:cs typeface="+mn-lt"/>
              </a:rPr>
              <a:t>member:</a:t>
            </a:r>
            <a:r>
              <a:rPr lang="en-US" altLang="zh-CN" sz="1000" err="1">
                <a:solidFill>
                  <a:schemeClr val="accent4"/>
                </a:solidFill>
                <a:latin typeface="Times New Roman"/>
                <a:ea typeface="+mn-lt"/>
                <a:cs typeface="+mn-lt"/>
              </a:rPr>
              <a:t>Tshering</a:t>
            </a:r>
            <a:r>
              <a:rPr lang="zh-CN" altLang="en-US" sz="1000">
                <a:solidFill>
                  <a:schemeClr val="accent4"/>
                </a:solidFill>
                <a:latin typeface="Times New Roman"/>
                <a:ea typeface="+mn-lt"/>
                <a:cs typeface="+mn-lt"/>
              </a:rPr>
              <a:t> </a:t>
            </a:r>
            <a:r>
              <a:rPr lang="en-US" altLang="zh-CN" sz="1000">
                <a:solidFill>
                  <a:schemeClr val="accent4"/>
                </a:solidFill>
                <a:latin typeface="Times New Roman"/>
                <a:ea typeface="+mn-lt"/>
                <a:cs typeface="+mn-lt"/>
              </a:rPr>
              <a:t>Sherpa,</a:t>
            </a:r>
            <a:r>
              <a:rPr lang="zh-CN" altLang="en-US" sz="1000">
                <a:solidFill>
                  <a:schemeClr val="accent4"/>
                </a:solidFill>
                <a:latin typeface="Times New Roman"/>
                <a:ea typeface="+mn-lt"/>
                <a:cs typeface="+mn-lt"/>
              </a:rPr>
              <a:t> </a:t>
            </a:r>
            <a:r>
              <a:rPr lang="en-US" altLang="zh-CN" sz="1000" err="1">
                <a:solidFill>
                  <a:schemeClr val="accent4"/>
                </a:solidFill>
                <a:latin typeface="Times New Roman"/>
                <a:ea typeface="+mn-lt"/>
                <a:cs typeface="+mn-lt"/>
              </a:rPr>
              <a:t>Yanru</a:t>
            </a:r>
            <a:r>
              <a:rPr lang="zh-CN" altLang="en-US" sz="1000">
                <a:solidFill>
                  <a:schemeClr val="accent4"/>
                </a:solidFill>
                <a:latin typeface="Times New Roman"/>
                <a:ea typeface="+mn-lt"/>
                <a:cs typeface="+mn-lt"/>
              </a:rPr>
              <a:t> </a:t>
            </a:r>
            <a:r>
              <a:rPr lang="en-US" altLang="zh-CN" sz="1000">
                <a:solidFill>
                  <a:schemeClr val="accent4"/>
                </a:solidFill>
                <a:latin typeface="Times New Roman"/>
                <a:ea typeface="+mn-lt"/>
                <a:cs typeface="+mn-lt"/>
              </a:rPr>
              <a:t>Li,</a:t>
            </a:r>
            <a:r>
              <a:rPr lang="zh-CN" altLang="en-US" sz="1000">
                <a:solidFill>
                  <a:schemeClr val="accent4"/>
                </a:solidFill>
                <a:latin typeface="Times New Roman"/>
                <a:ea typeface="+mn-lt"/>
                <a:cs typeface="+mn-lt"/>
              </a:rPr>
              <a:t> </a:t>
            </a:r>
            <a:r>
              <a:rPr lang="en-US" altLang="zh-CN" sz="1000" err="1">
                <a:solidFill>
                  <a:schemeClr val="accent4"/>
                </a:solidFill>
                <a:latin typeface="Times New Roman"/>
                <a:ea typeface="+mn-lt"/>
                <a:cs typeface="+mn-lt"/>
              </a:rPr>
              <a:t>Yuyan</a:t>
            </a:r>
            <a:r>
              <a:rPr lang="zh-CN" altLang="en-US" sz="1000">
                <a:solidFill>
                  <a:schemeClr val="accent4"/>
                </a:solidFill>
                <a:latin typeface="Times New Roman"/>
                <a:ea typeface="+mn-lt"/>
                <a:cs typeface="+mn-lt"/>
              </a:rPr>
              <a:t> </a:t>
            </a:r>
            <a:r>
              <a:rPr lang="en-US" altLang="zh-CN" sz="1000">
                <a:solidFill>
                  <a:schemeClr val="accent4"/>
                </a:solidFill>
                <a:latin typeface="Times New Roman"/>
                <a:ea typeface="+mn-lt"/>
                <a:cs typeface="+mn-lt"/>
              </a:rPr>
              <a:t>Li</a:t>
            </a:r>
            <a:endParaRPr lang="en-US" sz="1000">
              <a:solidFill>
                <a:schemeClr val="accent4"/>
              </a:solidFill>
              <a:latin typeface="Times New Roman"/>
              <a:ea typeface="+mn-lt"/>
              <a:cs typeface="+mn-lt"/>
            </a:endParaRPr>
          </a:p>
          <a:p>
            <a:pPr algn="l"/>
            <a:endParaRPr lang="en-US" sz="1050">
              <a:solidFill>
                <a:schemeClr val="accent4"/>
              </a:solidFill>
              <a:latin typeface="Times New Roman"/>
              <a:cs typeface="Arial"/>
            </a:endParaRPr>
          </a:p>
        </p:txBody>
      </p:sp>
      <p:sp>
        <p:nvSpPr>
          <p:cNvPr id="4" name="TextBox 3">
            <a:extLst>
              <a:ext uri="{FF2B5EF4-FFF2-40B4-BE49-F238E27FC236}">
                <a16:creationId xmlns:a16="http://schemas.microsoft.com/office/drawing/2014/main" id="{C798C4A7-5AFB-D447-9567-4B6A24D7FD4A}"/>
              </a:ext>
            </a:extLst>
          </p:cNvPr>
          <p:cNvSpPr txBox="1"/>
          <p:nvPr/>
        </p:nvSpPr>
        <p:spPr>
          <a:xfrm>
            <a:off x="3050031" y="2194346"/>
            <a:ext cx="2929454" cy="307777"/>
          </a:xfrm>
          <a:prstGeom prst="rect">
            <a:avLst/>
          </a:prstGeom>
          <a:noFill/>
        </p:spPr>
        <p:txBody>
          <a:bodyPr wrap="square" rtlCol="0">
            <a:spAutoFit/>
          </a:bodyPr>
          <a:lstStyle/>
          <a:p>
            <a:r>
              <a:rPr lang="en-US" altLang="zh-CN" sz="700" dirty="0">
                <a:solidFill>
                  <a:srgbClr val="000000"/>
                </a:solidFill>
                <a:latin typeface="Times New Roman"/>
                <a:ea typeface="+mn-lt"/>
                <a:cs typeface="+mn-lt"/>
              </a:rPr>
              <a:t>Figure 1 shows the result of Area under the ROC (</a:t>
            </a:r>
            <a:r>
              <a:rPr lang="en-US" altLang="zh-CN" sz="700" dirty="0" err="1">
                <a:solidFill>
                  <a:srgbClr val="000000"/>
                </a:solidFill>
                <a:latin typeface="Times New Roman"/>
                <a:ea typeface="+mn-lt"/>
                <a:cs typeface="+mn-lt"/>
              </a:rPr>
              <a:t>auc</a:t>
            </a:r>
            <a:r>
              <a:rPr lang="en-US" altLang="zh-CN" sz="700" dirty="0">
                <a:solidFill>
                  <a:srgbClr val="000000"/>
                </a:solidFill>
                <a:latin typeface="Times New Roman"/>
                <a:ea typeface="+mn-lt"/>
                <a:cs typeface="+mn-lt"/>
              </a:rPr>
              <a:t>) curve for all four models we tried. We got </a:t>
            </a:r>
            <a:r>
              <a:rPr lang="en-US" altLang="zh-CN" sz="700" dirty="0" err="1">
                <a:solidFill>
                  <a:srgbClr val="000000"/>
                </a:solidFill>
                <a:latin typeface="Times New Roman"/>
                <a:ea typeface="+mn-lt"/>
                <a:cs typeface="+mn-lt"/>
              </a:rPr>
              <a:t>XGBoost</a:t>
            </a:r>
            <a:r>
              <a:rPr lang="en-US" altLang="zh-CN" sz="700" dirty="0">
                <a:solidFill>
                  <a:srgbClr val="000000"/>
                </a:solidFill>
                <a:latin typeface="Times New Roman"/>
                <a:ea typeface="+mn-lt"/>
                <a:cs typeface="+mn-lt"/>
              </a:rPr>
              <a:t> model with highest train and test score.</a:t>
            </a:r>
            <a:endParaRPr lang="zh-CN" altLang="en-US" sz="700" dirty="0">
              <a:latin typeface="Times New Roman"/>
              <a:ea typeface="+mn-lt"/>
              <a:cs typeface="+mn-lt"/>
            </a:endParaRPr>
          </a:p>
        </p:txBody>
      </p:sp>
    </p:spTree>
    <p:extLst>
      <p:ext uri="{BB962C8B-B14F-4D97-AF65-F5344CB8AC3E}">
        <p14:creationId xmlns:p14="http://schemas.microsoft.com/office/powerpoint/2010/main" val="1571409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10947" y="380998"/>
            <a:ext cx="3795986" cy="4224867"/>
          </a:xfrm>
        </p:spPr>
        <p:txBody>
          <a:bodyPr/>
          <a:lstStyle/>
          <a:p>
            <a:pPr marL="342900" indent="-342900" algn="just">
              <a:buFont typeface="+mj-lt"/>
              <a:buAutoNum type="arabicPeriod"/>
            </a:pPr>
            <a:r>
              <a:rPr lang="en-US" sz="1800" dirty="0">
                <a:solidFill>
                  <a:schemeClr val="accent4"/>
                </a:solidFill>
                <a:latin typeface="Times New Roman"/>
                <a:cs typeface="Arial"/>
              </a:rPr>
              <a:t>From this figure, we can see the correlation</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between variables. </a:t>
            </a:r>
          </a:p>
          <a:p>
            <a:pPr marL="342900" indent="-342900" algn="just">
              <a:buFont typeface="+mj-lt"/>
              <a:buAutoNum type="arabicPeriod"/>
            </a:pPr>
            <a:r>
              <a:rPr lang="en-US" sz="1800" dirty="0">
                <a:solidFill>
                  <a:schemeClr val="accent4"/>
                </a:solidFill>
                <a:latin typeface="Times New Roman"/>
                <a:cs typeface="Arial"/>
              </a:rPr>
              <a:t>Darker color means variables have</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highly</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negative</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relationship, and</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lighter color means variables highly</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positive</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relationship.</a:t>
            </a:r>
            <a:r>
              <a:rPr lang="en-US" altLang="zh-CN" sz="1800" dirty="0">
                <a:solidFill>
                  <a:schemeClr val="accent4"/>
                </a:solidFill>
                <a:latin typeface="Times New Roman"/>
                <a:cs typeface="Arial"/>
              </a:rPr>
              <a:t> </a:t>
            </a:r>
          </a:p>
          <a:p>
            <a:pPr marL="342900" indent="-342900" algn="just">
              <a:buFont typeface="+mj-lt"/>
              <a:buAutoNum type="arabicPeriod"/>
            </a:pPr>
            <a:r>
              <a:rPr lang="en-US" sz="1800" dirty="0">
                <a:solidFill>
                  <a:schemeClr val="accent4"/>
                </a:solidFill>
                <a:latin typeface="Times New Roman"/>
                <a:cs typeface="Arial"/>
              </a:rPr>
              <a:t>It</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makes</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sense since the dataset is  about</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the</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scores</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the</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players</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get</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in each</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exercise</a:t>
            </a:r>
            <a:r>
              <a:rPr lang="en-US" altLang="zh-CN" sz="1800" dirty="0">
                <a:solidFill>
                  <a:schemeClr val="accent4"/>
                </a:solidFill>
                <a:latin typeface="Times New Roman"/>
                <a:cs typeface="Arial"/>
              </a:rPr>
              <a:t> </a:t>
            </a:r>
            <a:r>
              <a:rPr lang="en-US" sz="1800" dirty="0">
                <a:solidFill>
                  <a:schemeClr val="accent4"/>
                </a:solidFill>
                <a:latin typeface="Times New Roman"/>
                <a:cs typeface="Arial"/>
              </a:rPr>
              <a:t>and  the players would get  higher score if they are great.</a:t>
            </a:r>
          </a:p>
          <a:p>
            <a:pPr marL="342900" indent="-342900" algn="just">
              <a:buFont typeface="+mj-lt"/>
              <a:buAutoNum type="arabicPeriod"/>
            </a:pPr>
            <a:r>
              <a:rPr lang="en-US" sz="1800" dirty="0" err="1">
                <a:solidFill>
                  <a:schemeClr val="accent4"/>
                </a:solidFill>
                <a:latin typeface="Times New Roman"/>
                <a:cs typeface="Arial"/>
              </a:rPr>
              <a:t>Heatmap</a:t>
            </a:r>
            <a:r>
              <a:rPr lang="en-US" sz="1800" dirty="0">
                <a:solidFill>
                  <a:schemeClr val="accent4"/>
                </a:solidFill>
                <a:latin typeface="Times New Roman"/>
                <a:cs typeface="Arial"/>
              </a:rPr>
              <a:t> is one of the feature that tell us the correlation of each variable in the dataset just by looking at the figure.</a:t>
            </a:r>
          </a:p>
          <a:p>
            <a:pPr algn="l"/>
            <a:endParaRPr lang="en-US" sz="1800" dirty="0"/>
          </a:p>
        </p:txBody>
      </p:sp>
      <p:pic>
        <p:nvPicPr>
          <p:cNvPr id="4" name="Picture 12" descr="A picture containing sitting, food&#10;&#10;Description generated with very high confidence">
            <a:extLst>
              <a:ext uri="{FF2B5EF4-FFF2-40B4-BE49-F238E27FC236}">
                <a16:creationId xmlns:a16="http://schemas.microsoft.com/office/drawing/2014/main" id="{C290B798-0F2B-4DE0-B026-212F71D4E1E7}"/>
              </a:ext>
            </a:extLst>
          </p:cNvPr>
          <p:cNvPicPr>
            <a:picLocks noChangeAspect="1"/>
          </p:cNvPicPr>
          <p:nvPr/>
        </p:nvPicPr>
        <p:blipFill>
          <a:blip r:embed="rId2"/>
          <a:stretch>
            <a:fillRect/>
          </a:stretch>
        </p:blipFill>
        <p:spPr>
          <a:xfrm>
            <a:off x="211666" y="178013"/>
            <a:ext cx="4899281" cy="4630838"/>
          </a:xfrm>
          <a:prstGeom prst="rect">
            <a:avLst/>
          </a:prstGeom>
        </p:spPr>
      </p:pic>
    </p:spTree>
    <p:extLst>
      <p:ext uri="{BB962C8B-B14F-4D97-AF65-F5344CB8AC3E}">
        <p14:creationId xmlns:p14="http://schemas.microsoft.com/office/powerpoint/2010/main" val="107905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28068" y="194734"/>
            <a:ext cx="4343400" cy="4353618"/>
          </a:xfrm>
        </p:spPr>
        <p:txBody>
          <a:bodyPr/>
          <a:lstStyle/>
          <a:p>
            <a:pPr marL="457200" indent="-457200" algn="just">
              <a:lnSpc>
                <a:spcPct val="150000"/>
              </a:lnSpc>
              <a:buFont typeface="+mj-lt"/>
              <a:buAutoNum type="arabicPeriod"/>
            </a:pPr>
            <a:r>
              <a:rPr lang="en-US" altLang="zh-CN" sz="1600" dirty="0">
                <a:solidFill>
                  <a:schemeClr val="accent4"/>
                </a:solidFill>
                <a:latin typeface="Times New Roman"/>
                <a:cs typeface="Arial"/>
              </a:rPr>
              <a:t>This figure is the histogram of the variable of the data.</a:t>
            </a:r>
          </a:p>
          <a:p>
            <a:pPr marL="457200" indent="-457200" algn="just">
              <a:lnSpc>
                <a:spcPct val="150000"/>
              </a:lnSpc>
              <a:buFont typeface="+mj-lt"/>
              <a:buAutoNum type="arabicPeriod"/>
            </a:pPr>
            <a:r>
              <a:rPr lang="en-US" altLang="zh-CN" sz="1600" dirty="0">
                <a:solidFill>
                  <a:schemeClr val="accent4"/>
                </a:solidFill>
                <a:latin typeface="Times New Roman"/>
                <a:cs typeface="Arial"/>
              </a:rPr>
              <a:t>It shows most attributes of exercise are left-skewed.</a:t>
            </a:r>
          </a:p>
          <a:p>
            <a:pPr marL="457200" indent="-457200" algn="just">
              <a:lnSpc>
                <a:spcPct val="150000"/>
              </a:lnSpc>
              <a:buFont typeface="+mj-lt"/>
              <a:buAutoNum type="arabicPeriod"/>
            </a:pPr>
            <a:r>
              <a:rPr lang="en-US" altLang="zh-CN" sz="1600" dirty="0">
                <a:solidFill>
                  <a:schemeClr val="accent4"/>
                </a:solidFill>
                <a:latin typeface="Times New Roman"/>
                <a:cs typeface="Arial"/>
              </a:rPr>
              <a:t>It means most players earn the good scores in each exercise.</a:t>
            </a:r>
          </a:p>
          <a:p>
            <a:pPr marL="457200" indent="-457200" algn="just">
              <a:lnSpc>
                <a:spcPct val="150000"/>
              </a:lnSpc>
              <a:buFont typeface="+mj-lt"/>
              <a:buAutoNum type="arabicPeriod"/>
            </a:pPr>
            <a:r>
              <a:rPr lang="en-US" altLang="zh-CN" sz="1600" dirty="0">
                <a:solidFill>
                  <a:schemeClr val="accent4"/>
                </a:solidFill>
                <a:latin typeface="Times New Roman"/>
                <a:cs typeface="Arial"/>
              </a:rPr>
              <a:t>It also means that most of the  players from our dataset are highly skilled. </a:t>
            </a:r>
          </a:p>
          <a:p>
            <a:pPr marL="457200" indent="-457200" algn="just">
              <a:lnSpc>
                <a:spcPct val="150000"/>
              </a:lnSpc>
              <a:buFont typeface="+mj-lt"/>
              <a:buAutoNum type="arabicPeriod"/>
            </a:pPr>
            <a:r>
              <a:rPr lang="en-US" altLang="zh-CN" sz="1600" dirty="0">
                <a:solidFill>
                  <a:schemeClr val="accent4"/>
                </a:solidFill>
                <a:latin typeface="Times New Roman"/>
                <a:cs typeface="Arial"/>
              </a:rPr>
              <a:t>Histograms plots are very useful to see where the data are skewed which tell us where the data are mostly dense. </a:t>
            </a:r>
            <a:endParaRPr lang="en-US" sz="1600" dirty="0">
              <a:solidFill>
                <a:schemeClr val="accent4"/>
              </a:solidFill>
              <a:latin typeface="Times New Roman"/>
              <a:ea typeface="黑体"/>
              <a:cs typeface="+mn-lt"/>
            </a:endParaRPr>
          </a:p>
          <a:p>
            <a:pPr algn="just"/>
            <a:endParaRPr lang="en-US" sz="1800" dirty="0"/>
          </a:p>
        </p:txBody>
      </p:sp>
      <p:pic>
        <p:nvPicPr>
          <p:cNvPr id="4" name="Picture 16" descr="A picture containing keyboard&#10;&#10;Description generated with very high confidence">
            <a:extLst>
              <a:ext uri="{FF2B5EF4-FFF2-40B4-BE49-F238E27FC236}">
                <a16:creationId xmlns:a16="http://schemas.microsoft.com/office/drawing/2014/main" id="{5C30D854-1EDF-4C88-91F9-2B9349531AF3}"/>
              </a:ext>
            </a:extLst>
          </p:cNvPr>
          <p:cNvPicPr>
            <a:picLocks noChangeAspect="1"/>
          </p:cNvPicPr>
          <p:nvPr/>
        </p:nvPicPr>
        <p:blipFill>
          <a:blip r:embed="rId2"/>
          <a:stretch>
            <a:fillRect/>
          </a:stretch>
        </p:blipFill>
        <p:spPr>
          <a:xfrm>
            <a:off x="283779" y="55179"/>
            <a:ext cx="3854669" cy="4564117"/>
          </a:xfrm>
          <a:prstGeom prst="rect">
            <a:avLst/>
          </a:prstGeom>
        </p:spPr>
      </p:pic>
    </p:spTree>
    <p:extLst>
      <p:ext uri="{BB962C8B-B14F-4D97-AF65-F5344CB8AC3E}">
        <p14:creationId xmlns:p14="http://schemas.microsoft.com/office/powerpoint/2010/main" val="155856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4600" y="601133"/>
            <a:ext cx="6858000" cy="999068"/>
          </a:xfrm>
        </p:spPr>
        <p:txBody>
          <a:bodyPr/>
          <a:lstStyle/>
          <a:p>
            <a:r>
              <a:rPr lang="en-US" sz="4800" b="1" dirty="0">
                <a:solidFill>
                  <a:schemeClr val="bg1">
                    <a:lumMod val="60000"/>
                    <a:lumOff val="40000"/>
                  </a:schemeClr>
                </a:solidFill>
                <a:latin typeface="Times New Roman"/>
                <a:cs typeface="Times New Roman"/>
              </a:rPr>
              <a:t>Step Forward: </a:t>
            </a:r>
            <a:br>
              <a:rPr lang="en-US" sz="4800" b="1" dirty="0">
                <a:solidFill>
                  <a:schemeClr val="bg1">
                    <a:lumMod val="60000"/>
                    <a:lumOff val="40000"/>
                  </a:schemeClr>
                </a:solidFill>
                <a:latin typeface="Times New Roman"/>
                <a:cs typeface="Times New Roman"/>
              </a:rPr>
            </a:br>
            <a:endParaRPr lang="en-US" dirty="0"/>
          </a:p>
        </p:txBody>
      </p:sp>
      <p:sp>
        <p:nvSpPr>
          <p:cNvPr id="3" name="Subtitle 2"/>
          <p:cNvSpPr>
            <a:spLocks noGrp="1"/>
          </p:cNvSpPr>
          <p:nvPr>
            <p:ph type="subTitle" idx="1"/>
          </p:nvPr>
        </p:nvSpPr>
        <p:spPr>
          <a:xfrm>
            <a:off x="465667" y="1269999"/>
            <a:ext cx="8297333" cy="3005667"/>
          </a:xfrm>
        </p:spPr>
        <p:txBody>
          <a:bodyPr/>
          <a:lstStyle/>
          <a:p>
            <a:pPr marL="342900" indent="-342900" algn="just">
              <a:lnSpc>
                <a:spcPct val="150000"/>
              </a:lnSpc>
              <a:buFont typeface="+mj-lt"/>
              <a:buAutoNum type="arabicPeriod"/>
            </a:pPr>
            <a:r>
              <a:rPr lang="en-US" sz="1800" dirty="0">
                <a:solidFill>
                  <a:schemeClr val="accent4"/>
                </a:solidFill>
                <a:latin typeface="Times New Roman"/>
                <a:ea typeface="+mn-lt"/>
                <a:cs typeface="+mn-lt"/>
              </a:rPr>
              <a:t>We</a:t>
            </a:r>
            <a:r>
              <a:rPr lang="zh-CN" altLang="en-US" sz="1800" dirty="0">
                <a:solidFill>
                  <a:schemeClr val="accent4"/>
                </a:solidFill>
                <a:latin typeface="Times New Roman"/>
                <a:cs typeface="Arial"/>
              </a:rPr>
              <a:t> </a:t>
            </a:r>
            <a:r>
              <a:rPr lang="en-US" sz="1800" dirty="0">
                <a:solidFill>
                  <a:schemeClr val="accent4"/>
                </a:solidFill>
                <a:latin typeface="Times New Roman"/>
                <a:ea typeface="+mn-lt"/>
                <a:cs typeface="+mn-lt"/>
              </a:rPr>
              <a:t>thought</a:t>
            </a:r>
            <a:r>
              <a:rPr lang="zh-CN" altLang="en-US" sz="1800" dirty="0">
                <a:solidFill>
                  <a:schemeClr val="accent4"/>
                </a:solidFill>
                <a:latin typeface="Times New Roman"/>
                <a:cs typeface="Arial"/>
              </a:rPr>
              <a:t> </a:t>
            </a:r>
            <a:r>
              <a:rPr lang="en-US" sz="1800" dirty="0">
                <a:solidFill>
                  <a:schemeClr val="accent4"/>
                </a:solidFill>
                <a:latin typeface="Times New Roman"/>
                <a:ea typeface="+mn-lt"/>
                <a:cs typeface="+mn-lt"/>
              </a:rPr>
              <a:t>the</a:t>
            </a:r>
            <a:r>
              <a:rPr lang="zh-CN" altLang="en-US" sz="1800" dirty="0">
                <a:solidFill>
                  <a:schemeClr val="accent4"/>
                </a:solidFill>
                <a:latin typeface="Times New Roman"/>
                <a:cs typeface="Arial"/>
              </a:rPr>
              <a:t> </a:t>
            </a:r>
            <a:r>
              <a:rPr lang="en-US" sz="1800" dirty="0">
                <a:solidFill>
                  <a:schemeClr val="accent4"/>
                </a:solidFill>
                <a:latin typeface="Times New Roman"/>
                <a:ea typeface="+mn-lt"/>
                <a:cs typeface="+mn-lt"/>
              </a:rPr>
              <a:t>reason</a:t>
            </a:r>
            <a:r>
              <a:rPr lang="zh-CN" altLang="en-US" sz="1800" dirty="0">
                <a:solidFill>
                  <a:schemeClr val="accent4"/>
                </a:solidFill>
                <a:latin typeface="Times New Roman"/>
                <a:cs typeface="Arial"/>
              </a:rPr>
              <a:t> </a:t>
            </a:r>
            <a:r>
              <a:rPr lang="en-US" sz="1800" dirty="0">
                <a:solidFill>
                  <a:schemeClr val="accent4"/>
                </a:solidFill>
                <a:latin typeface="Times New Roman"/>
                <a:ea typeface="+mn-lt"/>
                <a:cs typeface="+mn-lt"/>
              </a:rPr>
              <a:t>all</a:t>
            </a:r>
            <a:r>
              <a:rPr lang="zh-CN" altLang="en-US" sz="1800" dirty="0">
                <a:solidFill>
                  <a:schemeClr val="accent4"/>
                </a:solidFill>
                <a:latin typeface="Times New Roman"/>
                <a:cs typeface="Arial"/>
              </a:rPr>
              <a:t> </a:t>
            </a:r>
            <a:r>
              <a:rPr lang="en-US" sz="1800" dirty="0">
                <a:solidFill>
                  <a:schemeClr val="accent4"/>
                </a:solidFill>
                <a:latin typeface="Times New Roman"/>
                <a:ea typeface="+mn-lt"/>
                <a:cs typeface="+mn-lt"/>
              </a:rPr>
              <a:t>models</a:t>
            </a:r>
            <a:r>
              <a:rPr lang="zh-CN" altLang="en-US" sz="1800" dirty="0">
                <a:solidFill>
                  <a:schemeClr val="accent4"/>
                </a:solidFill>
                <a:latin typeface="Times New Roman"/>
                <a:cs typeface="Arial"/>
              </a:rPr>
              <a:t> </a:t>
            </a:r>
            <a:r>
              <a:rPr lang="en-US" sz="1800" dirty="0">
                <a:solidFill>
                  <a:schemeClr val="accent4"/>
                </a:solidFill>
                <a:latin typeface="Times New Roman"/>
                <a:ea typeface="+mn-lt"/>
                <a:cs typeface="+mn-lt"/>
              </a:rPr>
              <a:t>appear</a:t>
            </a:r>
            <a:r>
              <a:rPr lang="zh-CN" altLang="en-US" sz="1800" dirty="0">
                <a:solidFill>
                  <a:schemeClr val="accent4"/>
                </a:solidFill>
                <a:latin typeface="Times New Roman"/>
                <a:cs typeface="Arial"/>
              </a:rPr>
              <a:t> </a:t>
            </a:r>
            <a:r>
              <a:rPr lang="en-US" sz="1800" dirty="0">
                <a:solidFill>
                  <a:schemeClr val="accent4"/>
                </a:solidFill>
                <a:latin typeface="Times New Roman"/>
                <a:ea typeface="+mn-lt"/>
                <a:cs typeface="+mn-lt"/>
              </a:rPr>
              <a:t>very</a:t>
            </a:r>
            <a:r>
              <a:rPr lang="zh-CN" altLang="en-US" sz="1800" dirty="0">
                <a:solidFill>
                  <a:schemeClr val="accent4"/>
                </a:solidFill>
                <a:latin typeface="Times New Roman"/>
                <a:cs typeface="Arial"/>
              </a:rPr>
              <a:t> </a:t>
            </a:r>
            <a:r>
              <a:rPr lang="en-US" sz="1800" dirty="0">
                <a:solidFill>
                  <a:schemeClr val="accent4"/>
                </a:solidFill>
                <a:latin typeface="Times New Roman"/>
                <a:ea typeface="+mn-lt"/>
                <a:cs typeface="+mn-lt"/>
              </a:rPr>
              <a:t>good</a:t>
            </a:r>
            <a:r>
              <a:rPr lang="zh-CN" altLang="en-US" sz="1800" dirty="0">
                <a:solidFill>
                  <a:schemeClr val="accent4"/>
                </a:solidFill>
                <a:latin typeface="Times New Roman"/>
                <a:cs typeface="Arial"/>
              </a:rPr>
              <a:t> </a:t>
            </a:r>
            <a:r>
              <a:rPr lang="en-US" sz="1800" dirty="0">
                <a:solidFill>
                  <a:schemeClr val="accent4"/>
                </a:solidFill>
                <a:latin typeface="Times New Roman"/>
                <a:ea typeface="+mn-lt"/>
                <a:cs typeface="+mn-lt"/>
              </a:rPr>
              <a:t>with</a:t>
            </a:r>
            <a:r>
              <a:rPr lang="zh-CN" altLang="en-US" sz="1800" dirty="0">
                <a:solidFill>
                  <a:schemeClr val="accent4"/>
                </a:solidFill>
                <a:latin typeface="Times New Roman"/>
                <a:cs typeface="Arial"/>
              </a:rPr>
              <a:t> </a:t>
            </a:r>
            <a:r>
              <a:rPr lang="en-US" sz="1800" dirty="0" err="1">
                <a:solidFill>
                  <a:schemeClr val="accent4"/>
                </a:solidFill>
                <a:latin typeface="Times New Roman"/>
                <a:ea typeface="+mn-lt"/>
                <a:cs typeface="+mn-lt"/>
              </a:rPr>
              <a:t>auc</a:t>
            </a:r>
            <a:r>
              <a:rPr lang="zh-CN" altLang="en-US" sz="1800" dirty="0">
                <a:solidFill>
                  <a:schemeClr val="accent4"/>
                </a:solidFill>
                <a:latin typeface="Times New Roman"/>
                <a:cs typeface="Arial"/>
              </a:rPr>
              <a:t> </a:t>
            </a:r>
            <a:r>
              <a:rPr lang="en-US" sz="1800" dirty="0">
                <a:solidFill>
                  <a:schemeClr val="accent4"/>
                </a:solidFill>
                <a:latin typeface="Times New Roman"/>
                <a:ea typeface="+mn-lt"/>
                <a:cs typeface="+mn-lt"/>
              </a:rPr>
              <a:t>0.99</a:t>
            </a:r>
            <a:r>
              <a:rPr lang="zh-CN" altLang="en-US" sz="1800" dirty="0">
                <a:solidFill>
                  <a:schemeClr val="accent4"/>
                </a:solidFill>
                <a:latin typeface="Times New Roman"/>
                <a:cs typeface="Arial"/>
              </a:rPr>
              <a:t> </a:t>
            </a:r>
            <a:r>
              <a:rPr lang="en-US" sz="1800" dirty="0">
                <a:solidFill>
                  <a:schemeClr val="accent4"/>
                </a:solidFill>
                <a:latin typeface="Times New Roman"/>
                <a:ea typeface="+mn-lt"/>
                <a:cs typeface="+mn-lt"/>
              </a:rPr>
              <a:t>is</a:t>
            </a:r>
            <a:r>
              <a:rPr lang="zh-CN" altLang="en-US" sz="1800" dirty="0">
                <a:solidFill>
                  <a:schemeClr val="accent4"/>
                </a:solidFill>
                <a:latin typeface="Times New Roman"/>
                <a:cs typeface="Arial"/>
              </a:rPr>
              <a:t> </a:t>
            </a:r>
            <a:r>
              <a:rPr lang="en-US" altLang="zh-CN" sz="1800" dirty="0">
                <a:solidFill>
                  <a:schemeClr val="accent4"/>
                </a:solidFill>
                <a:latin typeface="Times New Roman"/>
                <a:cs typeface="Arial"/>
              </a:rPr>
              <a:t>because the variable are highly correlated to each other.</a:t>
            </a:r>
          </a:p>
          <a:p>
            <a:pPr marL="342900" indent="-342900" algn="just">
              <a:lnSpc>
                <a:spcPct val="150000"/>
              </a:lnSpc>
              <a:buFont typeface="+mj-lt"/>
              <a:buAutoNum type="arabicPeriod"/>
            </a:pPr>
            <a:r>
              <a:rPr lang="en-US" altLang="zh-CN" sz="1800" dirty="0">
                <a:solidFill>
                  <a:schemeClr val="accent4"/>
                </a:solidFill>
                <a:latin typeface="Times New Roman"/>
                <a:ea typeface="+mn-lt"/>
                <a:cs typeface="+mn-lt"/>
              </a:rPr>
              <a:t>We have selected all exercises to be our variables, and most players have very high scores for the exercises, it makes our model great to predict the</a:t>
            </a:r>
            <a:r>
              <a:rPr lang="zh-CN" altLang="en-US" sz="1800" dirty="0">
                <a:solidFill>
                  <a:schemeClr val="accent4"/>
                </a:solidFill>
                <a:latin typeface="Times New Roman"/>
                <a:cs typeface="Arial"/>
              </a:rPr>
              <a:t> </a:t>
            </a:r>
            <a:r>
              <a:rPr lang="en-US" altLang="zh-CN" sz="1800" dirty="0">
                <a:solidFill>
                  <a:schemeClr val="accent4"/>
                </a:solidFill>
                <a:latin typeface="Times New Roman"/>
                <a:ea typeface="+mn-lt"/>
                <a:cs typeface="+mn-lt"/>
              </a:rPr>
              <a:t>value</a:t>
            </a:r>
            <a:r>
              <a:rPr lang="zh-CN" altLang="en-US" sz="1800" dirty="0">
                <a:solidFill>
                  <a:schemeClr val="accent4"/>
                </a:solidFill>
                <a:latin typeface="Times New Roman"/>
                <a:cs typeface="Arial"/>
              </a:rPr>
              <a:t> </a:t>
            </a:r>
            <a:r>
              <a:rPr lang="en-US" altLang="zh-CN" sz="1800" dirty="0">
                <a:solidFill>
                  <a:schemeClr val="accent4"/>
                </a:solidFill>
                <a:latin typeface="Times New Roman"/>
                <a:ea typeface="+mn-lt"/>
                <a:cs typeface="+mn-lt"/>
              </a:rPr>
              <a:t>players</a:t>
            </a:r>
            <a:r>
              <a:rPr lang="zh-CN" altLang="en-US" sz="1800" dirty="0">
                <a:solidFill>
                  <a:schemeClr val="accent4"/>
                </a:solidFill>
                <a:latin typeface="Times New Roman"/>
                <a:cs typeface="Arial"/>
              </a:rPr>
              <a:t> </a:t>
            </a:r>
            <a:r>
              <a:rPr lang="en-US" altLang="zh-CN" sz="1800" dirty="0">
                <a:solidFill>
                  <a:schemeClr val="accent4"/>
                </a:solidFill>
                <a:latin typeface="Times New Roman"/>
                <a:ea typeface="+mn-lt"/>
                <a:cs typeface="+mn-lt"/>
              </a:rPr>
              <a:t>worth.</a:t>
            </a:r>
            <a:r>
              <a:rPr lang="zh-CN" altLang="en-US" sz="1800" dirty="0">
                <a:solidFill>
                  <a:schemeClr val="accent4"/>
                </a:solidFill>
                <a:latin typeface="Times New Roman"/>
                <a:cs typeface="Arial"/>
              </a:rPr>
              <a:t> </a:t>
            </a:r>
            <a:endParaRPr lang="en-US" altLang="zh-CN" sz="1800" dirty="0">
              <a:solidFill>
                <a:schemeClr val="accent4"/>
              </a:solidFill>
              <a:latin typeface="Times New Roman"/>
              <a:cs typeface="Arial"/>
            </a:endParaRPr>
          </a:p>
          <a:p>
            <a:pPr marL="342900" indent="-342900" algn="just">
              <a:lnSpc>
                <a:spcPct val="150000"/>
              </a:lnSpc>
              <a:buFont typeface="+mj-lt"/>
              <a:buAutoNum type="arabicPeriod"/>
            </a:pPr>
            <a:r>
              <a:rPr lang="en-US" altLang="zh-CN" sz="1800" dirty="0">
                <a:solidFill>
                  <a:schemeClr val="accent4"/>
                </a:solidFill>
                <a:latin typeface="Times New Roman"/>
                <a:cs typeface="Arial"/>
              </a:rPr>
              <a:t>We also thought that our dataset were large enough to give us the insights of the players.</a:t>
            </a:r>
          </a:p>
          <a:p>
            <a:pPr marL="342900" indent="-342900" algn="just">
              <a:buFont typeface="+mj-lt"/>
              <a:buAutoNum type="arabicPeriod"/>
            </a:pPr>
            <a:endParaRPr lang="en-US" sz="1800" dirty="0">
              <a:solidFill>
                <a:schemeClr val="accent4"/>
              </a:solidFill>
              <a:latin typeface="Times New Roman"/>
              <a:ea typeface="黑体"/>
              <a:cs typeface="Arial" panose="020B0604020202020204"/>
            </a:endParaRPr>
          </a:p>
        </p:txBody>
      </p:sp>
    </p:spTree>
    <p:extLst>
      <p:ext uri="{BB962C8B-B14F-4D97-AF65-F5344CB8AC3E}">
        <p14:creationId xmlns:p14="http://schemas.microsoft.com/office/powerpoint/2010/main" val="252108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741495"/>
          </a:xfrm>
        </p:spPr>
        <p:txBody>
          <a:bodyPr/>
          <a:lstStyle/>
          <a:p>
            <a:r>
              <a:rPr lang="en-US" sz="4800" b="1" dirty="0">
                <a:solidFill>
                  <a:schemeClr val="bg1">
                    <a:lumMod val="60000"/>
                    <a:lumOff val="40000"/>
                  </a:schemeClr>
                </a:solidFill>
                <a:latin typeface="Times New Roman"/>
                <a:cs typeface="Times New Roman"/>
              </a:rPr>
              <a:t>Confidence:</a:t>
            </a:r>
            <a:br>
              <a:rPr lang="en-US" sz="4800" b="1" dirty="0">
                <a:solidFill>
                  <a:schemeClr val="bg1">
                    <a:lumMod val="60000"/>
                    <a:lumOff val="40000"/>
                  </a:schemeClr>
                </a:solidFill>
                <a:latin typeface="Times New Roman"/>
                <a:cs typeface="Times New Roman"/>
              </a:rPr>
            </a:br>
            <a:endParaRPr lang="en-US" dirty="0"/>
          </a:p>
        </p:txBody>
      </p:sp>
      <p:sp>
        <p:nvSpPr>
          <p:cNvPr id="3" name="Subtitle 2"/>
          <p:cNvSpPr>
            <a:spLocks noGrp="1"/>
          </p:cNvSpPr>
          <p:nvPr>
            <p:ph type="subTitle" idx="1"/>
          </p:nvPr>
        </p:nvSpPr>
        <p:spPr>
          <a:xfrm>
            <a:off x="440267" y="1193799"/>
            <a:ext cx="8424333" cy="2929467"/>
          </a:xfrm>
        </p:spPr>
        <p:txBody>
          <a:bodyPr/>
          <a:lstStyle/>
          <a:p>
            <a:pPr marL="457200" indent="-457200" algn="just">
              <a:lnSpc>
                <a:spcPct val="150000"/>
              </a:lnSpc>
              <a:buFont typeface="+mj-lt"/>
              <a:buAutoNum type="arabicPeriod"/>
            </a:pPr>
            <a:r>
              <a:rPr lang="en-US" sz="1800" dirty="0">
                <a:solidFill>
                  <a:schemeClr val="accent4"/>
                </a:solidFill>
                <a:latin typeface="Times New Roman"/>
                <a:ea typeface="+mn-lt"/>
                <a:cs typeface="+mn-lt"/>
              </a:rPr>
              <a:t>Since our results were unexpected, we worked on to get other models. </a:t>
            </a:r>
          </a:p>
          <a:p>
            <a:pPr marL="457200" indent="-457200" algn="just">
              <a:lnSpc>
                <a:spcPct val="150000"/>
              </a:lnSpc>
              <a:buFont typeface="+mj-lt"/>
              <a:buAutoNum type="arabicPeriod"/>
            </a:pPr>
            <a:r>
              <a:rPr lang="en-US" sz="1800" dirty="0">
                <a:solidFill>
                  <a:schemeClr val="accent4"/>
                </a:solidFill>
                <a:latin typeface="Times New Roman"/>
                <a:ea typeface="+mn-lt"/>
                <a:cs typeface="+mn-lt"/>
              </a:rPr>
              <a:t>We reselected the variables, to filter similar variables to make the model cogent, and run through our code again.</a:t>
            </a:r>
          </a:p>
          <a:p>
            <a:pPr marL="457200" indent="-457200" algn="just">
              <a:lnSpc>
                <a:spcPct val="150000"/>
              </a:lnSpc>
              <a:buFont typeface="+mj-lt"/>
              <a:buAutoNum type="arabicPeriod"/>
            </a:pPr>
            <a:r>
              <a:rPr lang="en-US" sz="1800" dirty="0">
                <a:solidFill>
                  <a:schemeClr val="accent4"/>
                </a:solidFill>
                <a:latin typeface="Times New Roman"/>
                <a:ea typeface="+mn-lt"/>
                <a:cs typeface="+mn-lt"/>
              </a:rPr>
              <a:t>We got our results to be similar to our old models, so we are very confident on our results.</a:t>
            </a:r>
          </a:p>
          <a:p>
            <a:endParaRPr lang="en-US" dirty="0"/>
          </a:p>
        </p:txBody>
      </p:sp>
    </p:spTree>
    <p:extLst>
      <p:ext uri="{BB962C8B-B14F-4D97-AF65-F5344CB8AC3E}">
        <p14:creationId xmlns:p14="http://schemas.microsoft.com/office/powerpoint/2010/main" val="905879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4534" y="287868"/>
            <a:ext cx="6858000" cy="660400"/>
          </a:xfrm>
        </p:spPr>
        <p:txBody>
          <a:bodyPr/>
          <a:lstStyle/>
          <a:p>
            <a:r>
              <a:rPr lang="en-US" sz="4800" b="1" dirty="0">
                <a:solidFill>
                  <a:schemeClr val="bg1">
                    <a:lumMod val="60000"/>
                    <a:lumOff val="40000"/>
                  </a:schemeClr>
                </a:solidFill>
                <a:latin typeface="Times New Roman" panose="02020603050405020304" pitchFamily="18" charset="0"/>
                <a:cs typeface="Times New Roman" panose="02020603050405020304" pitchFamily="18" charset="0"/>
              </a:rPr>
              <a:t>Summary</a:t>
            </a:r>
            <a:r>
              <a:rPr lang="en-US" sz="4800" dirty="0">
                <a:solidFill>
                  <a:schemeClr val="bg1">
                    <a:lumMod val="60000"/>
                    <a:lumOff val="40000"/>
                  </a:schemeClr>
                </a:solidFill>
                <a:latin typeface="Times New Roman" panose="02020603050405020304" pitchFamily="18" charset="0"/>
                <a:cs typeface="Times New Roman" panose="02020603050405020304" pitchFamily="18" charset="0"/>
              </a:rPr>
              <a:t>:</a:t>
            </a:r>
          </a:p>
        </p:txBody>
      </p:sp>
      <p:sp>
        <p:nvSpPr>
          <p:cNvPr id="3" name="Subtitle 2"/>
          <p:cNvSpPr>
            <a:spLocks noGrp="1"/>
          </p:cNvSpPr>
          <p:nvPr>
            <p:ph type="subTitle" idx="1"/>
          </p:nvPr>
        </p:nvSpPr>
        <p:spPr>
          <a:xfrm>
            <a:off x="584200" y="948268"/>
            <a:ext cx="8339668" cy="3725331"/>
          </a:xfrm>
        </p:spPr>
        <p:txBody>
          <a:bodyPr/>
          <a:lstStyle/>
          <a:p>
            <a:pPr marL="342900" indent="-342900" algn="just">
              <a:lnSpc>
                <a:spcPct val="150000"/>
              </a:lnSpc>
              <a:buFont typeface="+mj-lt"/>
              <a:buAutoNum type="arabicPeriod"/>
            </a:pPr>
            <a:r>
              <a:rPr lang="en-US" sz="1800" dirty="0">
                <a:solidFill>
                  <a:schemeClr val="accent4"/>
                </a:solidFill>
                <a:latin typeface="Times New Roman" panose="02020603050405020304" pitchFamily="18" charset="0"/>
                <a:cs typeface="Times New Roman" panose="02020603050405020304" pitchFamily="18" charset="0"/>
              </a:rPr>
              <a:t>We have a very good model that can predict the value of the </a:t>
            </a:r>
            <a:r>
              <a:rPr lang="en-US" sz="1800" dirty="0" err="1">
                <a:solidFill>
                  <a:schemeClr val="accent4"/>
                </a:solidFill>
                <a:latin typeface="Times New Roman" panose="02020603050405020304" pitchFamily="18" charset="0"/>
                <a:cs typeface="Times New Roman" panose="02020603050405020304" pitchFamily="18" charset="0"/>
              </a:rPr>
              <a:t>fifa</a:t>
            </a:r>
            <a:r>
              <a:rPr lang="en-US" sz="1800" dirty="0">
                <a:solidFill>
                  <a:schemeClr val="accent4"/>
                </a:solidFill>
                <a:latin typeface="Times New Roman" panose="02020603050405020304" pitchFamily="18" charset="0"/>
                <a:cs typeface="Times New Roman" panose="02020603050405020304" pitchFamily="18" charset="0"/>
              </a:rPr>
              <a:t> player.</a:t>
            </a:r>
          </a:p>
          <a:p>
            <a:pPr marL="342900" indent="-342900" algn="just">
              <a:lnSpc>
                <a:spcPct val="150000"/>
              </a:lnSpc>
              <a:buFont typeface="+mj-lt"/>
              <a:buAutoNum type="arabicPeriod"/>
            </a:pPr>
            <a:r>
              <a:rPr lang="en-US" sz="1800" dirty="0">
                <a:solidFill>
                  <a:schemeClr val="accent4"/>
                </a:solidFill>
                <a:latin typeface="Times New Roman" panose="02020603050405020304" pitchFamily="18" charset="0"/>
                <a:cs typeface="Times New Roman" panose="02020603050405020304" pitchFamily="18" charset="0"/>
              </a:rPr>
              <a:t>Our </a:t>
            </a:r>
            <a:r>
              <a:rPr lang="en-US" sz="1800" dirty="0" err="1">
                <a:solidFill>
                  <a:schemeClr val="accent4"/>
                </a:solidFill>
                <a:latin typeface="Times New Roman" panose="02020603050405020304" pitchFamily="18" charset="0"/>
                <a:cs typeface="Times New Roman" panose="02020603050405020304" pitchFamily="18" charset="0"/>
              </a:rPr>
              <a:t>XGBoost</a:t>
            </a:r>
            <a:r>
              <a:rPr lang="en-US" sz="1800" dirty="0">
                <a:solidFill>
                  <a:schemeClr val="accent4"/>
                </a:solidFill>
                <a:latin typeface="Times New Roman" panose="02020603050405020304" pitchFamily="18" charset="0"/>
                <a:cs typeface="Times New Roman" panose="02020603050405020304" pitchFamily="18" charset="0"/>
              </a:rPr>
              <a:t> model performed the best with 0.99 </a:t>
            </a:r>
            <a:r>
              <a:rPr lang="en-US" sz="1800" dirty="0" err="1">
                <a:solidFill>
                  <a:schemeClr val="accent4"/>
                </a:solidFill>
                <a:latin typeface="Times New Roman" panose="02020603050405020304" pitchFamily="18" charset="0"/>
                <a:cs typeface="Times New Roman" panose="02020603050405020304" pitchFamily="18" charset="0"/>
              </a:rPr>
              <a:t>auc</a:t>
            </a:r>
            <a:r>
              <a:rPr lang="en-US" sz="1800" dirty="0">
                <a:solidFill>
                  <a:schemeClr val="accent4"/>
                </a:solidFill>
                <a:latin typeface="Times New Roman" panose="02020603050405020304" pitchFamily="18" charset="0"/>
                <a:cs typeface="Times New Roman" panose="02020603050405020304" pitchFamily="18" charset="0"/>
              </a:rPr>
              <a:t> score.</a:t>
            </a:r>
          </a:p>
          <a:p>
            <a:pPr marL="342900" indent="-342900" algn="just">
              <a:lnSpc>
                <a:spcPct val="150000"/>
              </a:lnSpc>
              <a:buFont typeface="+mj-lt"/>
              <a:buAutoNum type="arabicPeriod"/>
            </a:pPr>
            <a:r>
              <a:rPr lang="en-US" sz="1800" dirty="0">
                <a:solidFill>
                  <a:schemeClr val="accent4"/>
                </a:solidFill>
                <a:latin typeface="Times New Roman" panose="02020603050405020304" pitchFamily="18" charset="0"/>
                <a:cs typeface="Times New Roman" panose="02020603050405020304" pitchFamily="18" charset="0"/>
              </a:rPr>
              <a:t>We found out age is the most important feature from our data that will give us the best models.</a:t>
            </a:r>
          </a:p>
          <a:p>
            <a:pPr marL="342900" indent="-342900" algn="just">
              <a:lnSpc>
                <a:spcPct val="150000"/>
              </a:lnSpc>
              <a:buFont typeface="+mj-lt"/>
              <a:buAutoNum type="arabicPeriod"/>
            </a:pPr>
            <a:r>
              <a:rPr lang="en-US" sz="1800" dirty="0">
                <a:solidFill>
                  <a:schemeClr val="accent4"/>
                </a:solidFill>
                <a:latin typeface="Times New Roman" panose="02020603050405020304" pitchFamily="18" charset="0"/>
                <a:cs typeface="Times New Roman" panose="02020603050405020304" pitchFamily="18" charset="0"/>
              </a:rPr>
              <a:t>Using our model owner of clubs can buy or trade their players or use it to negotiate with </a:t>
            </a:r>
            <a:r>
              <a:rPr lang="en-US" sz="1800">
                <a:solidFill>
                  <a:schemeClr val="accent4"/>
                </a:solidFill>
                <a:latin typeface="Times New Roman" panose="02020603050405020304" pitchFamily="18" charset="0"/>
                <a:cs typeface="Times New Roman" panose="02020603050405020304" pitchFamily="18" charset="0"/>
              </a:rPr>
              <a:t>the players according </a:t>
            </a:r>
            <a:r>
              <a:rPr lang="en-US" sz="1800" dirty="0">
                <a:solidFill>
                  <a:schemeClr val="accent4"/>
                </a:solidFill>
                <a:latin typeface="Times New Roman" panose="02020603050405020304" pitchFamily="18" charset="0"/>
                <a:cs typeface="Times New Roman" panose="02020603050405020304" pitchFamily="18" charset="0"/>
              </a:rPr>
              <a:t>to their needs.</a:t>
            </a:r>
          </a:p>
          <a:p>
            <a:pPr marL="342900" indent="-342900" algn="just">
              <a:lnSpc>
                <a:spcPct val="150000"/>
              </a:lnSpc>
              <a:buFont typeface="+mj-lt"/>
              <a:buAutoNum type="arabicPeriod"/>
            </a:pPr>
            <a:r>
              <a:rPr lang="en-US" sz="1800" dirty="0">
                <a:solidFill>
                  <a:schemeClr val="accent4"/>
                </a:solidFill>
                <a:latin typeface="Times New Roman" panose="02020603050405020304" pitchFamily="18" charset="0"/>
                <a:cs typeface="Times New Roman" panose="02020603050405020304" pitchFamily="18" charset="0"/>
              </a:rPr>
              <a:t>Using our model even fans can tell who is worth more than 100 million euros.</a:t>
            </a:r>
          </a:p>
          <a:p>
            <a:pPr marL="342900" indent="-342900" algn="just">
              <a:buFont typeface="+mj-lt"/>
              <a:buAutoNum type="arabicPeriod"/>
            </a:pPr>
            <a:endParaRPr lang="en-US" sz="1800" dirty="0">
              <a:solidFill>
                <a:schemeClr val="accent4"/>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sz="1800"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42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3" name="Group 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373761"/>
            <a:ext cx="7426997" cy="4395978"/>
            <a:chOff x="1155481" y="498348"/>
            <a:chExt cx="9902663" cy="5861304"/>
          </a:xfrm>
        </p:grpSpPr>
        <p:sp>
          <p:nvSpPr>
            <p:cNvPr id="1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5" name="Oval 1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4" name="Rectangle 1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85950"/>
            <a:ext cx="9144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C80969-39DB-1949-BC71-65D84DA91593}"/>
              </a:ext>
            </a:extLst>
          </p:cNvPr>
          <p:cNvSpPr>
            <a:spLocks noGrp="1"/>
          </p:cNvSpPr>
          <p:nvPr>
            <p:ph type="ctrTitle"/>
          </p:nvPr>
        </p:nvSpPr>
        <p:spPr>
          <a:xfrm>
            <a:off x="1143000" y="2082403"/>
            <a:ext cx="6858000" cy="1035891"/>
          </a:xfrm>
        </p:spPr>
        <p:txBody>
          <a:bodyPr anchor="ctr">
            <a:normAutofit/>
          </a:bodyPr>
          <a:lstStyle/>
          <a:p>
            <a:r>
              <a:rPr lang="en-US" sz="3000" b="1" dirty="0">
                <a:solidFill>
                  <a:schemeClr val="bg1">
                    <a:lumMod val="60000"/>
                    <a:lumOff val="40000"/>
                  </a:schemeClr>
                </a:solidFill>
                <a:latin typeface="Times New Roman"/>
                <a:cs typeface="Times New Roman"/>
              </a:rPr>
              <a:t>PREDICTION OF FIFA PLAYER VALUE</a:t>
            </a:r>
            <a:endParaRPr lang="en-US" sz="3000" dirty="0">
              <a:solidFill>
                <a:schemeClr val="bg1">
                  <a:lumMod val="60000"/>
                  <a:lumOff val="40000"/>
                </a:schemeClr>
              </a:solidFill>
            </a:endParaRPr>
          </a:p>
        </p:txBody>
      </p:sp>
      <p:sp>
        <p:nvSpPr>
          <p:cNvPr id="3" name="Subtitle 2">
            <a:extLst>
              <a:ext uri="{FF2B5EF4-FFF2-40B4-BE49-F238E27FC236}">
                <a16:creationId xmlns:a16="http://schemas.microsoft.com/office/drawing/2014/main" id="{CCEC0AD6-6A47-A94F-A70A-CFCDC0D65CBA}"/>
              </a:ext>
            </a:extLst>
          </p:cNvPr>
          <p:cNvSpPr>
            <a:spLocks noGrp="1"/>
          </p:cNvSpPr>
          <p:nvPr>
            <p:ph type="subTitle" idx="1"/>
          </p:nvPr>
        </p:nvSpPr>
        <p:spPr>
          <a:xfrm>
            <a:off x="1143000" y="3371850"/>
            <a:ext cx="6858000" cy="571500"/>
          </a:xfrm>
        </p:spPr>
        <p:txBody>
          <a:bodyPr>
            <a:normAutofit/>
          </a:bodyPr>
          <a:lstStyle/>
          <a:p>
            <a:r>
              <a:rPr lang="en-US" sz="1300" dirty="0">
                <a:solidFill>
                  <a:schemeClr val="accent4"/>
                </a:solidFill>
              </a:rPr>
              <a:t>Data Mining Project by:</a:t>
            </a:r>
          </a:p>
          <a:p>
            <a:r>
              <a:rPr lang="en-US" sz="1300" dirty="0">
                <a:solidFill>
                  <a:schemeClr val="accent4"/>
                </a:solidFill>
              </a:rPr>
              <a:t>Tshering Sherpa</a:t>
            </a:r>
          </a:p>
        </p:txBody>
      </p:sp>
      <p:pic>
        <p:nvPicPr>
          <p:cNvPr id="4" name="Picture 26" descr="A picture containing drawing&#10;&#10;Description generated with very high confidence">
            <a:extLst>
              <a:ext uri="{FF2B5EF4-FFF2-40B4-BE49-F238E27FC236}">
                <a16:creationId xmlns:a16="http://schemas.microsoft.com/office/drawing/2014/main" id="{42920919-E4C2-4442-9C49-6197E7A3E48F}"/>
              </a:ext>
            </a:extLst>
          </p:cNvPr>
          <p:cNvPicPr>
            <a:picLocks noChangeAspect="1"/>
          </p:cNvPicPr>
          <p:nvPr/>
        </p:nvPicPr>
        <p:blipFill>
          <a:blip r:embed="rId2"/>
          <a:stretch>
            <a:fillRect/>
          </a:stretch>
        </p:blipFill>
        <p:spPr>
          <a:xfrm>
            <a:off x="8053017" y="4699330"/>
            <a:ext cx="1055914" cy="404134"/>
          </a:xfrm>
          <a:prstGeom prst="rect">
            <a:avLst/>
          </a:prstGeom>
        </p:spPr>
      </p:pic>
    </p:spTree>
    <p:extLst>
      <p:ext uri="{BB962C8B-B14F-4D97-AF65-F5344CB8AC3E}">
        <p14:creationId xmlns:p14="http://schemas.microsoft.com/office/powerpoint/2010/main" val="191300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69B5-8A61-2641-A09C-CD7F48DACA14}"/>
              </a:ext>
            </a:extLst>
          </p:cNvPr>
          <p:cNvSpPr>
            <a:spLocks noGrp="1"/>
          </p:cNvSpPr>
          <p:nvPr>
            <p:ph type="ctrTitle"/>
          </p:nvPr>
        </p:nvSpPr>
        <p:spPr>
          <a:xfrm>
            <a:off x="1186543" y="418439"/>
            <a:ext cx="6858000" cy="1241822"/>
          </a:xfrm>
        </p:spPr>
        <p:txBody>
          <a:bodyPr/>
          <a:lstStyle/>
          <a:p>
            <a:r>
              <a:rPr lang="en-US" sz="4800" b="1" dirty="0">
                <a:solidFill>
                  <a:schemeClr val="bg1">
                    <a:lumMod val="60000"/>
                    <a:lumOff val="40000"/>
                  </a:schemeClr>
                </a:solidFill>
                <a:latin typeface="Times New Roman"/>
                <a:ea typeface="+mn-lt"/>
                <a:cs typeface="+mn-lt"/>
              </a:rPr>
              <a:t>Data Description:</a:t>
            </a:r>
            <a:br>
              <a:rPr lang="en-US" sz="4800" b="1" dirty="0">
                <a:solidFill>
                  <a:schemeClr val="bg1">
                    <a:lumMod val="60000"/>
                    <a:lumOff val="40000"/>
                  </a:schemeClr>
                </a:solidFill>
                <a:latin typeface="Times New Roman"/>
                <a:ea typeface="+mn-lt"/>
                <a:cs typeface="+mn-lt"/>
              </a:rPr>
            </a:br>
            <a:endParaRPr lang="en-US" dirty="0"/>
          </a:p>
        </p:txBody>
      </p:sp>
      <p:sp>
        <p:nvSpPr>
          <p:cNvPr id="3" name="Subtitle 2">
            <a:extLst>
              <a:ext uri="{FF2B5EF4-FFF2-40B4-BE49-F238E27FC236}">
                <a16:creationId xmlns:a16="http://schemas.microsoft.com/office/drawing/2014/main" id="{847B9BB4-CF54-604C-A4EA-62542F4C2508}"/>
              </a:ext>
            </a:extLst>
          </p:cNvPr>
          <p:cNvSpPr>
            <a:spLocks noGrp="1"/>
          </p:cNvSpPr>
          <p:nvPr>
            <p:ph type="subTitle" idx="1"/>
          </p:nvPr>
        </p:nvSpPr>
        <p:spPr>
          <a:xfrm>
            <a:off x="491067" y="1210733"/>
            <a:ext cx="8517466" cy="3505200"/>
          </a:xfrm>
        </p:spPr>
        <p:txBody>
          <a:bodyPr/>
          <a:lstStyle/>
          <a:p>
            <a:pPr marL="342900" indent="-342900" algn="just">
              <a:lnSpc>
                <a:spcPct val="150000"/>
              </a:lnSpc>
              <a:spcBef>
                <a:spcPts val="0"/>
              </a:spcBef>
              <a:buFont typeface="+mj-lt"/>
              <a:buAutoNum type="arabicPeriod"/>
            </a:pPr>
            <a:r>
              <a:rPr lang="en-US" sz="1800" dirty="0">
                <a:solidFill>
                  <a:schemeClr val="accent4"/>
                </a:solidFill>
                <a:latin typeface="Times New Roman"/>
                <a:ea typeface="+mn-lt"/>
                <a:cs typeface="+mn-lt"/>
              </a:rPr>
              <a:t>FIFA stands for the Fédération </a:t>
            </a:r>
            <a:r>
              <a:rPr lang="en-US" sz="1800" dirty="0" err="1">
                <a:solidFill>
                  <a:schemeClr val="accent4"/>
                </a:solidFill>
                <a:latin typeface="Times New Roman"/>
                <a:ea typeface="+mn-lt"/>
                <a:cs typeface="+mn-lt"/>
              </a:rPr>
              <a:t>Internationale</a:t>
            </a:r>
            <a:r>
              <a:rPr lang="en-US" sz="1800" dirty="0">
                <a:solidFill>
                  <a:schemeClr val="accent4"/>
                </a:solidFill>
                <a:latin typeface="Times New Roman"/>
                <a:ea typeface="+mn-lt"/>
                <a:cs typeface="+mn-lt"/>
              </a:rPr>
              <a:t> de Football Association.</a:t>
            </a:r>
          </a:p>
          <a:p>
            <a:pPr marL="342900" indent="-342900" algn="just">
              <a:lnSpc>
                <a:spcPct val="150000"/>
              </a:lnSpc>
              <a:spcBef>
                <a:spcPts val="0"/>
              </a:spcBef>
              <a:buFont typeface="+mj-lt"/>
              <a:buAutoNum type="arabicPeriod"/>
            </a:pPr>
            <a:r>
              <a:rPr lang="en-US" sz="1800" dirty="0">
                <a:solidFill>
                  <a:schemeClr val="accent4"/>
                </a:solidFill>
                <a:latin typeface="Times New Roman"/>
                <a:ea typeface="+mn-lt"/>
                <a:cs typeface="+mn-lt"/>
              </a:rPr>
              <a:t>It is a non-profit organization which describes itself as an international governing body of association football. </a:t>
            </a:r>
          </a:p>
          <a:p>
            <a:pPr marL="342900" indent="-342900" algn="just">
              <a:lnSpc>
                <a:spcPct val="150000"/>
              </a:lnSpc>
              <a:spcBef>
                <a:spcPts val="0"/>
              </a:spcBef>
              <a:buFont typeface="+mj-lt"/>
              <a:buAutoNum type="arabicPeriod"/>
            </a:pPr>
            <a:r>
              <a:rPr lang="en-US" sz="1800" dirty="0">
                <a:solidFill>
                  <a:schemeClr val="accent4"/>
                </a:solidFill>
                <a:latin typeface="Times New Roman"/>
                <a:ea typeface="+mn-lt"/>
                <a:cs typeface="+mn-lt"/>
              </a:rPr>
              <a:t>In the USA, football is called soccer. </a:t>
            </a:r>
          </a:p>
          <a:p>
            <a:pPr marL="342900" indent="-342900" algn="just">
              <a:lnSpc>
                <a:spcPct val="150000"/>
              </a:lnSpc>
              <a:spcBef>
                <a:spcPts val="0"/>
              </a:spcBef>
              <a:buFont typeface="+mj-lt"/>
              <a:buAutoNum type="arabicPeriod"/>
            </a:pPr>
            <a:r>
              <a:rPr lang="en-US" sz="1800" dirty="0">
                <a:solidFill>
                  <a:schemeClr val="accent4"/>
                </a:solidFill>
                <a:latin typeface="Times New Roman"/>
                <a:ea typeface="+mn-lt"/>
                <a:cs typeface="+mn-lt"/>
              </a:rPr>
              <a:t>We got our data from </a:t>
            </a:r>
            <a:r>
              <a:rPr lang="en-US" sz="1800" dirty="0" err="1">
                <a:solidFill>
                  <a:schemeClr val="accent4"/>
                </a:solidFill>
                <a:latin typeface="Times New Roman"/>
                <a:ea typeface="+mn-lt"/>
                <a:cs typeface="+mn-lt"/>
              </a:rPr>
              <a:t>kaggle</a:t>
            </a:r>
            <a:r>
              <a:rPr lang="en-US" sz="1800" dirty="0">
                <a:solidFill>
                  <a:schemeClr val="accent4"/>
                </a:solidFill>
                <a:latin typeface="Times New Roman"/>
                <a:ea typeface="+mn-lt"/>
                <a:cs typeface="+mn-lt"/>
              </a:rPr>
              <a:t> datasets. </a:t>
            </a:r>
          </a:p>
          <a:p>
            <a:pPr marL="342900" indent="-342900" algn="just">
              <a:lnSpc>
                <a:spcPct val="150000"/>
              </a:lnSpc>
              <a:spcBef>
                <a:spcPts val="0"/>
              </a:spcBef>
              <a:buFont typeface="+mj-lt"/>
              <a:buAutoNum type="arabicPeriod"/>
            </a:pPr>
            <a:r>
              <a:rPr lang="en-US" sz="1800" dirty="0">
                <a:solidFill>
                  <a:schemeClr val="accent4"/>
                </a:solidFill>
                <a:latin typeface="Times New Roman"/>
                <a:ea typeface="+mn-lt"/>
                <a:cs typeface="+mn-lt"/>
              </a:rPr>
              <a:t>It is named “FIFA 19 complete player” </a:t>
            </a:r>
          </a:p>
          <a:p>
            <a:pPr marL="342900" indent="-342900" algn="just">
              <a:lnSpc>
                <a:spcPct val="150000"/>
              </a:lnSpc>
              <a:spcBef>
                <a:spcPts val="0"/>
              </a:spcBef>
              <a:buFont typeface="+mj-lt"/>
              <a:buAutoNum type="arabicPeriod"/>
            </a:pPr>
            <a:r>
              <a:rPr lang="en-US" sz="1800" dirty="0">
                <a:solidFill>
                  <a:schemeClr val="accent4">
                    <a:lumMod val="95000"/>
                    <a:lumOff val="5000"/>
                  </a:schemeClr>
                </a:solidFill>
                <a:latin typeface="Times New Roman"/>
                <a:ea typeface="+mn-lt"/>
                <a:cs typeface="+mn-lt"/>
              </a:rPr>
              <a:t>Our dataset is the latest edition of FIFA, and the data is scraped from </a:t>
            </a:r>
            <a:r>
              <a:rPr lang="en-US" sz="1800" u="sng" dirty="0">
                <a:solidFill>
                  <a:schemeClr val="accent4">
                    <a:lumMod val="95000"/>
                    <a:lumOff val="5000"/>
                  </a:schemeClr>
                </a:solidFill>
                <a:latin typeface="Times New Roman"/>
                <a:ea typeface="+mn-lt"/>
                <a:cs typeface="+mn-lt"/>
                <a:hlinkClick r:id="rId2"/>
              </a:rPr>
              <a:t>https://sofifa.com/</a:t>
            </a:r>
            <a:r>
              <a:rPr lang="en-US" sz="1800" dirty="0">
                <a:solidFill>
                  <a:schemeClr val="accent4">
                    <a:lumMod val="95000"/>
                    <a:lumOff val="5000"/>
                  </a:schemeClr>
                </a:solidFill>
                <a:latin typeface="Times New Roman"/>
                <a:ea typeface="+mn-lt"/>
                <a:cs typeface="+mn-lt"/>
              </a:rPr>
              <a:t>.</a:t>
            </a:r>
          </a:p>
          <a:p>
            <a:endParaRPr lang="en-US" dirty="0"/>
          </a:p>
        </p:txBody>
      </p:sp>
    </p:spTree>
    <p:extLst>
      <p:ext uri="{BB962C8B-B14F-4D97-AF65-F5344CB8AC3E}">
        <p14:creationId xmlns:p14="http://schemas.microsoft.com/office/powerpoint/2010/main" val="53260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1123-3DC1-7345-9DA4-8DA4FD60E217}"/>
              </a:ext>
            </a:extLst>
          </p:cNvPr>
          <p:cNvSpPr>
            <a:spLocks noGrp="1"/>
          </p:cNvSpPr>
          <p:nvPr>
            <p:ph type="ctrTitle"/>
          </p:nvPr>
        </p:nvSpPr>
        <p:spPr>
          <a:xfrm>
            <a:off x="1143000" y="287060"/>
            <a:ext cx="6858000" cy="813607"/>
          </a:xfrm>
        </p:spPr>
        <p:txBody>
          <a:bodyPr/>
          <a:lstStyle/>
          <a:p>
            <a:pPr>
              <a:spcBef>
                <a:spcPts val="0"/>
              </a:spcBef>
            </a:pPr>
            <a:r>
              <a:rPr lang="en-US" sz="4800" b="1" dirty="0">
                <a:solidFill>
                  <a:schemeClr val="bg2">
                    <a:lumMod val="50000"/>
                    <a:lumOff val="50000"/>
                  </a:schemeClr>
                </a:solidFill>
                <a:latin typeface="Times New Roman"/>
                <a:cs typeface="Arial"/>
              </a:rPr>
              <a:t>Problem:</a:t>
            </a:r>
          </a:p>
        </p:txBody>
      </p:sp>
      <p:sp>
        <p:nvSpPr>
          <p:cNvPr id="3" name="Subtitle 2">
            <a:extLst>
              <a:ext uri="{FF2B5EF4-FFF2-40B4-BE49-F238E27FC236}">
                <a16:creationId xmlns:a16="http://schemas.microsoft.com/office/drawing/2014/main" id="{6E1F73F6-37DF-BD4C-ABEF-549B9F89B35C}"/>
              </a:ext>
            </a:extLst>
          </p:cNvPr>
          <p:cNvSpPr>
            <a:spLocks noGrp="1"/>
          </p:cNvSpPr>
          <p:nvPr>
            <p:ph type="subTitle" idx="1"/>
          </p:nvPr>
        </p:nvSpPr>
        <p:spPr>
          <a:xfrm>
            <a:off x="694267" y="1100668"/>
            <a:ext cx="7890933" cy="3542278"/>
          </a:xfrm>
        </p:spPr>
        <p:txBody>
          <a:bodyPr/>
          <a:lstStyle/>
          <a:p>
            <a:pPr marL="342900" indent="-342900" algn="just">
              <a:lnSpc>
                <a:spcPct val="200000"/>
              </a:lnSpc>
              <a:spcBef>
                <a:spcPts val="0"/>
              </a:spcBef>
              <a:buFont typeface="+mj-lt"/>
              <a:buAutoNum type="arabicPeriod"/>
            </a:pPr>
            <a:r>
              <a:rPr lang="en-US" sz="1800" dirty="0">
                <a:solidFill>
                  <a:schemeClr val="accent4">
                    <a:lumMod val="95000"/>
                    <a:lumOff val="5000"/>
                  </a:schemeClr>
                </a:solidFill>
                <a:latin typeface="Times New Roman"/>
                <a:ea typeface="+mn-lt"/>
                <a:cs typeface="+mn-lt"/>
              </a:rPr>
              <a:t>To find the top valued </a:t>
            </a:r>
            <a:r>
              <a:rPr lang="en-US" sz="1800" dirty="0" err="1">
                <a:solidFill>
                  <a:schemeClr val="accent4">
                    <a:lumMod val="95000"/>
                    <a:lumOff val="5000"/>
                  </a:schemeClr>
                </a:solidFill>
                <a:latin typeface="Times New Roman"/>
                <a:ea typeface="+mn-lt"/>
                <a:cs typeface="+mn-lt"/>
              </a:rPr>
              <a:t>fifa</a:t>
            </a:r>
            <a:r>
              <a:rPr lang="en-US" sz="1800" dirty="0">
                <a:solidFill>
                  <a:schemeClr val="accent4">
                    <a:lumMod val="95000"/>
                    <a:lumOff val="5000"/>
                  </a:schemeClr>
                </a:solidFill>
                <a:latin typeface="Times New Roman"/>
                <a:ea typeface="+mn-lt"/>
                <a:cs typeface="+mn-lt"/>
              </a:rPr>
              <a:t> players. </a:t>
            </a:r>
          </a:p>
          <a:p>
            <a:pPr marL="342900" indent="-342900" algn="just">
              <a:lnSpc>
                <a:spcPct val="200000"/>
              </a:lnSpc>
              <a:spcBef>
                <a:spcPts val="0"/>
              </a:spcBef>
              <a:buFont typeface="+mj-lt"/>
              <a:buAutoNum type="arabicPeriod"/>
            </a:pPr>
            <a:r>
              <a:rPr lang="en-US" sz="1800" dirty="0">
                <a:solidFill>
                  <a:schemeClr val="accent4">
                    <a:lumMod val="95000"/>
                    <a:lumOff val="5000"/>
                  </a:schemeClr>
                </a:solidFill>
                <a:latin typeface="Times New Roman"/>
                <a:ea typeface="+mn-lt"/>
                <a:cs typeface="+mn-lt"/>
              </a:rPr>
              <a:t>In our research, we decided to take player whose values are more than 100 million euros as top valued </a:t>
            </a:r>
            <a:r>
              <a:rPr lang="en-US" sz="1800" dirty="0" err="1">
                <a:solidFill>
                  <a:schemeClr val="accent4">
                    <a:lumMod val="95000"/>
                    <a:lumOff val="5000"/>
                  </a:schemeClr>
                </a:solidFill>
                <a:latin typeface="Times New Roman"/>
                <a:ea typeface="+mn-lt"/>
                <a:cs typeface="+mn-lt"/>
              </a:rPr>
              <a:t>fifa</a:t>
            </a:r>
            <a:r>
              <a:rPr lang="en-US" sz="1800" dirty="0">
                <a:solidFill>
                  <a:schemeClr val="accent4">
                    <a:lumMod val="95000"/>
                    <a:lumOff val="5000"/>
                  </a:schemeClr>
                </a:solidFill>
                <a:latin typeface="Times New Roman"/>
                <a:ea typeface="+mn-lt"/>
                <a:cs typeface="+mn-lt"/>
              </a:rPr>
              <a:t> players.</a:t>
            </a:r>
          </a:p>
          <a:p>
            <a:pPr marL="342900" indent="-342900" algn="just">
              <a:lnSpc>
                <a:spcPct val="200000"/>
              </a:lnSpc>
              <a:spcBef>
                <a:spcPts val="0"/>
              </a:spcBef>
              <a:buFont typeface="+mj-lt"/>
              <a:buAutoNum type="arabicPeriod"/>
            </a:pPr>
            <a:r>
              <a:rPr lang="en-US" altLang="zh-CN" sz="1800" dirty="0">
                <a:solidFill>
                  <a:schemeClr val="accent4">
                    <a:lumMod val="95000"/>
                    <a:lumOff val="5000"/>
                  </a:schemeClr>
                </a:solidFill>
                <a:latin typeface="Times New Roman"/>
                <a:ea typeface="+mn-lt"/>
                <a:cs typeface="+mn-lt"/>
              </a:rPr>
              <a:t>To</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predict</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the</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value</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of</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player.</a:t>
            </a:r>
          </a:p>
          <a:p>
            <a:pPr marL="342900" indent="-342900" algn="just">
              <a:lnSpc>
                <a:spcPct val="200000"/>
              </a:lnSpc>
              <a:spcBef>
                <a:spcPts val="0"/>
              </a:spcBef>
              <a:buFont typeface="+mj-lt"/>
              <a:buAutoNum type="arabicPeriod"/>
            </a:pPr>
            <a:r>
              <a:rPr lang="en-US" sz="1800" dirty="0">
                <a:solidFill>
                  <a:schemeClr val="accent4">
                    <a:lumMod val="95000"/>
                    <a:lumOff val="5000"/>
                  </a:schemeClr>
                </a:solidFill>
                <a:latin typeface="Times New Roman"/>
                <a:ea typeface="+mn-lt"/>
                <a:cs typeface="+mn-lt"/>
              </a:rPr>
              <a:t>To make the value of the player as a target. </a:t>
            </a:r>
            <a:endParaRPr lang="en-US" sz="3200" dirty="0"/>
          </a:p>
          <a:p>
            <a:pPr marL="342900" indent="-342900" algn="just">
              <a:lnSpc>
                <a:spcPct val="200000"/>
              </a:lnSpc>
              <a:spcBef>
                <a:spcPts val="0"/>
              </a:spcBef>
              <a:buFont typeface="+mj-lt"/>
              <a:buAutoNum type="arabicPeriod"/>
            </a:pPr>
            <a:r>
              <a:rPr lang="en-US" sz="1800" dirty="0">
                <a:solidFill>
                  <a:schemeClr val="accent4">
                    <a:lumMod val="95000"/>
                    <a:lumOff val="5000"/>
                  </a:schemeClr>
                </a:solidFill>
                <a:latin typeface="Times New Roman"/>
                <a:ea typeface="+mn-lt"/>
                <a:cs typeface="+mn-lt"/>
              </a:rPr>
              <a:t>To let the club owner and fans know the worth of the </a:t>
            </a:r>
            <a:r>
              <a:rPr lang="en-US" sz="1800" dirty="0" err="1">
                <a:solidFill>
                  <a:schemeClr val="accent4">
                    <a:lumMod val="95000"/>
                    <a:lumOff val="5000"/>
                  </a:schemeClr>
                </a:solidFill>
                <a:latin typeface="Times New Roman"/>
                <a:ea typeface="+mn-lt"/>
                <a:cs typeface="+mn-lt"/>
              </a:rPr>
              <a:t>fifa</a:t>
            </a:r>
            <a:r>
              <a:rPr lang="en-US" sz="1800" dirty="0">
                <a:solidFill>
                  <a:schemeClr val="accent4">
                    <a:lumMod val="95000"/>
                    <a:lumOff val="5000"/>
                  </a:schemeClr>
                </a:solidFill>
                <a:latin typeface="Times New Roman"/>
                <a:ea typeface="+mn-lt"/>
                <a:cs typeface="+mn-lt"/>
              </a:rPr>
              <a:t> player.</a:t>
            </a:r>
            <a:endParaRPr lang="en-US" sz="1100" dirty="0">
              <a:solidFill>
                <a:schemeClr val="accent4">
                  <a:lumMod val="95000"/>
                  <a:lumOff val="5000"/>
                </a:schemeClr>
              </a:solidFill>
              <a:latin typeface="Times New Roman"/>
              <a:ea typeface="+mn-lt"/>
              <a:cs typeface="+mn-lt"/>
            </a:endParaRPr>
          </a:p>
        </p:txBody>
      </p:sp>
    </p:spTree>
    <p:extLst>
      <p:ext uri="{BB962C8B-B14F-4D97-AF65-F5344CB8AC3E}">
        <p14:creationId xmlns:p14="http://schemas.microsoft.com/office/powerpoint/2010/main" val="307442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86267"/>
            <a:ext cx="6858000" cy="1286933"/>
          </a:xfrm>
        </p:spPr>
        <p:txBody>
          <a:bodyPr/>
          <a:lstStyle/>
          <a:p>
            <a:r>
              <a:rPr lang="en-US" sz="4800" b="1" dirty="0">
                <a:solidFill>
                  <a:schemeClr val="bg1">
                    <a:lumMod val="60000"/>
                    <a:lumOff val="40000"/>
                  </a:schemeClr>
                </a:solidFill>
                <a:latin typeface="Times New Roman"/>
                <a:ea typeface="+mn-lt"/>
                <a:cs typeface="+mn-lt"/>
              </a:rPr>
              <a:t>Techniques:</a:t>
            </a:r>
            <a:br>
              <a:rPr lang="en-US" sz="4800" b="1" dirty="0">
                <a:solidFill>
                  <a:schemeClr val="bg1">
                    <a:lumMod val="60000"/>
                    <a:lumOff val="40000"/>
                  </a:schemeClr>
                </a:solidFill>
                <a:latin typeface="Times New Roman"/>
                <a:cs typeface="Arial"/>
              </a:rPr>
            </a:br>
            <a:endParaRPr lang="en-US" dirty="0"/>
          </a:p>
        </p:txBody>
      </p:sp>
      <p:sp>
        <p:nvSpPr>
          <p:cNvPr id="3" name="Subtitle 2"/>
          <p:cNvSpPr>
            <a:spLocks noGrp="1"/>
          </p:cNvSpPr>
          <p:nvPr>
            <p:ph type="subTitle" idx="1"/>
          </p:nvPr>
        </p:nvSpPr>
        <p:spPr>
          <a:xfrm>
            <a:off x="541867" y="1058333"/>
            <a:ext cx="8398933" cy="3708400"/>
          </a:xfrm>
        </p:spPr>
        <p:txBody>
          <a:bodyPr/>
          <a:lstStyle/>
          <a:p>
            <a:pPr marL="342900" indent="-342900" algn="just">
              <a:lnSpc>
                <a:spcPct val="150000"/>
              </a:lnSpc>
              <a:spcBef>
                <a:spcPts val="0"/>
              </a:spcBef>
              <a:buFont typeface="+mj-lt"/>
              <a:buAutoNum type="arabicPeriod"/>
            </a:pPr>
            <a:r>
              <a:rPr lang="en-US" altLang="zh-CN" sz="1800" dirty="0">
                <a:solidFill>
                  <a:schemeClr val="accent4">
                    <a:lumMod val="95000"/>
                    <a:lumOff val="5000"/>
                  </a:schemeClr>
                </a:solidFill>
                <a:latin typeface="Times New Roman"/>
                <a:ea typeface="+mn-lt"/>
                <a:cs typeface="+mn-lt"/>
              </a:rPr>
              <a:t>Choose the best feature/variables from</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the</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data</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set that are important which will give us the best model.</a:t>
            </a:r>
          </a:p>
          <a:p>
            <a:pPr marL="342900" indent="-342900" algn="just">
              <a:lnSpc>
                <a:spcPct val="150000"/>
              </a:lnSpc>
              <a:spcBef>
                <a:spcPts val="0"/>
              </a:spcBef>
              <a:buFont typeface="+mj-lt"/>
              <a:buAutoNum type="arabicPeriod"/>
            </a:pPr>
            <a:r>
              <a:rPr lang="en-US" altLang="zh-CN" sz="1800" dirty="0">
                <a:solidFill>
                  <a:schemeClr val="accent4">
                    <a:lumMod val="95000"/>
                    <a:lumOff val="5000"/>
                  </a:schemeClr>
                </a:solidFill>
                <a:latin typeface="Times New Roman"/>
                <a:ea typeface="+mn-lt"/>
                <a:cs typeface="+mn-lt"/>
              </a:rPr>
              <a:t>Binary classification of the value of the player.</a:t>
            </a:r>
          </a:p>
          <a:p>
            <a:pPr marL="342900" indent="-342900" algn="just">
              <a:lnSpc>
                <a:spcPct val="150000"/>
              </a:lnSpc>
              <a:spcBef>
                <a:spcPts val="0"/>
              </a:spcBef>
              <a:buFont typeface="+mj-lt"/>
              <a:buAutoNum type="arabicPeriod"/>
            </a:pPr>
            <a:r>
              <a:rPr lang="en-US" sz="1800" dirty="0">
                <a:solidFill>
                  <a:schemeClr val="accent4">
                    <a:lumMod val="95000"/>
                    <a:lumOff val="5000"/>
                  </a:schemeClr>
                </a:solidFill>
                <a:latin typeface="Times New Roman"/>
                <a:ea typeface="+mn-lt"/>
                <a:cs typeface="+mn-lt"/>
              </a:rPr>
              <a:t>Split the data </a:t>
            </a:r>
            <a:r>
              <a:rPr lang="en-US" altLang="zh-CN" sz="1800" dirty="0">
                <a:solidFill>
                  <a:schemeClr val="accent4">
                    <a:lumMod val="95000"/>
                    <a:lumOff val="5000"/>
                  </a:schemeClr>
                </a:solidFill>
                <a:latin typeface="Times New Roman"/>
                <a:ea typeface="+mn-lt"/>
                <a:cs typeface="+mn-lt"/>
              </a:rPr>
              <a:t>in</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train</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and</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test</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set</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with 80% and 20% respectively.</a:t>
            </a:r>
          </a:p>
          <a:p>
            <a:pPr marL="342900" indent="-342900" algn="just">
              <a:lnSpc>
                <a:spcPct val="150000"/>
              </a:lnSpc>
              <a:spcBef>
                <a:spcPts val="0"/>
              </a:spcBef>
              <a:buFont typeface="+mj-lt"/>
              <a:buAutoNum type="arabicPeriod"/>
            </a:pPr>
            <a:r>
              <a:rPr lang="en-US" altLang="zh-CN" sz="1800" dirty="0">
                <a:solidFill>
                  <a:schemeClr val="accent4">
                    <a:lumMod val="95000"/>
                    <a:lumOff val="5000"/>
                  </a:schemeClr>
                </a:solidFill>
                <a:latin typeface="Times New Roman"/>
                <a:ea typeface="+mn-lt"/>
                <a:cs typeface="+mn-lt"/>
              </a:rPr>
              <a:t>Use machine learning algorithm like </a:t>
            </a:r>
            <a:r>
              <a:rPr lang="en-US" altLang="zh-CN" sz="1800" dirty="0" err="1">
                <a:solidFill>
                  <a:srgbClr val="000000"/>
                </a:solidFill>
                <a:latin typeface="Times New Roman"/>
                <a:ea typeface="+mn-lt"/>
                <a:cs typeface="+mn-lt"/>
              </a:rPr>
              <a:t>XGBoost</a:t>
            </a:r>
            <a:r>
              <a:rPr lang="en-US" altLang="zh-CN" sz="1800" dirty="0">
                <a:solidFill>
                  <a:schemeClr val="accent4">
                    <a:lumMod val="95000"/>
                    <a:lumOff val="5000"/>
                  </a:schemeClr>
                </a:solidFill>
                <a:latin typeface="Times New Roman"/>
                <a:ea typeface="+mn-lt"/>
                <a:cs typeface="+mn-lt"/>
              </a:rPr>
              <a:t>,</a:t>
            </a:r>
            <a:r>
              <a:rPr lang="zh-CN" altLang="en-US" sz="1800" dirty="0">
                <a:solidFill>
                  <a:schemeClr val="accent4">
                    <a:lumMod val="95000"/>
                    <a:lumOff val="5000"/>
                  </a:schemeClr>
                </a:solidFill>
                <a:latin typeface="Times New Roman"/>
                <a:ea typeface="+mn-lt"/>
                <a:cs typeface="+mn-lt"/>
              </a:rPr>
              <a:t> </a:t>
            </a:r>
            <a:r>
              <a:rPr lang="en-US" altLang="zh-CN" sz="1800" dirty="0">
                <a:solidFill>
                  <a:srgbClr val="000000"/>
                </a:solidFill>
                <a:latin typeface="Times New Roman"/>
                <a:ea typeface="+mn-lt"/>
                <a:cs typeface="+mn-lt"/>
              </a:rPr>
              <a:t> </a:t>
            </a:r>
            <a:r>
              <a:rPr lang="en-US" altLang="zh-CN" sz="1800" dirty="0" err="1">
                <a:solidFill>
                  <a:srgbClr val="000000"/>
                </a:solidFill>
                <a:latin typeface="Times New Roman"/>
                <a:ea typeface="+mn-lt"/>
                <a:cs typeface="+mn-lt"/>
              </a:rPr>
              <a:t>LightGBM</a:t>
            </a:r>
            <a:r>
              <a:rPr lang="en-US" altLang="zh-CN" sz="1800" dirty="0">
                <a:solidFill>
                  <a:schemeClr val="accent4">
                    <a:lumMod val="95000"/>
                    <a:lumOff val="5000"/>
                  </a:schemeClr>
                </a:solidFill>
                <a:latin typeface="Times New Roman"/>
                <a:ea typeface="+mn-lt"/>
                <a:cs typeface="+mn-lt"/>
              </a:rPr>
              <a:t>,</a:t>
            </a:r>
            <a:r>
              <a:rPr lang="zh-CN" altLang="en-US" sz="1800" dirty="0">
                <a:solidFill>
                  <a:schemeClr val="accent4">
                    <a:lumMod val="95000"/>
                    <a:lumOff val="5000"/>
                  </a:schemeClr>
                </a:solidFill>
                <a:latin typeface="Times New Roman"/>
                <a:ea typeface="+mn-lt"/>
                <a:cs typeface="+mn-lt"/>
              </a:rPr>
              <a:t> </a:t>
            </a:r>
            <a:r>
              <a:rPr lang="en-US" altLang="zh-CN" sz="1800" dirty="0">
                <a:solidFill>
                  <a:srgbClr val="000000"/>
                </a:solidFill>
                <a:latin typeface="Times New Roman"/>
                <a:ea typeface="+mn-lt"/>
                <a:cs typeface="+mn-lt"/>
              </a:rPr>
              <a:t> </a:t>
            </a:r>
            <a:r>
              <a:rPr lang="en-US" altLang="zh-CN" sz="1800" dirty="0" err="1">
                <a:solidFill>
                  <a:srgbClr val="000000"/>
                </a:solidFill>
                <a:latin typeface="Times New Roman"/>
                <a:ea typeface="+mn-lt"/>
                <a:cs typeface="+mn-lt"/>
              </a:rPr>
              <a:t>CatBoost</a:t>
            </a:r>
            <a:r>
              <a:rPr lang="en-US" altLang="zh-CN" sz="1800" dirty="0">
                <a:solidFill>
                  <a:schemeClr val="accent4">
                    <a:lumMod val="95000"/>
                    <a:lumOff val="5000"/>
                  </a:schemeClr>
                </a:solidFill>
                <a:latin typeface="Times New Roman"/>
                <a:ea typeface="+mn-lt"/>
                <a:cs typeface="+mn-lt"/>
              </a:rPr>
              <a:t> packages</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to</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get</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our</a:t>
            </a:r>
            <a:r>
              <a:rPr lang="zh-CN" altLang="en-US" sz="1800" dirty="0">
                <a:solidFill>
                  <a:schemeClr val="accent4">
                    <a:lumMod val="95000"/>
                    <a:lumOff val="5000"/>
                  </a:schemeClr>
                </a:solidFill>
                <a:latin typeface="Times New Roman"/>
                <a:ea typeface="+mn-lt"/>
                <a:cs typeface="+mn-lt"/>
              </a:rPr>
              <a:t> </a:t>
            </a:r>
            <a:r>
              <a:rPr lang="en-US" altLang="zh-CN" sz="1800" dirty="0" err="1">
                <a:solidFill>
                  <a:schemeClr val="accent4">
                    <a:lumMod val="95000"/>
                    <a:lumOff val="5000"/>
                  </a:schemeClr>
                </a:solidFill>
                <a:latin typeface="Times New Roman"/>
                <a:ea typeface="+mn-lt"/>
                <a:cs typeface="+mn-lt"/>
              </a:rPr>
              <a:t>auc</a:t>
            </a:r>
            <a:r>
              <a:rPr lang="zh-CN" altLang="en-US" sz="1800" dirty="0">
                <a:solidFill>
                  <a:schemeClr val="accent4">
                    <a:lumMod val="95000"/>
                    <a:lumOff val="5000"/>
                  </a:schemeClr>
                </a:solidFill>
                <a:latin typeface="Times New Roman"/>
                <a:ea typeface="+mn-lt"/>
                <a:cs typeface="+mn-lt"/>
              </a:rPr>
              <a:t> </a:t>
            </a:r>
            <a:r>
              <a:rPr lang="en-US" altLang="zh-CN" sz="1800" dirty="0">
                <a:solidFill>
                  <a:schemeClr val="accent4">
                    <a:lumMod val="95000"/>
                    <a:lumOff val="5000"/>
                  </a:schemeClr>
                </a:solidFill>
                <a:latin typeface="Times New Roman"/>
                <a:ea typeface="+mn-lt"/>
                <a:cs typeface="+mn-lt"/>
              </a:rPr>
              <a:t>score.</a:t>
            </a:r>
          </a:p>
          <a:p>
            <a:pPr marL="342900" indent="-342900" algn="just">
              <a:lnSpc>
                <a:spcPct val="150000"/>
              </a:lnSpc>
              <a:spcBef>
                <a:spcPts val="0"/>
              </a:spcBef>
              <a:buFont typeface="+mj-lt"/>
              <a:buAutoNum type="arabicPeriod"/>
            </a:pPr>
            <a:r>
              <a:rPr lang="en-US" sz="1800" dirty="0">
                <a:solidFill>
                  <a:schemeClr val="accent4">
                    <a:lumMod val="95000"/>
                    <a:lumOff val="5000"/>
                  </a:schemeClr>
                </a:solidFill>
                <a:latin typeface="Times New Roman"/>
                <a:ea typeface="+mn-lt"/>
                <a:cs typeface="+mn-lt"/>
              </a:rPr>
              <a:t>Use SHAP package and SHAP interaction plot to find out the most important features from the data.</a:t>
            </a:r>
            <a:endParaRPr lang="en-US" sz="1800" dirty="0"/>
          </a:p>
        </p:txBody>
      </p:sp>
    </p:spTree>
    <p:extLst>
      <p:ext uri="{BB962C8B-B14F-4D97-AF65-F5344CB8AC3E}">
        <p14:creationId xmlns:p14="http://schemas.microsoft.com/office/powerpoint/2010/main" val="327929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8933" y="254000"/>
            <a:ext cx="7366000" cy="651933"/>
          </a:xfrm>
        </p:spPr>
        <p:txBody>
          <a:bodyPr/>
          <a:lstStyle/>
          <a:p>
            <a:r>
              <a:rPr lang="en-US" altLang="zh-CN" sz="4800" b="1" dirty="0">
                <a:solidFill>
                  <a:schemeClr val="bg1">
                    <a:lumMod val="60000"/>
                    <a:lumOff val="40000"/>
                  </a:schemeClr>
                </a:solidFill>
                <a:latin typeface="Times New Roman"/>
                <a:ea typeface="+mn-lt"/>
                <a:cs typeface="+mn-lt"/>
              </a:rPr>
              <a:t>Findings and Conclusions:</a:t>
            </a:r>
            <a:endParaRPr lang="en-US" dirty="0"/>
          </a:p>
        </p:txBody>
      </p:sp>
      <p:sp>
        <p:nvSpPr>
          <p:cNvPr id="3" name="Subtitle 2"/>
          <p:cNvSpPr>
            <a:spLocks noGrp="1"/>
          </p:cNvSpPr>
          <p:nvPr>
            <p:ph type="subTitle" idx="1"/>
          </p:nvPr>
        </p:nvSpPr>
        <p:spPr>
          <a:xfrm>
            <a:off x="778933" y="1015999"/>
            <a:ext cx="8221134" cy="3556001"/>
          </a:xfrm>
        </p:spPr>
        <p:txBody>
          <a:bodyPr/>
          <a:lstStyle/>
          <a:p>
            <a:pPr marL="342900" indent="-342900" algn="just">
              <a:lnSpc>
                <a:spcPct val="150000"/>
              </a:lnSpc>
              <a:spcBef>
                <a:spcPts val="0"/>
              </a:spcBef>
              <a:buFont typeface="+mj-lt"/>
              <a:buAutoNum type="arabicPeriod"/>
            </a:pPr>
            <a:r>
              <a:rPr lang="en-US" altLang="zh-CN" sz="1800" dirty="0">
                <a:solidFill>
                  <a:srgbClr val="000000"/>
                </a:solidFill>
                <a:latin typeface="Times New Roman"/>
                <a:ea typeface="+mn-lt"/>
                <a:cs typeface="+mn-lt"/>
              </a:rPr>
              <a:t>We run our</a:t>
            </a:r>
            <a:r>
              <a:rPr lang="zh-CN" altLang="en-US" sz="1800" dirty="0">
                <a:solidFill>
                  <a:srgbClr val="000000"/>
                </a:solidFill>
                <a:latin typeface="Times New Roman"/>
                <a:ea typeface="+mn-lt"/>
                <a:cs typeface="+mn-lt"/>
              </a:rPr>
              <a:t> </a:t>
            </a:r>
            <a:r>
              <a:rPr lang="en-US" altLang="zh-CN" sz="1800" dirty="0">
                <a:solidFill>
                  <a:srgbClr val="000000"/>
                </a:solidFill>
                <a:latin typeface="Times New Roman"/>
                <a:ea typeface="+mn-lt"/>
                <a:cs typeface="+mn-lt"/>
              </a:rPr>
              <a:t>code</a:t>
            </a:r>
            <a:r>
              <a:rPr lang="zh-CN" altLang="en-US" sz="1800" dirty="0">
                <a:solidFill>
                  <a:srgbClr val="000000"/>
                </a:solidFill>
                <a:latin typeface="Times New Roman"/>
                <a:ea typeface="+mn-lt"/>
                <a:cs typeface="+mn-lt"/>
              </a:rPr>
              <a:t> </a:t>
            </a:r>
            <a:r>
              <a:rPr lang="en-US" altLang="zh-CN" sz="1800" dirty="0">
                <a:solidFill>
                  <a:srgbClr val="000000"/>
                </a:solidFill>
                <a:latin typeface="Times New Roman"/>
                <a:ea typeface="+mn-lt"/>
                <a:cs typeface="+mn-lt"/>
              </a:rPr>
              <a:t>multiple</a:t>
            </a:r>
            <a:r>
              <a:rPr lang="zh-CN" altLang="en-US" sz="1800" dirty="0">
                <a:solidFill>
                  <a:srgbClr val="000000"/>
                </a:solidFill>
                <a:latin typeface="Times New Roman"/>
                <a:ea typeface="+mn-lt"/>
                <a:cs typeface="+mn-lt"/>
              </a:rPr>
              <a:t> </a:t>
            </a:r>
            <a:r>
              <a:rPr lang="en-US" altLang="zh-CN" sz="1800" dirty="0">
                <a:solidFill>
                  <a:srgbClr val="000000"/>
                </a:solidFill>
                <a:latin typeface="Times New Roman"/>
                <a:ea typeface="+mn-lt"/>
                <a:cs typeface="+mn-lt"/>
              </a:rPr>
              <a:t>times</a:t>
            </a:r>
            <a:r>
              <a:rPr lang="zh-CN" altLang="en-US" sz="1800" dirty="0">
                <a:solidFill>
                  <a:srgbClr val="000000"/>
                </a:solidFill>
                <a:latin typeface="Times New Roman"/>
                <a:ea typeface="+mn-lt"/>
                <a:cs typeface="+mn-lt"/>
              </a:rPr>
              <a:t> </a:t>
            </a:r>
            <a:r>
              <a:rPr lang="en-US" altLang="zh-CN" sz="1800" dirty="0">
                <a:solidFill>
                  <a:srgbClr val="000000"/>
                </a:solidFill>
                <a:latin typeface="Times New Roman"/>
                <a:ea typeface="+mn-lt"/>
                <a:cs typeface="+mn-lt"/>
              </a:rPr>
              <a:t>with different variable and with different packages.</a:t>
            </a:r>
          </a:p>
          <a:p>
            <a:pPr marL="342900" indent="-342900" algn="just">
              <a:lnSpc>
                <a:spcPct val="150000"/>
              </a:lnSpc>
              <a:spcBef>
                <a:spcPts val="0"/>
              </a:spcBef>
              <a:buFont typeface="+mj-lt"/>
              <a:buAutoNum type="arabicPeriod"/>
            </a:pPr>
            <a:r>
              <a:rPr lang="en-US" altLang="zh-CN" sz="1800" dirty="0">
                <a:solidFill>
                  <a:srgbClr val="000000"/>
                </a:solidFill>
                <a:latin typeface="Times New Roman"/>
                <a:ea typeface="+mn-lt"/>
                <a:cs typeface="+mn-lt"/>
              </a:rPr>
              <a:t>The best results</a:t>
            </a:r>
            <a:r>
              <a:rPr lang="zh-CN" altLang="en-US" sz="1800" dirty="0">
                <a:solidFill>
                  <a:srgbClr val="000000"/>
                </a:solidFill>
                <a:latin typeface="Times New Roman"/>
                <a:ea typeface="+mn-lt"/>
                <a:cs typeface="+mn-lt"/>
              </a:rPr>
              <a:t> </a:t>
            </a:r>
            <a:r>
              <a:rPr lang="en-US" altLang="zh-CN" sz="1800" dirty="0">
                <a:solidFill>
                  <a:srgbClr val="000000"/>
                </a:solidFill>
                <a:latin typeface="Times New Roman"/>
                <a:ea typeface="+mn-lt"/>
                <a:cs typeface="+mn-lt"/>
              </a:rPr>
              <a:t>we got was 0.99 </a:t>
            </a:r>
            <a:r>
              <a:rPr lang="en-US" altLang="zh-CN" sz="1800" dirty="0" err="1">
                <a:solidFill>
                  <a:srgbClr val="000000"/>
                </a:solidFill>
                <a:latin typeface="Times New Roman"/>
                <a:ea typeface="+mn-lt"/>
                <a:cs typeface="+mn-lt"/>
              </a:rPr>
              <a:t>auc</a:t>
            </a:r>
            <a:r>
              <a:rPr lang="en-US" altLang="zh-CN" sz="1800" dirty="0">
                <a:solidFill>
                  <a:srgbClr val="000000"/>
                </a:solidFill>
                <a:latin typeface="Times New Roman"/>
                <a:ea typeface="+mn-lt"/>
                <a:cs typeface="+mn-lt"/>
              </a:rPr>
              <a:t> score.</a:t>
            </a:r>
          </a:p>
          <a:p>
            <a:pPr marL="342900" indent="-342900" algn="just">
              <a:lnSpc>
                <a:spcPct val="150000"/>
              </a:lnSpc>
              <a:spcBef>
                <a:spcPts val="0"/>
              </a:spcBef>
              <a:buFont typeface="+mj-lt"/>
              <a:buAutoNum type="arabicPeriod"/>
            </a:pPr>
            <a:r>
              <a:rPr lang="en-US" altLang="zh-CN" sz="1800" dirty="0">
                <a:solidFill>
                  <a:srgbClr val="000000"/>
                </a:solidFill>
                <a:latin typeface="Times New Roman"/>
                <a:ea typeface="+mn-lt"/>
                <a:cs typeface="+mn-lt"/>
              </a:rPr>
              <a:t>Even though we used </a:t>
            </a:r>
            <a:r>
              <a:rPr lang="en-US" altLang="zh-CN" sz="1800" dirty="0" err="1">
                <a:solidFill>
                  <a:srgbClr val="000000"/>
                </a:solidFill>
                <a:latin typeface="Times New Roman"/>
                <a:ea typeface="+mn-lt"/>
                <a:cs typeface="+mn-lt"/>
              </a:rPr>
              <a:t>XGBoost</a:t>
            </a:r>
            <a:r>
              <a:rPr lang="en-US" altLang="zh-CN" sz="1800" dirty="0">
                <a:solidFill>
                  <a:srgbClr val="000000"/>
                </a:solidFill>
                <a:latin typeface="Times New Roman"/>
                <a:ea typeface="+mn-lt"/>
                <a:cs typeface="+mn-lt"/>
              </a:rPr>
              <a:t>,</a:t>
            </a:r>
            <a:r>
              <a:rPr lang="zh-CN" altLang="en-US" sz="1800" dirty="0">
                <a:solidFill>
                  <a:srgbClr val="000000"/>
                </a:solidFill>
                <a:latin typeface="Times New Roman"/>
                <a:ea typeface="+mn-lt"/>
                <a:cs typeface="+mn-lt"/>
              </a:rPr>
              <a:t> </a:t>
            </a:r>
            <a:r>
              <a:rPr lang="en-US" altLang="zh-CN" sz="1800" dirty="0" err="1">
                <a:solidFill>
                  <a:srgbClr val="000000"/>
                </a:solidFill>
                <a:latin typeface="Times New Roman"/>
                <a:ea typeface="+mn-lt"/>
                <a:cs typeface="+mn-lt"/>
              </a:rPr>
              <a:t>LightGBM</a:t>
            </a:r>
            <a:r>
              <a:rPr lang="en-US" altLang="zh-CN" sz="1800" dirty="0">
                <a:solidFill>
                  <a:srgbClr val="000000"/>
                </a:solidFill>
                <a:latin typeface="Times New Roman"/>
                <a:ea typeface="+mn-lt"/>
                <a:cs typeface="+mn-lt"/>
              </a:rPr>
              <a:t>,</a:t>
            </a:r>
            <a:r>
              <a:rPr lang="zh-CN" altLang="en-US" sz="1800" dirty="0">
                <a:solidFill>
                  <a:srgbClr val="000000"/>
                </a:solidFill>
                <a:latin typeface="Times New Roman"/>
                <a:ea typeface="+mn-lt"/>
                <a:cs typeface="+mn-lt"/>
              </a:rPr>
              <a:t> </a:t>
            </a:r>
            <a:r>
              <a:rPr lang="en-US" altLang="zh-CN" sz="1800" dirty="0">
                <a:solidFill>
                  <a:srgbClr val="000000"/>
                </a:solidFill>
                <a:latin typeface="Times New Roman"/>
                <a:ea typeface="+mn-lt"/>
                <a:cs typeface="+mn-lt"/>
              </a:rPr>
              <a:t>and</a:t>
            </a:r>
            <a:r>
              <a:rPr lang="zh-CN" altLang="en-US" sz="1800" dirty="0">
                <a:solidFill>
                  <a:srgbClr val="000000"/>
                </a:solidFill>
                <a:latin typeface="Times New Roman"/>
                <a:ea typeface="+mn-lt"/>
                <a:cs typeface="+mn-lt"/>
              </a:rPr>
              <a:t> </a:t>
            </a:r>
            <a:r>
              <a:rPr lang="en-US" altLang="zh-CN" sz="1800" dirty="0" err="1">
                <a:solidFill>
                  <a:srgbClr val="000000"/>
                </a:solidFill>
                <a:latin typeface="Times New Roman"/>
                <a:ea typeface="+mn-lt"/>
                <a:cs typeface="+mn-lt"/>
              </a:rPr>
              <a:t>CatBoost</a:t>
            </a:r>
            <a:r>
              <a:rPr lang="zh-CN" altLang="en-US" sz="1800" dirty="0">
                <a:solidFill>
                  <a:srgbClr val="000000"/>
                </a:solidFill>
                <a:latin typeface="Times New Roman"/>
                <a:ea typeface="+mn-lt"/>
                <a:cs typeface="+mn-lt"/>
              </a:rPr>
              <a:t> </a:t>
            </a:r>
            <a:r>
              <a:rPr lang="en-US" altLang="zh-CN" sz="1800" dirty="0">
                <a:solidFill>
                  <a:srgbClr val="000000"/>
                </a:solidFill>
                <a:latin typeface="Times New Roman"/>
                <a:ea typeface="+mn-lt"/>
                <a:cs typeface="+mn-lt"/>
              </a:rPr>
              <a:t>models for the prediction and got almost similar result.</a:t>
            </a:r>
            <a:r>
              <a:rPr lang="zh-CN" altLang="en-US" sz="1800" dirty="0">
                <a:solidFill>
                  <a:srgbClr val="000000"/>
                </a:solidFill>
                <a:latin typeface="Times New Roman"/>
                <a:ea typeface="+mn-lt"/>
                <a:cs typeface="+mn-lt"/>
              </a:rPr>
              <a:t> </a:t>
            </a:r>
            <a:endParaRPr lang="en-US" altLang="zh-CN" sz="1800" dirty="0">
              <a:solidFill>
                <a:srgbClr val="000000"/>
              </a:solidFill>
              <a:latin typeface="Times New Roman"/>
              <a:ea typeface="+mn-lt"/>
              <a:cs typeface="+mn-lt"/>
            </a:endParaRPr>
          </a:p>
          <a:p>
            <a:pPr marL="342900" indent="-342900" algn="just">
              <a:lnSpc>
                <a:spcPct val="150000"/>
              </a:lnSpc>
              <a:spcBef>
                <a:spcPts val="0"/>
              </a:spcBef>
              <a:buFont typeface="+mj-lt"/>
              <a:buAutoNum type="arabicPeriod"/>
            </a:pPr>
            <a:r>
              <a:rPr lang="en-US" altLang="zh-CN" sz="1800" dirty="0">
                <a:solidFill>
                  <a:schemeClr val="accent4"/>
                </a:solidFill>
                <a:latin typeface="Times New Roman"/>
                <a:ea typeface="+mn-lt"/>
                <a:cs typeface="+mn-lt"/>
              </a:rPr>
              <a:t>For</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logistic</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regression</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model,</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we</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got</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the</a:t>
            </a:r>
            <a:r>
              <a:rPr lang="zh-CN" altLang="en-US" sz="1800" dirty="0">
                <a:solidFill>
                  <a:schemeClr val="accent4"/>
                </a:solidFill>
                <a:latin typeface="Times New Roman"/>
                <a:ea typeface="+mn-lt"/>
                <a:cs typeface="+mn-lt"/>
              </a:rPr>
              <a:t> </a:t>
            </a:r>
            <a:r>
              <a:rPr lang="en-US" altLang="zh-CN" sz="1800" dirty="0" err="1">
                <a:solidFill>
                  <a:schemeClr val="accent4"/>
                </a:solidFill>
                <a:latin typeface="Times New Roman"/>
                <a:ea typeface="+mn-lt"/>
                <a:cs typeface="+mn-lt"/>
              </a:rPr>
              <a:t>auc</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score</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for</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training</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set</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0.96</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and</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for</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test</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set</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0.95.</a:t>
            </a:r>
            <a:r>
              <a:rPr lang="zh-CN" altLang="en-US" sz="1800" dirty="0">
                <a:solidFill>
                  <a:schemeClr val="accent4"/>
                </a:solidFill>
                <a:latin typeface="Times New Roman"/>
                <a:ea typeface="+mn-lt"/>
                <a:cs typeface="+mn-lt"/>
              </a:rPr>
              <a:t> </a:t>
            </a:r>
            <a:endParaRPr lang="en-US" altLang="zh-CN" sz="1800" dirty="0">
              <a:solidFill>
                <a:schemeClr val="accent4"/>
              </a:solidFill>
              <a:latin typeface="Times New Roman"/>
              <a:ea typeface="+mn-lt"/>
              <a:cs typeface="+mn-lt"/>
            </a:endParaRPr>
          </a:p>
          <a:p>
            <a:pPr marL="342900" indent="-342900" algn="just">
              <a:lnSpc>
                <a:spcPct val="150000"/>
              </a:lnSpc>
              <a:spcBef>
                <a:spcPts val="0"/>
              </a:spcBef>
              <a:buFont typeface="+mj-lt"/>
              <a:buAutoNum type="arabicPeriod"/>
            </a:pPr>
            <a:r>
              <a:rPr lang="en-US" altLang="zh-CN" sz="1800" dirty="0">
                <a:solidFill>
                  <a:schemeClr val="accent4"/>
                </a:solidFill>
                <a:latin typeface="Times New Roman"/>
                <a:ea typeface="+mn-lt"/>
                <a:cs typeface="+mn-lt"/>
              </a:rPr>
              <a:t>Out of all of the models we got, </a:t>
            </a:r>
            <a:r>
              <a:rPr lang="en-US" altLang="zh-CN" sz="1800" dirty="0" err="1">
                <a:solidFill>
                  <a:srgbClr val="000000"/>
                </a:solidFill>
                <a:latin typeface="Times New Roman"/>
                <a:ea typeface="+mn-lt"/>
                <a:cs typeface="+mn-lt"/>
              </a:rPr>
              <a:t>XGBoost</a:t>
            </a:r>
            <a:r>
              <a:rPr lang="en-US" altLang="zh-CN" sz="1800" dirty="0">
                <a:solidFill>
                  <a:schemeClr val="accent4"/>
                </a:solidFill>
                <a:latin typeface="Times New Roman"/>
                <a:ea typeface="+mn-lt"/>
                <a:cs typeface="+mn-lt"/>
              </a:rPr>
              <a:t> performed the best with 0.99 </a:t>
            </a:r>
            <a:r>
              <a:rPr lang="en-US" altLang="zh-CN" sz="1800" dirty="0" err="1">
                <a:solidFill>
                  <a:schemeClr val="accent4"/>
                </a:solidFill>
                <a:latin typeface="Times New Roman"/>
                <a:ea typeface="+mn-lt"/>
                <a:cs typeface="+mn-lt"/>
              </a:rPr>
              <a:t>auc</a:t>
            </a:r>
            <a:r>
              <a:rPr lang="en-US" altLang="zh-CN" sz="1800" dirty="0">
                <a:solidFill>
                  <a:schemeClr val="accent4"/>
                </a:solidFill>
                <a:latin typeface="Times New Roman"/>
                <a:ea typeface="+mn-lt"/>
                <a:cs typeface="+mn-lt"/>
              </a:rPr>
              <a:t> score of train and test set.</a:t>
            </a:r>
          </a:p>
          <a:p>
            <a:pPr algn="just">
              <a:lnSpc>
                <a:spcPct val="150000"/>
              </a:lnSpc>
            </a:pPr>
            <a:endParaRPr lang="en-US" dirty="0"/>
          </a:p>
        </p:txBody>
      </p:sp>
    </p:spTree>
    <p:extLst>
      <p:ext uri="{BB962C8B-B14F-4D97-AF65-F5344CB8AC3E}">
        <p14:creationId xmlns:p14="http://schemas.microsoft.com/office/powerpoint/2010/main" val="221387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8267" y="3964955"/>
            <a:ext cx="7357531" cy="806012"/>
          </a:xfrm>
        </p:spPr>
        <p:txBody>
          <a:bodyPr/>
          <a:lstStyle/>
          <a:p>
            <a:r>
              <a:rPr lang="en-US" altLang="zh-CN" sz="1800" dirty="0">
                <a:solidFill>
                  <a:srgbClr val="000000"/>
                </a:solidFill>
                <a:latin typeface="Times New Roman"/>
                <a:ea typeface="+mn-lt"/>
                <a:cs typeface="+mn-lt"/>
              </a:rPr>
              <a:t>The above figure shows the result of Area under the ROC (</a:t>
            </a:r>
            <a:r>
              <a:rPr lang="en-US" altLang="zh-CN" sz="1800" dirty="0" err="1">
                <a:solidFill>
                  <a:srgbClr val="000000"/>
                </a:solidFill>
                <a:latin typeface="Times New Roman"/>
                <a:ea typeface="+mn-lt"/>
                <a:cs typeface="+mn-lt"/>
              </a:rPr>
              <a:t>auc</a:t>
            </a:r>
            <a:r>
              <a:rPr lang="en-US" altLang="zh-CN" sz="1800" dirty="0">
                <a:solidFill>
                  <a:srgbClr val="000000"/>
                </a:solidFill>
                <a:latin typeface="Times New Roman"/>
                <a:ea typeface="+mn-lt"/>
                <a:cs typeface="+mn-lt"/>
              </a:rPr>
              <a:t>) curve for all four models we tried. We got </a:t>
            </a:r>
            <a:r>
              <a:rPr lang="en-US" altLang="zh-CN" sz="1800" dirty="0" err="1">
                <a:solidFill>
                  <a:srgbClr val="000000"/>
                </a:solidFill>
                <a:latin typeface="Times New Roman"/>
                <a:ea typeface="+mn-lt"/>
                <a:cs typeface="+mn-lt"/>
              </a:rPr>
              <a:t>XGBoost</a:t>
            </a:r>
            <a:r>
              <a:rPr lang="en-US" altLang="zh-CN" sz="1800" dirty="0">
                <a:solidFill>
                  <a:srgbClr val="000000"/>
                </a:solidFill>
                <a:latin typeface="Times New Roman"/>
                <a:ea typeface="+mn-lt"/>
                <a:cs typeface="+mn-lt"/>
              </a:rPr>
              <a:t> model with highest train and test score.</a:t>
            </a:r>
            <a:endParaRPr lang="zh-CN" altLang="en-US" sz="1800" dirty="0">
              <a:latin typeface="Times New Roman"/>
              <a:ea typeface="+mn-lt"/>
              <a:cs typeface="+mn-lt"/>
            </a:endParaRPr>
          </a:p>
          <a:p>
            <a:endParaRPr lang="en-US" dirty="0"/>
          </a:p>
        </p:txBody>
      </p:sp>
      <p:pic>
        <p:nvPicPr>
          <p:cNvPr id="4" name="Picture 21" descr="A close up of a map&#10;&#10;Description generated with very high confidence">
            <a:extLst>
              <a:ext uri="{FF2B5EF4-FFF2-40B4-BE49-F238E27FC236}">
                <a16:creationId xmlns:a16="http://schemas.microsoft.com/office/drawing/2014/main" id="{A70CA57E-D1A1-49B6-A15F-4210EA61D32F}"/>
              </a:ext>
            </a:extLst>
          </p:cNvPr>
          <p:cNvPicPr>
            <a:picLocks noChangeAspect="1"/>
          </p:cNvPicPr>
          <p:nvPr/>
        </p:nvPicPr>
        <p:blipFill>
          <a:blip r:embed="rId2"/>
          <a:stretch>
            <a:fillRect/>
          </a:stretch>
        </p:blipFill>
        <p:spPr>
          <a:xfrm>
            <a:off x="838199" y="268241"/>
            <a:ext cx="7467599" cy="3592559"/>
          </a:xfrm>
          <a:prstGeom prst="rect">
            <a:avLst/>
          </a:prstGeom>
        </p:spPr>
      </p:pic>
    </p:spTree>
    <p:extLst>
      <p:ext uri="{BB962C8B-B14F-4D97-AF65-F5344CB8AC3E}">
        <p14:creationId xmlns:p14="http://schemas.microsoft.com/office/powerpoint/2010/main" val="338701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75200" y="279401"/>
            <a:ext cx="3937000" cy="4056116"/>
          </a:xfrm>
        </p:spPr>
        <p:txBody>
          <a:bodyPr/>
          <a:lstStyle/>
          <a:p>
            <a:pPr marL="457200" indent="-457200" algn="just">
              <a:lnSpc>
                <a:spcPct val="150000"/>
              </a:lnSpc>
              <a:buFont typeface="+mj-lt"/>
              <a:buAutoNum type="arabicPeriod"/>
            </a:pPr>
            <a:r>
              <a:rPr lang="en-US" altLang="zh-CN" sz="1800" dirty="0">
                <a:solidFill>
                  <a:schemeClr val="accent4"/>
                </a:solidFill>
                <a:latin typeface="Times New Roman"/>
                <a:ea typeface="+mn-lt"/>
                <a:cs typeface="+mn-lt"/>
              </a:rPr>
              <a:t>This figure shows</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the</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SHAP</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summary</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plot of our data.</a:t>
            </a:r>
          </a:p>
          <a:p>
            <a:pPr marL="457200" indent="-457200" algn="just">
              <a:lnSpc>
                <a:spcPct val="150000"/>
              </a:lnSpc>
              <a:buFont typeface="+mj-lt"/>
              <a:buAutoNum type="arabicPeriod"/>
            </a:pPr>
            <a:r>
              <a:rPr lang="en-US" altLang="zh-CN" sz="1800" dirty="0">
                <a:solidFill>
                  <a:schemeClr val="accent4"/>
                </a:solidFill>
                <a:latin typeface="Times New Roman"/>
                <a:ea typeface="+mn-lt"/>
                <a:cs typeface="+mn-lt"/>
              </a:rPr>
              <a:t>Here the red color denotes higher feature value and blue denotes lower value.</a:t>
            </a:r>
          </a:p>
          <a:p>
            <a:pPr marL="457200" indent="-457200" algn="just">
              <a:lnSpc>
                <a:spcPct val="150000"/>
              </a:lnSpc>
              <a:buFont typeface="+mj-lt"/>
              <a:buAutoNum type="arabicPeriod"/>
            </a:pPr>
            <a:r>
              <a:rPr lang="en-US" altLang="zh-CN" sz="1800" dirty="0">
                <a:solidFill>
                  <a:schemeClr val="accent4"/>
                </a:solidFill>
                <a:latin typeface="Times New Roman"/>
                <a:ea typeface="+mn-lt"/>
                <a:cs typeface="+mn-lt"/>
              </a:rPr>
              <a:t>Since age has the most red data points in the figure, we can say</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that</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age</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is</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the</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most</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important</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feature</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from</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our</a:t>
            </a:r>
            <a:r>
              <a:rPr lang="zh-CN" altLang="en-US" sz="1800" dirty="0">
                <a:solidFill>
                  <a:schemeClr val="accent4"/>
                </a:solidFill>
                <a:latin typeface="Times New Roman"/>
                <a:ea typeface="+mn-lt"/>
                <a:cs typeface="+mn-lt"/>
              </a:rPr>
              <a:t> </a:t>
            </a:r>
            <a:r>
              <a:rPr lang="en-US" altLang="zh-CN" sz="1800" dirty="0">
                <a:solidFill>
                  <a:schemeClr val="accent4"/>
                </a:solidFill>
                <a:latin typeface="Times New Roman"/>
                <a:ea typeface="+mn-lt"/>
                <a:cs typeface="+mn-lt"/>
              </a:rPr>
              <a:t>data.</a:t>
            </a:r>
          </a:p>
          <a:p>
            <a:pPr marL="457200" indent="-457200" algn="just">
              <a:buFont typeface="+mj-lt"/>
              <a:buAutoNum type="arabicPeriod"/>
            </a:pPr>
            <a:endParaRPr lang="en-US" dirty="0"/>
          </a:p>
        </p:txBody>
      </p:sp>
      <p:pic>
        <p:nvPicPr>
          <p:cNvPr id="4" name="Picture 3" descr="A screenshot of a cell phone&#10;&#10;Description generated with very high confidence">
            <a:extLst>
              <a:ext uri="{FF2B5EF4-FFF2-40B4-BE49-F238E27FC236}">
                <a16:creationId xmlns:a16="http://schemas.microsoft.com/office/drawing/2014/main" id="{471C6C37-2834-49A4-8400-28CF6B21A2E1}"/>
              </a:ext>
            </a:extLst>
          </p:cNvPr>
          <p:cNvPicPr>
            <a:picLocks noChangeAspect="1"/>
          </p:cNvPicPr>
          <p:nvPr/>
        </p:nvPicPr>
        <p:blipFill>
          <a:blip r:embed="rId2"/>
          <a:stretch>
            <a:fillRect/>
          </a:stretch>
        </p:blipFill>
        <p:spPr>
          <a:xfrm>
            <a:off x="673575" y="121745"/>
            <a:ext cx="3559757" cy="4371427"/>
          </a:xfrm>
          <a:prstGeom prst="rect">
            <a:avLst/>
          </a:prstGeom>
        </p:spPr>
      </p:pic>
    </p:spTree>
    <p:extLst>
      <p:ext uri="{BB962C8B-B14F-4D97-AF65-F5344CB8AC3E}">
        <p14:creationId xmlns:p14="http://schemas.microsoft.com/office/powerpoint/2010/main" val="325151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41333" y="436754"/>
            <a:ext cx="3750733" cy="4120788"/>
          </a:xfrm>
        </p:spPr>
        <p:txBody>
          <a:bodyPr/>
          <a:lstStyle/>
          <a:p>
            <a:pPr marL="457200" indent="-457200" algn="just">
              <a:lnSpc>
                <a:spcPct val="150000"/>
              </a:lnSpc>
              <a:buFont typeface="+mj-lt"/>
              <a:buAutoNum type="arabicPeriod"/>
            </a:pPr>
            <a:r>
              <a:rPr lang="en-US" altLang="zh-CN" sz="1800" dirty="0">
                <a:solidFill>
                  <a:schemeClr val="accent4"/>
                </a:solidFill>
                <a:latin typeface="Times New Roman"/>
                <a:ea typeface="+mn-lt"/>
                <a:cs typeface="+mn-lt"/>
              </a:rPr>
              <a:t>The figure is the SHAP interaction plot of age and potential.</a:t>
            </a:r>
          </a:p>
          <a:p>
            <a:pPr marL="457200" indent="-457200" algn="just">
              <a:lnSpc>
                <a:spcPct val="150000"/>
              </a:lnSpc>
              <a:buFont typeface="+mj-lt"/>
              <a:buAutoNum type="arabicPeriod"/>
            </a:pPr>
            <a:r>
              <a:rPr lang="en-US" altLang="zh-CN" sz="1800" dirty="0">
                <a:solidFill>
                  <a:schemeClr val="accent4"/>
                </a:solidFill>
                <a:latin typeface="Times New Roman"/>
                <a:ea typeface="+mn-lt"/>
                <a:cs typeface="+mn-lt"/>
              </a:rPr>
              <a:t>We can see that sign of high potential player are shown in early age from 15 to 25.</a:t>
            </a:r>
          </a:p>
          <a:p>
            <a:pPr marL="457200" indent="-457200" algn="just">
              <a:lnSpc>
                <a:spcPct val="150000"/>
              </a:lnSpc>
              <a:buFont typeface="+mj-lt"/>
              <a:buAutoNum type="arabicPeriod"/>
            </a:pPr>
            <a:r>
              <a:rPr lang="en-US" altLang="zh-CN" sz="1800" dirty="0">
                <a:solidFill>
                  <a:schemeClr val="accent4"/>
                </a:solidFill>
                <a:latin typeface="Times New Roman"/>
                <a:ea typeface="+mn-lt"/>
                <a:cs typeface="+mn-lt"/>
              </a:rPr>
              <a:t>We found out that the higher the age, there is more chance to have low potential.</a:t>
            </a:r>
          </a:p>
          <a:p>
            <a:pPr marL="457200" indent="-457200" algn="just">
              <a:buFont typeface="+mj-lt"/>
              <a:buAutoNum type="arabicPeriod"/>
            </a:pPr>
            <a:endParaRPr lang="en-US" dirty="0">
              <a:solidFill>
                <a:schemeClr val="accent4"/>
              </a:solidFill>
              <a:latin typeface="Times New Roman"/>
              <a:ea typeface="+mn-lt"/>
              <a:cs typeface="+mn-lt"/>
            </a:endParaRPr>
          </a:p>
          <a:p>
            <a:pPr algn="just"/>
            <a:endParaRPr lang="en-US" dirty="0"/>
          </a:p>
        </p:txBody>
      </p:sp>
      <p:pic>
        <p:nvPicPr>
          <p:cNvPr id="4" name="Picture 28" descr="A screenshot of a social media post&#10;&#10;Description generated with very high confidence">
            <a:extLst>
              <a:ext uri="{FF2B5EF4-FFF2-40B4-BE49-F238E27FC236}">
                <a16:creationId xmlns:a16="http://schemas.microsoft.com/office/drawing/2014/main" id="{9F039B17-1EAC-4D6A-AA91-9FDF9F5A4C84}"/>
              </a:ext>
            </a:extLst>
          </p:cNvPr>
          <p:cNvPicPr>
            <a:picLocks noChangeAspect="1"/>
          </p:cNvPicPr>
          <p:nvPr/>
        </p:nvPicPr>
        <p:blipFill>
          <a:blip r:embed="rId2"/>
          <a:stretch>
            <a:fillRect/>
          </a:stretch>
        </p:blipFill>
        <p:spPr>
          <a:xfrm>
            <a:off x="609600" y="425810"/>
            <a:ext cx="3674533" cy="4120789"/>
          </a:xfrm>
          <a:prstGeom prst="rect">
            <a:avLst/>
          </a:prstGeom>
        </p:spPr>
      </p:pic>
    </p:spTree>
    <p:extLst>
      <p:ext uri="{BB962C8B-B14F-4D97-AF65-F5344CB8AC3E}">
        <p14:creationId xmlns:p14="http://schemas.microsoft.com/office/powerpoint/2010/main" val="584767247"/>
      </p:ext>
    </p:extLst>
  </p:cSld>
  <p:clrMapOvr>
    <a:masterClrMapping/>
  </p:clrMapOvr>
</p:sld>
</file>

<file path=ppt/theme/theme1.xml><?xml version="1.0" encoding="utf-8"?>
<a:theme xmlns:a="http://schemas.openxmlformats.org/drawingml/2006/main" name="Office Theme">
  <a:themeElements>
    <a:clrScheme name="Forge Ahead Palette">
      <a:dk1>
        <a:srgbClr val="003493"/>
      </a:dk1>
      <a:lt1>
        <a:srgbClr val="FFFFFF"/>
      </a:lt1>
      <a:dk2>
        <a:srgbClr val="00205B"/>
      </a:dk2>
      <a:lt2>
        <a:srgbClr val="FFB71B"/>
      </a:lt2>
      <a:accent1>
        <a:srgbClr val="B48400"/>
      </a:accent1>
      <a:accent2>
        <a:srgbClr val="49C1E0"/>
      </a:accent2>
      <a:accent3>
        <a:srgbClr val="96989A"/>
      </a:accent3>
      <a:accent4>
        <a:srgbClr val="000000"/>
      </a:accent4>
      <a:accent5>
        <a:srgbClr val="DB5729"/>
      </a:accent5>
      <a:accent6>
        <a:srgbClr val="008163"/>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1425</TotalTime>
  <Words>1929</Words>
  <Application>Microsoft Office PowerPoint</Application>
  <PresentationFormat>On-screen Show (16:9)</PresentationFormat>
  <Paragraphs>100</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Times New Roman</vt:lpstr>
      <vt:lpstr>Office Theme</vt:lpstr>
      <vt:lpstr>PREDICTION OF FIFA PLAYER VALUE</vt:lpstr>
      <vt:lpstr>PREDICTION OF FIFA PLAYER VALUE</vt:lpstr>
      <vt:lpstr>Data Description: </vt:lpstr>
      <vt:lpstr>Problem:</vt:lpstr>
      <vt:lpstr>Techniques: </vt:lpstr>
      <vt:lpstr>Findings and Conclusions:</vt:lpstr>
      <vt:lpstr>PowerPoint Presentation</vt:lpstr>
      <vt:lpstr>PowerPoint Presentation</vt:lpstr>
      <vt:lpstr>PowerPoint Presentation</vt:lpstr>
      <vt:lpstr>PowerPoint Presentation</vt:lpstr>
      <vt:lpstr>PowerPoint Presentation</vt:lpstr>
      <vt:lpstr>Step Forward:  </vt:lpstr>
      <vt:lpstr>Confidence: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FIFA PLAYER VALUE</dc:title>
  <dc:creator>Sherpa, Lhakpa</dc:creator>
  <cp:lastModifiedBy>Tshering Sherpa</cp:lastModifiedBy>
  <cp:revision>20</cp:revision>
  <dcterms:created xsi:type="dcterms:W3CDTF">2020-02-12T15:42:54Z</dcterms:created>
  <dcterms:modified xsi:type="dcterms:W3CDTF">2020-05-22T21:27:11Z</dcterms:modified>
</cp:coreProperties>
</file>