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61" r:id="rId4"/>
    <p:sldId id="262" r:id="rId5"/>
    <p:sldId id="263" r:id="rId6"/>
    <p:sldId id="264" r:id="rId7"/>
    <p:sldId id="265" r:id="rId8"/>
    <p:sldId id="270" r:id="rId9"/>
    <p:sldId id="271" r:id="rId10"/>
    <p:sldId id="273" r:id="rId11"/>
    <p:sldId id="267" r:id="rId12"/>
    <p:sldId id="268" r:id="rId13"/>
    <p:sldId id="27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779" autoAdjust="0"/>
    <p:restoredTop sz="94660"/>
  </p:normalViewPr>
  <p:slideViewPr>
    <p:cSldViewPr snapToGrid="0">
      <p:cViewPr varScale="1">
        <p:scale>
          <a:sx n="78" d="100"/>
          <a:sy n="78" d="100"/>
        </p:scale>
        <p:origin x="114"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 Id="rId6" Type="http://schemas.openxmlformats.org/officeDocument/2006/relationships/hyperlink" Target="https://weaverscoffee.com/blogs/blog/the-worlds-top-coffee-consuming-nations-and-how-they-take-their-cup" TargetMode="External"/><Relationship Id="rId5" Type="http://schemas.openxmlformats.org/officeDocument/2006/relationships/hyperlink" Target="https://en.wikipedia.org/wiki/List_of_postal_codes_of_Canada:_M" TargetMode="External"/><Relationship Id="rId4" Type="http://schemas.openxmlformats.org/officeDocument/2006/relationships/hyperlink" Target="https://developer.foursquare.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51562" y="776614"/>
            <a:ext cx="10722279" cy="2958887"/>
          </a:xfrm>
        </p:spPr>
        <p:txBody>
          <a:bodyPr>
            <a:normAutofit/>
          </a:bodyPr>
          <a:lstStyle/>
          <a:p>
            <a:pPr marL="0" marR="0" algn="ctr">
              <a:lnSpc>
                <a:spcPct val="107000"/>
              </a:lnSpc>
              <a:spcBef>
                <a:spcPts val="0"/>
              </a:spcBef>
              <a:spcAft>
                <a:spcPts val="800"/>
              </a:spcAft>
            </a:pPr>
            <a:r>
              <a:rPr lang="en-US" sz="3600" dirty="0">
                <a:effectLst/>
                <a:latin typeface="Times New Roman" panose="02020603050405020304" pitchFamily="18" charset="0"/>
                <a:ea typeface="Calibri" panose="020F0502020204030204" pitchFamily="34" charset="0"/>
              </a:rPr>
              <a:t>“The Battle of the Neighborhood: For all the Coffee lovers”</a:t>
            </a:r>
            <a:br>
              <a:rPr lang="en-US" sz="44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IBM Applied Data Science Capstone Project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Coursera Capstone Project</a:t>
            </a:r>
            <a:endParaRPr lang="en-US" sz="199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4512105"/>
            <a:ext cx="9440034" cy="796495"/>
          </a:xfrm>
        </p:spPr>
        <p:txBody>
          <a:bodyPr>
            <a:normAutofit/>
          </a:bodyPr>
          <a:lstStyle/>
          <a:p>
            <a:r>
              <a:rPr lang="en-US" sz="2800" dirty="0"/>
              <a:t>By: Tshering Sherpa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2AE9-66CB-4D62-AC9C-73509D6E0DB6}"/>
              </a:ext>
            </a:extLst>
          </p:cNvPr>
          <p:cNvSpPr>
            <a:spLocks noGrp="1"/>
          </p:cNvSpPr>
          <p:nvPr>
            <p:ph type="title"/>
          </p:nvPr>
        </p:nvSpPr>
        <p:spPr/>
        <p:txBody>
          <a:bodyPr/>
          <a:lstStyle/>
          <a:p>
            <a:r>
              <a:rPr lang="en-US" dirty="0"/>
              <a:t>Results (contd.)</a:t>
            </a:r>
          </a:p>
        </p:txBody>
      </p:sp>
      <p:sp>
        <p:nvSpPr>
          <p:cNvPr id="3" name="Text Placeholder 2">
            <a:extLst>
              <a:ext uri="{FF2B5EF4-FFF2-40B4-BE49-F238E27FC236}">
                <a16:creationId xmlns:a16="http://schemas.microsoft.com/office/drawing/2014/main" id="{27E21DCA-61E6-4E8E-B5EA-95D7D1F00D5B}"/>
              </a:ext>
            </a:extLst>
          </p:cNvPr>
          <p:cNvSpPr>
            <a:spLocks noGrp="1"/>
          </p:cNvSpPr>
          <p:nvPr>
            <p:ph type="body" idx="1"/>
          </p:nvPr>
        </p:nvSpPr>
        <p:spPr/>
        <p:txBody>
          <a:bodyPr/>
          <a:lstStyle/>
          <a:p>
            <a:r>
              <a:rPr lang="en-US" dirty="0"/>
              <a:t>Visualization of clustered data</a:t>
            </a:r>
          </a:p>
        </p:txBody>
      </p:sp>
      <p:pic>
        <p:nvPicPr>
          <p:cNvPr id="8" name="Content Placeholder 7" descr="A picture containing text, map&#10;&#10;Description automatically generated">
            <a:extLst>
              <a:ext uri="{FF2B5EF4-FFF2-40B4-BE49-F238E27FC236}">
                <a16:creationId xmlns:a16="http://schemas.microsoft.com/office/drawing/2014/main" id="{366773DF-ED8E-4396-B1C0-5928B4EBBE3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6163" y="2799592"/>
            <a:ext cx="4764087" cy="2847904"/>
          </a:xfrm>
        </p:spPr>
      </p:pic>
      <p:sp>
        <p:nvSpPr>
          <p:cNvPr id="5" name="Text Placeholder 4">
            <a:extLst>
              <a:ext uri="{FF2B5EF4-FFF2-40B4-BE49-F238E27FC236}">
                <a16:creationId xmlns:a16="http://schemas.microsoft.com/office/drawing/2014/main" id="{A6270B90-DA3E-4221-B294-D1C4F157A8ED}"/>
              </a:ext>
            </a:extLst>
          </p:cNvPr>
          <p:cNvSpPr>
            <a:spLocks noGrp="1"/>
          </p:cNvSpPr>
          <p:nvPr>
            <p:ph type="body" sz="quarter" idx="3"/>
          </p:nvPr>
        </p:nvSpPr>
        <p:spPr/>
        <p:txBody>
          <a:bodyPr/>
          <a:lstStyle/>
          <a:p>
            <a:r>
              <a:rPr lang="en-US" dirty="0"/>
              <a:t>Description of clusters</a:t>
            </a:r>
          </a:p>
        </p:txBody>
      </p:sp>
      <p:sp>
        <p:nvSpPr>
          <p:cNvPr id="6" name="Content Placeholder 5">
            <a:extLst>
              <a:ext uri="{FF2B5EF4-FFF2-40B4-BE49-F238E27FC236}">
                <a16:creationId xmlns:a16="http://schemas.microsoft.com/office/drawing/2014/main" id="{967B8662-11A8-4ACF-A8D8-BD011F3AC419}"/>
              </a:ext>
            </a:extLst>
          </p:cNvPr>
          <p:cNvSpPr>
            <a:spLocks noGrp="1"/>
          </p:cNvSpPr>
          <p:nvPr>
            <p:ph sz="quarter" idx="4"/>
          </p:nvPr>
        </p:nvSpPr>
        <p:spPr/>
        <p:txBody>
          <a:bodyPr>
            <a:normAutofit fontScale="92500" lnSpcReduction="20000"/>
          </a:bodyPr>
          <a:lstStyle/>
          <a:p>
            <a:r>
              <a:rPr lang="en-US" b="0" i="0" dirty="0">
                <a:solidFill>
                  <a:schemeClr val="tx1"/>
                </a:solidFill>
                <a:effectLst/>
                <a:latin typeface="Helvetica Neue"/>
              </a:rPr>
              <a:t>Red Cluster 0 has high concentration of coffee shops.</a:t>
            </a:r>
          </a:p>
          <a:p>
            <a:r>
              <a:rPr lang="en-US" b="0" i="0" dirty="0">
                <a:solidFill>
                  <a:schemeClr val="tx1"/>
                </a:solidFill>
                <a:effectLst/>
                <a:latin typeface="Helvetica Neue"/>
              </a:rPr>
              <a:t>Purple Cluster 1 has high concentration of Donut shops. </a:t>
            </a:r>
            <a:endParaRPr lang="en-US" dirty="0">
              <a:solidFill>
                <a:schemeClr val="tx1"/>
              </a:solidFill>
              <a:effectLst/>
              <a:latin typeface="Helvetica Neue"/>
            </a:endParaRPr>
          </a:p>
          <a:p>
            <a:r>
              <a:rPr lang="en-US" b="0" i="0" dirty="0">
                <a:solidFill>
                  <a:schemeClr val="tx1"/>
                </a:solidFill>
                <a:effectLst/>
                <a:latin typeface="Helvetica Neue"/>
              </a:rPr>
              <a:t>Blue Cluster 2 has high concentration of Cafe.</a:t>
            </a:r>
          </a:p>
          <a:p>
            <a:r>
              <a:rPr lang="en-US" b="0" i="0" dirty="0">
                <a:solidFill>
                  <a:schemeClr val="tx1"/>
                </a:solidFill>
                <a:effectLst/>
                <a:latin typeface="Helvetica Neue"/>
              </a:rPr>
              <a:t>Green Cluster 3 has moderate concentration of Bagel shops.</a:t>
            </a:r>
          </a:p>
          <a:p>
            <a:r>
              <a:rPr lang="en-US" b="0" i="0" dirty="0">
                <a:solidFill>
                  <a:schemeClr val="tx1"/>
                </a:solidFill>
                <a:effectLst/>
                <a:latin typeface="Helvetica Neue"/>
              </a:rPr>
              <a:t>Orange Cluster 4 has high concentration of Donut shops</a:t>
            </a:r>
            <a:endParaRPr lang="en-US" dirty="0">
              <a:solidFill>
                <a:schemeClr val="tx1"/>
              </a:solidFill>
            </a:endParaRPr>
          </a:p>
        </p:txBody>
      </p:sp>
    </p:spTree>
    <p:extLst>
      <p:ext uri="{BB962C8B-B14F-4D97-AF65-F5344CB8AC3E}">
        <p14:creationId xmlns:p14="http://schemas.microsoft.com/office/powerpoint/2010/main" val="108151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ABA5-9182-4D6C-BA60-C6F1425911EC}"/>
              </a:ext>
            </a:extLst>
          </p:cNvPr>
          <p:cNvSpPr>
            <a:spLocks noGrp="1"/>
          </p:cNvSpPr>
          <p:nvPr>
            <p:ph type="title"/>
          </p:nvPr>
        </p:nvSpPr>
        <p:spPr>
          <a:xfrm>
            <a:off x="913795" y="464457"/>
            <a:ext cx="10353762" cy="1175657"/>
          </a:xfrm>
        </p:spPr>
        <p:txBody>
          <a:bodyPr/>
          <a:lstStyle/>
          <a:p>
            <a:r>
              <a:rPr lang="en-US" dirty="0"/>
              <a:t>Discussion</a:t>
            </a:r>
          </a:p>
        </p:txBody>
      </p:sp>
      <p:sp>
        <p:nvSpPr>
          <p:cNvPr id="3" name="Content Placeholder 2">
            <a:extLst>
              <a:ext uri="{FF2B5EF4-FFF2-40B4-BE49-F238E27FC236}">
                <a16:creationId xmlns:a16="http://schemas.microsoft.com/office/drawing/2014/main" id="{2A7E2A17-2398-4738-8B41-8076EBD75C6B}"/>
              </a:ext>
            </a:extLst>
          </p:cNvPr>
          <p:cNvSpPr>
            <a:spLocks noGrp="1"/>
          </p:cNvSpPr>
          <p:nvPr>
            <p:ph idx="1"/>
          </p:nvPr>
        </p:nvSpPr>
        <p:spPr>
          <a:xfrm>
            <a:off x="913795" y="1843314"/>
            <a:ext cx="10353762" cy="3947885"/>
          </a:xfrm>
        </p:spPr>
        <p:txBody>
          <a:bodyPr>
            <a:normAutofit fontScale="92500" lnSpcReduction="10000"/>
          </a:bodyPr>
          <a:lstStyle/>
          <a:p>
            <a:r>
              <a:rPr lang="en-US" sz="1800" dirty="0">
                <a:solidFill>
                  <a:schemeClr val="tx1"/>
                </a:solidFill>
                <a:effectLst/>
                <a:ea typeface="Calibri" panose="020F0502020204030204" pitchFamily="34" charset="0"/>
              </a:rPr>
              <a:t>Most of the coffee shops are concentrated in the downtown area of Toronto and New York city, with the highest number in cluster 0 for both cities.</a:t>
            </a:r>
          </a:p>
          <a:p>
            <a:r>
              <a:rPr lang="en-US" sz="1800" b="0" i="0" dirty="0">
                <a:solidFill>
                  <a:schemeClr val="tx1"/>
                </a:solidFill>
                <a:effectLst/>
              </a:rPr>
              <a:t>Comparing to Toronto and New York city, my assumptions were true. New York has far more coffee shops than Toronto. New York has more categories of venue that are related to coffee as well.</a:t>
            </a:r>
          </a:p>
          <a:p>
            <a:r>
              <a:rPr lang="en-US" sz="1800" dirty="0">
                <a:solidFill>
                  <a:schemeClr val="tx1"/>
                </a:solidFill>
                <a:effectLst/>
                <a:ea typeface="Calibri" panose="020F0502020204030204" pitchFamily="34" charset="0"/>
              </a:rPr>
              <a:t>For New York city, the only cluster that has low number of coffee shop is in cluster 3 which has bagel shop as the top venue. Therefore, investors are advised to open coffee shop in the neighborhoods of cluster 3. Any other cluster will be high risk investment and so are advised to avoid these neighborhoods.</a:t>
            </a:r>
          </a:p>
          <a:p>
            <a:r>
              <a:rPr lang="en-US" sz="1800" dirty="0">
                <a:solidFill>
                  <a:schemeClr val="tx1"/>
                </a:solidFill>
                <a:effectLst/>
                <a:ea typeface="Calibri" panose="020F0502020204030204" pitchFamily="34" charset="0"/>
              </a:rPr>
              <a:t>For Toronto:</a:t>
            </a:r>
          </a:p>
          <a:p>
            <a:pPr marL="36900" indent="0">
              <a:buNone/>
            </a:pPr>
            <a:r>
              <a:rPr lang="en-US" sz="1800" dirty="0">
                <a:solidFill>
                  <a:schemeClr val="tx1"/>
                </a:solidFill>
                <a:effectLst/>
                <a:ea typeface="Calibri" panose="020F0502020204030204" pitchFamily="34" charset="0"/>
              </a:rPr>
              <a:t>	1. Clusters 2 and 3 has very low number of coffee shops and are widely spread out the city . Therefore there 	    	    will be good opportunity to open a coffee shop.</a:t>
            </a:r>
          </a:p>
          <a:p>
            <a:pPr marL="36900" indent="0">
              <a:buNone/>
            </a:pPr>
            <a:r>
              <a:rPr lang="en-US" sz="1800" dirty="0">
                <a:solidFill>
                  <a:schemeClr val="tx1"/>
                </a:solidFill>
                <a:effectLst/>
                <a:ea typeface="Calibri" panose="020F0502020204030204" pitchFamily="34" charset="0"/>
              </a:rPr>
              <a:t>	2. Clusters 0,1 and 4 has moderate to high concentration of coffee shop suffering from intense competition and 	      	     property developers are advised to avoid neighborhoods in cluster.</a:t>
            </a:r>
            <a:endParaRPr lang="en-US" dirty="0">
              <a:solidFill>
                <a:schemeClr val="tx1"/>
              </a:solidFill>
            </a:endParaRPr>
          </a:p>
        </p:txBody>
      </p:sp>
    </p:spTree>
    <p:extLst>
      <p:ext uri="{BB962C8B-B14F-4D97-AF65-F5344CB8AC3E}">
        <p14:creationId xmlns:p14="http://schemas.microsoft.com/office/powerpoint/2010/main" val="176303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EB6F-582C-4A38-AC74-1AE42D4D67C9}"/>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kern="1200" dirty="0">
                <a:effectLst>
                  <a:outerShdw blurRad="9525" dist="25400" dir="14640000" algn="tl" rotWithShape="0">
                    <a:schemeClr val="bg1">
                      <a:alpha val="30000"/>
                    </a:schemeClr>
                  </a:outerShdw>
                </a:effectLst>
                <a:latin typeface="+mj-lt"/>
                <a:ea typeface="+mj-ea"/>
                <a:cs typeface="Trebuchet MS"/>
              </a:rPr>
              <a:t>Limitation and Suggestion</a:t>
            </a:r>
          </a:p>
        </p:txBody>
      </p:sp>
      <p:sp>
        <p:nvSpPr>
          <p:cNvPr id="9" name="Text Placeholder 2">
            <a:extLst>
              <a:ext uri="{FF2B5EF4-FFF2-40B4-BE49-F238E27FC236}">
                <a16:creationId xmlns:a16="http://schemas.microsoft.com/office/drawing/2014/main" id="{F9DB66F4-1635-42FB-91D9-7700691DCFFE}"/>
              </a:ext>
            </a:extLst>
          </p:cNvPr>
          <p:cNvSpPr>
            <a:spLocks noGrp="1"/>
          </p:cNvSpPr>
          <p:nvPr>
            <p:ph type="body" idx="1"/>
          </p:nvPr>
        </p:nvSpPr>
        <p:spPr>
          <a:xfrm>
            <a:off x="1046013" y="1855153"/>
            <a:ext cx="4764764" cy="692494"/>
          </a:xfrm>
        </p:spPr>
        <p:txBody>
          <a:bodyPr/>
          <a:lstStyle/>
          <a:p>
            <a:r>
              <a:rPr lang="en-US" dirty="0"/>
              <a:t>Limitation</a:t>
            </a:r>
          </a:p>
        </p:txBody>
      </p:sp>
      <p:sp>
        <p:nvSpPr>
          <p:cNvPr id="3" name="Content Placeholder 2">
            <a:extLst>
              <a:ext uri="{FF2B5EF4-FFF2-40B4-BE49-F238E27FC236}">
                <a16:creationId xmlns:a16="http://schemas.microsoft.com/office/drawing/2014/main" id="{BCE782BA-6D52-42D2-B35E-819FDB7FDDD6}"/>
              </a:ext>
            </a:extLst>
          </p:cNvPr>
          <p:cNvSpPr>
            <a:spLocks noGrp="1"/>
          </p:cNvSpPr>
          <p:nvPr>
            <p:ph sz="half" idx="2"/>
          </p:nvPr>
        </p:nvSpPr>
        <p:spPr>
          <a:xfrm>
            <a:off x="1046013" y="2702103"/>
            <a:ext cx="4764764" cy="3043533"/>
          </a:xfrm>
        </p:spPr>
        <p:txBody>
          <a:bodyPr vert="horz" lIns="91440" tIns="45720" rIns="91440" bIns="45720" rtlCol="0" anchor="t">
            <a:normAutofit lnSpcReduction="10000"/>
          </a:bodyPr>
          <a:lstStyle/>
          <a:p>
            <a:pPr>
              <a:lnSpc>
                <a:spcPct val="100000"/>
              </a:lnSpc>
            </a:pPr>
            <a:r>
              <a:rPr lang="en-US" sz="1500" dirty="0"/>
              <a:t>There are other factors such as population and income of residents that could influence the location decision of a new coffee shops which is not include in this project.</a:t>
            </a:r>
          </a:p>
          <a:p>
            <a:pPr>
              <a:lnSpc>
                <a:spcPct val="100000"/>
              </a:lnSpc>
            </a:pPr>
            <a:r>
              <a:rPr lang="en-US" sz="1500" dirty="0"/>
              <a:t>The crime rate in the city and ratings of the coffee shop can also influence the decision which are also not included.</a:t>
            </a:r>
          </a:p>
          <a:p>
            <a:pPr>
              <a:lnSpc>
                <a:spcPct val="100000"/>
              </a:lnSpc>
            </a:pPr>
            <a:r>
              <a:rPr lang="en-US" sz="1500" dirty="0"/>
              <a:t>With the free account of Foursquare API, there are limited number of request and response in a day which made this project difficult to complete in time.</a:t>
            </a:r>
          </a:p>
          <a:p>
            <a:pPr>
              <a:lnSpc>
                <a:spcPct val="100000"/>
              </a:lnSpc>
            </a:pPr>
            <a:r>
              <a:rPr lang="en-US" sz="1500" dirty="0"/>
              <a:t>With short amount of time it is difficult to complete this project before the deadline.</a:t>
            </a:r>
          </a:p>
        </p:txBody>
      </p:sp>
      <p:sp>
        <p:nvSpPr>
          <p:cNvPr id="11" name="Text Placeholder 4">
            <a:extLst>
              <a:ext uri="{FF2B5EF4-FFF2-40B4-BE49-F238E27FC236}">
                <a16:creationId xmlns:a16="http://schemas.microsoft.com/office/drawing/2014/main" id="{FADF50BA-60D7-4488-938B-3505EC9090AE}"/>
              </a:ext>
            </a:extLst>
          </p:cNvPr>
          <p:cNvSpPr>
            <a:spLocks noGrp="1"/>
          </p:cNvSpPr>
          <p:nvPr>
            <p:ph type="body" sz="quarter" idx="3"/>
          </p:nvPr>
        </p:nvSpPr>
        <p:spPr>
          <a:xfrm>
            <a:off x="6363166" y="1855152"/>
            <a:ext cx="4779582" cy="692495"/>
          </a:xfrm>
        </p:spPr>
        <p:txBody>
          <a:bodyPr/>
          <a:lstStyle/>
          <a:p>
            <a:r>
              <a:rPr lang="en-US" dirty="0"/>
              <a:t>Suggestion</a:t>
            </a:r>
          </a:p>
        </p:txBody>
      </p:sp>
      <p:sp>
        <p:nvSpPr>
          <p:cNvPr id="4" name="TextBox 3">
            <a:extLst>
              <a:ext uri="{FF2B5EF4-FFF2-40B4-BE49-F238E27FC236}">
                <a16:creationId xmlns:a16="http://schemas.microsoft.com/office/drawing/2014/main" id="{22FC69A8-38D6-4766-BA93-6465B81BF90A}"/>
              </a:ext>
            </a:extLst>
          </p:cNvPr>
          <p:cNvSpPr txBox="1"/>
          <p:nvPr/>
        </p:nvSpPr>
        <p:spPr>
          <a:xfrm>
            <a:off x="6363167" y="2702103"/>
            <a:ext cx="4779581" cy="3043533"/>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p>
            <a:pPr marL="285750" indent="-285750" defTabSz="45720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need more data that has population, area of the neighborhood, crime rate, other trendy venue that will support the outcomes.</a:t>
            </a:r>
          </a:p>
          <a:p>
            <a:pPr marL="285750" indent="-285750" defTabSz="45720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can use paid account for Foursquare API for more requests and response.</a:t>
            </a:r>
          </a:p>
          <a:p>
            <a:pPr marL="285750" indent="-285750" defTabSz="45720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Longer deadline or start of the project in the beginning of the course or capstone can be very helpful.</a:t>
            </a:r>
          </a:p>
          <a:p>
            <a:pPr marL="285750" indent="-285750" defTabSz="45720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Use multiple machine learning algorithm to get different and better results can be very helpful as well.</a:t>
            </a:r>
          </a:p>
        </p:txBody>
      </p:sp>
    </p:spTree>
    <p:extLst>
      <p:ext uri="{BB962C8B-B14F-4D97-AF65-F5344CB8AC3E}">
        <p14:creationId xmlns:p14="http://schemas.microsoft.com/office/powerpoint/2010/main" val="398426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3C36956-B0DA-4D6B-B88A-0D2895B85377}"/>
              </a:ext>
            </a:extLst>
          </p:cNvPr>
          <p:cNvSpPr>
            <a:spLocks noGrp="1"/>
          </p:cNvSpPr>
          <p:nvPr>
            <p:ph type="title"/>
          </p:nvPr>
        </p:nvSpPr>
        <p:spPr>
          <a:xfrm>
            <a:off x="913795" y="609600"/>
            <a:ext cx="10353762" cy="1257300"/>
          </a:xfrm>
        </p:spPr>
        <p:txBody>
          <a:bodyPr/>
          <a:lstStyle/>
          <a:p>
            <a:r>
              <a:rPr lang="en-US" dirty="0"/>
              <a:t>Conclusion</a:t>
            </a:r>
          </a:p>
        </p:txBody>
      </p:sp>
      <p:sp>
        <p:nvSpPr>
          <p:cNvPr id="13" name="Content Placeholder 2">
            <a:extLst>
              <a:ext uri="{FF2B5EF4-FFF2-40B4-BE49-F238E27FC236}">
                <a16:creationId xmlns:a16="http://schemas.microsoft.com/office/drawing/2014/main" id="{EB663011-2EF3-46D2-834F-1409909CEDEB}"/>
              </a:ext>
            </a:extLst>
          </p:cNvPr>
          <p:cNvSpPr>
            <a:spLocks noGrp="1"/>
          </p:cNvSpPr>
          <p:nvPr>
            <p:ph idx="1"/>
          </p:nvPr>
        </p:nvSpPr>
        <p:spPr>
          <a:xfrm>
            <a:off x="913795" y="2076450"/>
            <a:ext cx="10353762" cy="3714749"/>
          </a:xfrm>
        </p:spPr>
        <p:txBody>
          <a:bodyPr/>
          <a:lstStyle/>
          <a:p>
            <a:r>
              <a:rPr lang="en-US" sz="1800" dirty="0">
                <a:effectLst/>
                <a:latin typeface="Times New Roman" panose="02020603050405020304" pitchFamily="18" charset="0"/>
                <a:ea typeface="Calibri" panose="020F0502020204030204" pitchFamily="34" charset="0"/>
              </a:rPr>
              <a:t>We have gone through the process of identifying the business problem, specifying the data required, extracting and preparing the data, performing machine learning by clustering.</a:t>
            </a:r>
          </a:p>
          <a:p>
            <a:r>
              <a:rPr lang="en-US" sz="1800" dirty="0">
                <a:effectLst/>
                <a:latin typeface="Times New Roman" panose="02020603050405020304" pitchFamily="18" charset="0"/>
                <a:ea typeface="Calibri" panose="020F0502020204030204" pitchFamily="34" charset="0"/>
              </a:rPr>
              <a:t>Clustered the data into 5 clusters based on their similarities which was best suited for data.</a:t>
            </a:r>
          </a:p>
          <a:p>
            <a:r>
              <a:rPr lang="en-US" sz="1800" dirty="0">
                <a:effectLst/>
                <a:latin typeface="Times New Roman" panose="02020603050405020304" pitchFamily="18" charset="0"/>
                <a:ea typeface="Calibri" panose="020F0502020204030204" pitchFamily="34" charset="0"/>
              </a:rPr>
              <a:t>Provided recommendations to the relevant stakeholders i.e. property developers, entrepreneurs and investors regarding the best locations to open a new coffee shops.</a:t>
            </a:r>
          </a:p>
          <a:p>
            <a:r>
              <a:rPr lang="en-US" sz="1800" dirty="0">
                <a:effectLst/>
                <a:latin typeface="Times New Roman" panose="02020603050405020304" pitchFamily="18" charset="0"/>
                <a:ea typeface="Calibri" panose="020F0502020204030204" pitchFamily="34" charset="0"/>
              </a:rPr>
              <a:t>Answered the business question that was raised in the introduction section which is: The neighborhoods in clusters 2 and 3 for Toronto and cluster 3 for New York city are the most preferred locations to open a new coffee shop since it has lower concentration of coffee shops.</a:t>
            </a:r>
          </a:p>
          <a:p>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20779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4E08-D68D-4732-AA9B-919936A21AB6}"/>
              </a:ext>
            </a:extLst>
          </p:cNvPr>
          <p:cNvSpPr>
            <a:spLocks noGrp="1"/>
          </p:cNvSpPr>
          <p:nvPr>
            <p:ph type="title"/>
          </p:nvPr>
        </p:nvSpPr>
        <p:spPr>
          <a:xfrm>
            <a:off x="913795" y="139013"/>
            <a:ext cx="10353762" cy="1257300"/>
          </a:xfrm>
        </p:spPr>
        <p:txBody>
          <a:bodyPr/>
          <a:lstStyle/>
          <a:p>
            <a:r>
              <a:rPr lang="en-US" dirty="0"/>
              <a:t>References</a:t>
            </a:r>
          </a:p>
        </p:txBody>
      </p:sp>
      <p:sp>
        <p:nvSpPr>
          <p:cNvPr id="3" name="Content Placeholder 2">
            <a:extLst>
              <a:ext uri="{FF2B5EF4-FFF2-40B4-BE49-F238E27FC236}">
                <a16:creationId xmlns:a16="http://schemas.microsoft.com/office/drawing/2014/main" id="{E82BBE1A-F532-44E3-B22A-945A624428D5}"/>
              </a:ext>
            </a:extLst>
          </p:cNvPr>
          <p:cNvSpPr>
            <a:spLocks noGrp="1"/>
          </p:cNvSpPr>
          <p:nvPr>
            <p:ph idx="1"/>
          </p:nvPr>
        </p:nvSpPr>
        <p:spPr>
          <a:xfrm>
            <a:off x="913795" y="1075039"/>
            <a:ext cx="10353762" cy="5350476"/>
          </a:xfrm>
        </p:spPr>
        <p:txBody>
          <a:bodyPr>
            <a:normAutofit/>
          </a:bodyPr>
          <a:lstStyle/>
          <a:p>
            <a:pPr marL="0" marR="0" algn="just">
              <a:lnSpc>
                <a:spcPct val="200000"/>
              </a:lnSpc>
              <a:spcBef>
                <a:spcPts val="0"/>
              </a:spcBef>
              <a:spcAft>
                <a:spcPts val="800"/>
              </a:spcAft>
            </a:pPr>
            <a:r>
              <a:rPr lang="en-US" sz="1400" dirty="0">
                <a:effectLst/>
                <a:ea typeface="Calibri" panose="020F0502020204030204" pitchFamily="34" charset="0"/>
                <a:cs typeface="Times New Roman" panose="02020603050405020304" pitchFamily="18" charset="0"/>
              </a:rPr>
              <a:t>Data set for New York city via </a:t>
            </a:r>
            <a:r>
              <a:rPr lang="en-US" sz="1400" dirty="0" err="1">
                <a:effectLst/>
                <a:ea typeface="Calibri" panose="020F0502020204030204" pitchFamily="34" charset="0"/>
                <a:cs typeface="Times New Roman" panose="02020603050405020304" pitchFamily="18" charset="0"/>
              </a:rPr>
              <a:t>coursera</a:t>
            </a:r>
            <a:endParaRPr lang="en-US" sz="1400" dirty="0">
              <a:effectLst/>
              <a:ea typeface="Calibri" panose="020F0502020204030204" pitchFamily="34" charset="0"/>
              <a:cs typeface="Times New Roman" panose="02020603050405020304" pitchFamily="18" charset="0"/>
            </a:endParaRPr>
          </a:p>
          <a:p>
            <a:pPr marL="0" marR="0" indent="0" algn="just">
              <a:lnSpc>
                <a:spcPct val="200000"/>
              </a:lnSpc>
              <a:spcBef>
                <a:spcPts val="0"/>
              </a:spcBef>
              <a:spcAft>
                <a:spcPts val="800"/>
              </a:spcAft>
              <a:buNone/>
            </a:pPr>
            <a:r>
              <a:rPr lang="en-US" sz="1400" u="sng" dirty="0">
                <a:solidFill>
                  <a:srgbClr val="0000FF"/>
                </a:solidFill>
                <a:effectLst/>
                <a:ea typeface="Calibri" panose="020F0502020204030204" pitchFamily="34" charset="0"/>
                <a:cs typeface="Times New Roman" panose="02020603050405020304" pitchFamily="18" charset="0"/>
                <a:hlinkClick r:id="rId2"/>
              </a:rPr>
              <a:t>https://cocl.us/new_york_dataset</a:t>
            </a:r>
            <a:endParaRPr lang="en-US" sz="14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400" dirty="0">
                <a:effectLst/>
                <a:ea typeface="Calibri" panose="020F0502020204030204" pitchFamily="34" charset="0"/>
                <a:cs typeface="Times New Roman" panose="02020603050405020304" pitchFamily="18" charset="0"/>
              </a:rPr>
              <a:t>Data of coordinates of Toronto neighbor via </a:t>
            </a:r>
            <a:r>
              <a:rPr lang="en-US" sz="1400" dirty="0" err="1">
                <a:effectLst/>
                <a:ea typeface="Calibri" panose="020F0502020204030204" pitchFamily="34" charset="0"/>
                <a:cs typeface="Times New Roman" panose="02020603050405020304" pitchFamily="18" charset="0"/>
              </a:rPr>
              <a:t>coursera</a:t>
            </a:r>
            <a:endParaRPr lang="en-US" sz="1400" dirty="0">
              <a:effectLst/>
              <a:ea typeface="Calibri" panose="020F0502020204030204" pitchFamily="34" charset="0"/>
              <a:cs typeface="Times New Roman" panose="02020603050405020304" pitchFamily="18" charset="0"/>
            </a:endParaRPr>
          </a:p>
          <a:p>
            <a:pPr marL="0" marR="0" indent="0" algn="just">
              <a:lnSpc>
                <a:spcPct val="200000"/>
              </a:lnSpc>
              <a:spcBef>
                <a:spcPts val="0"/>
              </a:spcBef>
              <a:spcAft>
                <a:spcPts val="800"/>
              </a:spcAft>
              <a:buNone/>
            </a:pPr>
            <a:r>
              <a:rPr lang="en-US" sz="1400" u="sng" dirty="0">
                <a:solidFill>
                  <a:srgbClr val="0000FF"/>
                </a:solidFill>
                <a:effectLst/>
                <a:ea typeface="Calibri" panose="020F0502020204030204" pitchFamily="34" charset="0"/>
                <a:cs typeface="Times New Roman" panose="02020603050405020304" pitchFamily="18" charset="0"/>
                <a:hlinkClick r:id="rId3"/>
              </a:rPr>
              <a:t>http://cocl.us/Geospatial_data</a:t>
            </a:r>
            <a:endParaRPr lang="en-US" sz="14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400" dirty="0">
                <a:effectLst/>
                <a:ea typeface="Calibri" panose="020F0502020204030204" pitchFamily="34" charset="0"/>
                <a:cs typeface="Times New Roman" panose="02020603050405020304" pitchFamily="18" charset="0"/>
              </a:rPr>
              <a:t>Foursquare Developers Documentation. Foursquare. Retrieved from</a:t>
            </a:r>
          </a:p>
          <a:p>
            <a:pPr marL="0" marR="0" indent="0" algn="just">
              <a:lnSpc>
                <a:spcPct val="200000"/>
              </a:lnSpc>
              <a:spcBef>
                <a:spcPts val="0"/>
              </a:spcBef>
              <a:spcAft>
                <a:spcPts val="800"/>
              </a:spcAft>
              <a:buNone/>
            </a:pPr>
            <a:r>
              <a:rPr lang="en-US" sz="1400" u="sng" dirty="0">
                <a:solidFill>
                  <a:srgbClr val="0000FF"/>
                </a:solidFill>
                <a:effectLst/>
                <a:ea typeface="Calibri" panose="020F0502020204030204" pitchFamily="34" charset="0"/>
                <a:cs typeface="Times New Roman" panose="02020603050405020304" pitchFamily="18" charset="0"/>
                <a:hlinkClick r:id="rId4"/>
              </a:rPr>
              <a:t>https://developer.foursquare.com/</a:t>
            </a:r>
            <a:endParaRPr lang="en-US" sz="14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400" dirty="0">
                <a:effectLst/>
                <a:ea typeface="Calibri" panose="020F0502020204030204" pitchFamily="34" charset="0"/>
                <a:cs typeface="Times New Roman" panose="02020603050405020304" pitchFamily="18" charset="0"/>
              </a:rPr>
              <a:t>The Wikipedia </a:t>
            </a:r>
          </a:p>
          <a:p>
            <a:pPr marL="0" indent="0" algn="just">
              <a:lnSpc>
                <a:spcPct val="200000"/>
              </a:lnSpc>
              <a:spcBef>
                <a:spcPts val="0"/>
              </a:spcBef>
              <a:spcAft>
                <a:spcPts val="800"/>
              </a:spcAft>
              <a:buNone/>
            </a:pPr>
            <a:r>
              <a:rPr lang="en-US" sz="1400" u="sng" dirty="0">
                <a:solidFill>
                  <a:srgbClr val="0000FF"/>
                </a:solidFill>
                <a:effectLst/>
                <a:ea typeface="Calibri" panose="020F0502020204030204" pitchFamily="34" charset="0"/>
                <a:cs typeface="Times New Roman" panose="02020603050405020304" pitchFamily="18" charset="0"/>
                <a:hlinkClick r:id="rId5"/>
              </a:rPr>
              <a:t>https://en.wikipedia.org/wiki/List_of_postal_codes_of_Canada:_M</a:t>
            </a:r>
            <a:endParaRPr lang="en-US" sz="14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400" dirty="0">
                <a:effectLst/>
                <a:ea typeface="Calibri" panose="020F0502020204030204" pitchFamily="34" charset="0"/>
                <a:cs typeface="Times New Roman" panose="02020603050405020304" pitchFamily="18" charset="0"/>
              </a:rPr>
              <a:t>Weaver’s coffee and tea</a:t>
            </a:r>
          </a:p>
          <a:p>
            <a:pPr marL="0" marR="0" indent="0" algn="just">
              <a:lnSpc>
                <a:spcPct val="200000"/>
              </a:lnSpc>
              <a:spcBef>
                <a:spcPts val="0"/>
              </a:spcBef>
              <a:spcAft>
                <a:spcPts val="800"/>
              </a:spcAft>
              <a:buNone/>
            </a:pPr>
            <a:r>
              <a:rPr lang="en-US" sz="1100" dirty="0">
                <a:hlinkClick r:id="rId6"/>
              </a:rPr>
              <a:t>https://weaverscoffee.com/blogs/blog/the-worlds-top-coffee-consuming-nations-and-how-they-take-their-cup</a:t>
            </a:r>
            <a:endParaRPr lang="en-US" sz="1400" dirty="0">
              <a:effectLst/>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275202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27FA-196E-421F-A9DE-5AA201F652DB}"/>
              </a:ext>
            </a:extLst>
          </p:cNvPr>
          <p:cNvSpPr>
            <a:spLocks noGrp="1"/>
          </p:cNvSpPr>
          <p:nvPr>
            <p:ph type="title"/>
          </p:nvPr>
        </p:nvSpPr>
        <p:spPr>
          <a:xfrm>
            <a:off x="913795" y="175364"/>
            <a:ext cx="10353762" cy="1127343"/>
          </a:xfrm>
        </p:spPr>
        <p:txBody>
          <a:bodyPr/>
          <a:lstStyle/>
          <a:p>
            <a:r>
              <a:rPr lang="en-US" dirty="0"/>
              <a:t>Agenda</a:t>
            </a:r>
          </a:p>
        </p:txBody>
      </p:sp>
      <p:sp>
        <p:nvSpPr>
          <p:cNvPr id="3" name="Content Placeholder 2">
            <a:extLst>
              <a:ext uri="{FF2B5EF4-FFF2-40B4-BE49-F238E27FC236}">
                <a16:creationId xmlns:a16="http://schemas.microsoft.com/office/drawing/2014/main" id="{ACD66B51-94F2-40A8-84DB-CDD9FBF2C7E1}"/>
              </a:ext>
            </a:extLst>
          </p:cNvPr>
          <p:cNvSpPr>
            <a:spLocks noGrp="1"/>
          </p:cNvSpPr>
          <p:nvPr>
            <p:ph idx="1"/>
          </p:nvPr>
        </p:nvSpPr>
        <p:spPr>
          <a:xfrm>
            <a:off x="913795" y="1114816"/>
            <a:ext cx="10353762" cy="5022937"/>
          </a:xfrm>
        </p:spPr>
        <p:txBody>
          <a:bodyPr>
            <a:normAutofit lnSpcReduction="10000"/>
          </a:bodyPr>
          <a:lstStyle/>
          <a:p>
            <a:r>
              <a:rPr lang="en-US"/>
              <a:t>Introduction</a:t>
            </a:r>
          </a:p>
          <a:p>
            <a:r>
              <a:rPr lang="en-US"/>
              <a:t>Business Problem</a:t>
            </a:r>
          </a:p>
          <a:p>
            <a:r>
              <a:rPr lang="en-US"/>
              <a:t>Target Audience </a:t>
            </a:r>
          </a:p>
          <a:p>
            <a:r>
              <a:rPr lang="en-US"/>
              <a:t>Data Description</a:t>
            </a:r>
          </a:p>
          <a:p>
            <a:r>
              <a:rPr lang="en-US"/>
              <a:t>Methodology</a:t>
            </a:r>
          </a:p>
          <a:p>
            <a:r>
              <a:rPr lang="en-US"/>
              <a:t>Results</a:t>
            </a:r>
          </a:p>
          <a:p>
            <a:r>
              <a:rPr lang="en-US"/>
              <a:t>Discussion</a:t>
            </a:r>
          </a:p>
          <a:p>
            <a:r>
              <a:rPr lang="en-US"/>
              <a:t>Limitation and Suggestion</a:t>
            </a:r>
          </a:p>
          <a:p>
            <a:r>
              <a:rPr lang="en-US"/>
              <a:t>Conclusion</a:t>
            </a:r>
          </a:p>
          <a:p>
            <a:r>
              <a:rPr lang="en-US"/>
              <a:t>References</a:t>
            </a:r>
          </a:p>
          <a:p>
            <a:endParaRPr lang="en-US" dirty="0"/>
          </a:p>
        </p:txBody>
      </p:sp>
      <p:pic>
        <p:nvPicPr>
          <p:cNvPr id="7" name="Picture 6" descr="A picture containing coffee, food, cup, table&#10;&#10;Description automatically generated">
            <a:extLst>
              <a:ext uri="{FF2B5EF4-FFF2-40B4-BE49-F238E27FC236}">
                <a16:creationId xmlns:a16="http://schemas.microsoft.com/office/drawing/2014/main" id="{6D2246AC-BEAE-4A37-9D3B-B980472C0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335" y="1705198"/>
            <a:ext cx="5760098" cy="3842171"/>
          </a:xfrm>
          <a:prstGeom prst="rect">
            <a:avLst/>
          </a:prstGeom>
        </p:spPr>
      </p:pic>
    </p:spTree>
    <p:extLst>
      <p:ext uri="{BB962C8B-B14F-4D97-AF65-F5344CB8AC3E}">
        <p14:creationId xmlns:p14="http://schemas.microsoft.com/office/powerpoint/2010/main" val="204873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37F4-3531-424A-9DB9-5990C3AB3157}"/>
              </a:ext>
            </a:extLst>
          </p:cNvPr>
          <p:cNvSpPr>
            <a:spLocks noGrp="1"/>
          </p:cNvSpPr>
          <p:nvPr>
            <p:ph type="ctrTitle"/>
          </p:nvPr>
        </p:nvSpPr>
        <p:spPr>
          <a:xfrm>
            <a:off x="1370693" y="263048"/>
            <a:ext cx="9440034" cy="901873"/>
          </a:xfrm>
        </p:spPr>
        <p:txBody>
          <a:bodyPr/>
          <a:lstStyle/>
          <a:p>
            <a:r>
              <a:rPr lang="en-US" dirty="0"/>
              <a:t>Introduction</a:t>
            </a:r>
          </a:p>
        </p:txBody>
      </p:sp>
      <p:sp>
        <p:nvSpPr>
          <p:cNvPr id="3" name="Subtitle 2">
            <a:extLst>
              <a:ext uri="{FF2B5EF4-FFF2-40B4-BE49-F238E27FC236}">
                <a16:creationId xmlns:a16="http://schemas.microsoft.com/office/drawing/2014/main" id="{A27028B8-B465-4F01-9952-398A359D5095}"/>
              </a:ext>
            </a:extLst>
          </p:cNvPr>
          <p:cNvSpPr>
            <a:spLocks noGrp="1"/>
          </p:cNvSpPr>
          <p:nvPr>
            <p:ph type="subTitle" idx="1"/>
          </p:nvPr>
        </p:nvSpPr>
        <p:spPr>
          <a:xfrm>
            <a:off x="914400" y="1665961"/>
            <a:ext cx="4926905" cy="4364135"/>
          </a:xfrm>
        </p:spPr>
        <p:txBody>
          <a:bodyPr>
            <a:noAutofit/>
          </a:bodyPr>
          <a:lstStyle/>
          <a:p>
            <a:pPr marL="457200" indent="-457200">
              <a:buFont typeface="Arial" panose="020B0604020202020204" pitchFamily="34" charset="0"/>
              <a:buChar char="•"/>
            </a:pPr>
            <a:r>
              <a:rPr lang="en-US" sz="2400" dirty="0">
                <a:effectLst/>
                <a:ea typeface="Calibri" panose="020F0502020204030204" pitchFamily="34" charset="0"/>
              </a:rPr>
              <a:t>Coffee is a brewed drink prepared from roasted coffee. If not, in-home people usually get coffee from coffee shops.</a:t>
            </a:r>
          </a:p>
          <a:p>
            <a:endParaRPr lang="en-US" sz="2400" dirty="0">
              <a:effectLst/>
              <a:ea typeface="Calibri" panose="020F0502020204030204" pitchFamily="34" charset="0"/>
            </a:endParaRPr>
          </a:p>
          <a:p>
            <a:pPr marL="457200" indent="-457200">
              <a:buFont typeface="Arial" panose="020B0604020202020204" pitchFamily="34" charset="0"/>
              <a:buChar char="•"/>
            </a:pPr>
            <a:r>
              <a:rPr lang="en-US" sz="2400" dirty="0">
                <a:effectLst/>
                <a:ea typeface="Calibri" panose="020F0502020204030204" pitchFamily="34" charset="0"/>
              </a:rPr>
              <a:t>Coffee is one of the top consumed beverage by people from all over the world and second most popular drink next to water.</a:t>
            </a:r>
          </a:p>
        </p:txBody>
      </p:sp>
      <p:sp>
        <p:nvSpPr>
          <p:cNvPr id="5" name="TextBox 4">
            <a:extLst>
              <a:ext uri="{FF2B5EF4-FFF2-40B4-BE49-F238E27FC236}">
                <a16:creationId xmlns:a16="http://schemas.microsoft.com/office/drawing/2014/main" id="{EC2626B4-28F3-421C-B916-C2F0DCFFDE87}"/>
              </a:ext>
            </a:extLst>
          </p:cNvPr>
          <p:cNvSpPr txBox="1"/>
          <p:nvPr/>
        </p:nvSpPr>
        <p:spPr>
          <a:xfrm>
            <a:off x="6350696" y="1665962"/>
            <a:ext cx="5336088" cy="4154984"/>
          </a:xfrm>
          <a:prstGeom prst="rect">
            <a:avLst/>
          </a:prstGeom>
          <a:noFill/>
        </p:spPr>
        <p:txBody>
          <a:bodyPr wrap="square" rtlCol="0">
            <a:spAutoFit/>
          </a:bodyPr>
          <a:lstStyle/>
          <a:p>
            <a:pPr marL="285750" indent="-285750" algn="ctr">
              <a:buFont typeface="Arial" panose="020B0604020202020204" pitchFamily="34" charset="0"/>
              <a:buChar char="•"/>
            </a:pPr>
            <a:r>
              <a:rPr lang="en-US" sz="2400" dirty="0"/>
              <a:t>So if we need to open /own a coffee shop where can we start?</a:t>
            </a:r>
          </a:p>
          <a:p>
            <a:pPr algn="ctr"/>
            <a:endParaRPr lang="en-US" sz="2400" dirty="0"/>
          </a:p>
          <a:p>
            <a:pPr marL="285750" indent="-285750" algn="ctr">
              <a:buFont typeface="Arial" panose="020B0604020202020204" pitchFamily="34" charset="0"/>
              <a:buChar char="•"/>
            </a:pPr>
            <a:r>
              <a:rPr lang="en-US" sz="2400" dirty="0"/>
              <a:t>The first thing is we need to gather data about the location and the competition around the desired location.</a:t>
            </a:r>
          </a:p>
          <a:p>
            <a:pPr algn="ctr"/>
            <a:endParaRPr lang="en-US" sz="2400" dirty="0"/>
          </a:p>
          <a:p>
            <a:pPr marL="285750" indent="-285750" algn="ctr">
              <a:buFont typeface="Arial" panose="020B0604020202020204" pitchFamily="34" charset="0"/>
              <a:buChar char="•"/>
            </a:pPr>
            <a:r>
              <a:rPr lang="en-US" sz="2400" dirty="0">
                <a:effectLst/>
                <a:ea typeface="Calibri" panose="020F0502020204030204" pitchFamily="34" charset="0"/>
              </a:rPr>
              <a:t>This project will help gather information, analyze and have a conclusion to support the facts to help make a decision.</a:t>
            </a:r>
            <a:endParaRPr lang="en-US" sz="2400" dirty="0"/>
          </a:p>
        </p:txBody>
      </p:sp>
    </p:spTree>
    <p:extLst>
      <p:ext uri="{BB962C8B-B14F-4D97-AF65-F5344CB8AC3E}">
        <p14:creationId xmlns:p14="http://schemas.microsoft.com/office/powerpoint/2010/main" val="213262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A639-EB8E-4CA4-AFEB-74A8A4924407}"/>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6D8A0332-FBB9-47A3-9016-804CC2531848}"/>
              </a:ext>
            </a:extLst>
          </p:cNvPr>
          <p:cNvSpPr>
            <a:spLocks noGrp="1"/>
          </p:cNvSpPr>
          <p:nvPr>
            <p:ph idx="1"/>
          </p:nvPr>
        </p:nvSpPr>
        <p:spPr/>
        <p:txBody>
          <a:bodyPr>
            <a:normAutofit/>
          </a:bodyPr>
          <a:lstStyle/>
          <a:p>
            <a:r>
              <a:rPr lang="en-US" sz="2000" dirty="0">
                <a:solidFill>
                  <a:schemeClr val="tx1"/>
                </a:solidFill>
                <a:effectLst/>
                <a:latin typeface="Times New Roman" panose="02020603050405020304" pitchFamily="18" charset="0"/>
                <a:ea typeface="Calibri" panose="020F0502020204030204" pitchFamily="34" charset="0"/>
              </a:rPr>
              <a:t>The purpose of this capstone is to find out coffee shops around the area, so we need to gather information about the area and competition at the desired location. </a:t>
            </a:r>
          </a:p>
          <a:p>
            <a:r>
              <a:rPr lang="en-US" sz="2000" dirty="0">
                <a:solidFill>
                  <a:schemeClr val="tx1"/>
                </a:solidFill>
                <a:effectLst/>
                <a:latin typeface="Times New Roman" panose="02020603050405020304" pitchFamily="18" charset="0"/>
                <a:ea typeface="Calibri" panose="020F0502020204030204" pitchFamily="34" charset="0"/>
              </a:rPr>
              <a:t>In this project we will collect information, analyze and select the best locations where we are interested in to open a coffee shop. </a:t>
            </a:r>
          </a:p>
          <a:p>
            <a:r>
              <a:rPr lang="en-US" sz="2000" dirty="0">
                <a:solidFill>
                  <a:schemeClr val="tx1"/>
                </a:solidFill>
                <a:effectLst/>
                <a:latin typeface="Times New Roman" panose="02020603050405020304" pitchFamily="18" charset="0"/>
                <a:ea typeface="Calibri" panose="020F0502020204030204" pitchFamily="34" charset="0"/>
              </a:rPr>
              <a:t>I will be use data science methodology, Foursquare API location data services and machine learning technique to complete the project.</a:t>
            </a:r>
          </a:p>
          <a:p>
            <a:r>
              <a:rPr lang="en-US" sz="2000" dirty="0">
                <a:solidFill>
                  <a:schemeClr val="tx1"/>
                </a:solidFill>
                <a:effectLst/>
                <a:latin typeface="Times New Roman" panose="02020603050405020304" pitchFamily="18" charset="0"/>
                <a:ea typeface="Calibri" panose="020F0502020204030204" pitchFamily="34" charset="0"/>
              </a:rPr>
              <a:t>For this project, I chose to research in Toronto and New York City and compare these two big cities. </a:t>
            </a:r>
            <a:endParaRPr lang="en-US" sz="2400" dirty="0">
              <a:solidFill>
                <a:schemeClr val="tx1"/>
              </a:solidFill>
            </a:endParaRPr>
          </a:p>
        </p:txBody>
      </p:sp>
    </p:spTree>
    <p:extLst>
      <p:ext uri="{BB962C8B-B14F-4D97-AF65-F5344CB8AC3E}">
        <p14:creationId xmlns:p14="http://schemas.microsoft.com/office/powerpoint/2010/main" val="16606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FD17-705C-4B39-97E8-D64DD57C0682}"/>
              </a:ext>
            </a:extLst>
          </p:cNvPr>
          <p:cNvSpPr>
            <a:spLocks noGrp="1"/>
          </p:cNvSpPr>
          <p:nvPr>
            <p:ph type="title"/>
          </p:nvPr>
        </p:nvSpPr>
        <p:spPr/>
        <p:txBody>
          <a:bodyPr>
            <a:normAutofit fontScale="90000"/>
          </a:bodyPr>
          <a:lstStyle/>
          <a:p>
            <a:r>
              <a:rPr lang="en-US" dirty="0"/>
              <a:t>Target Audience </a:t>
            </a:r>
            <a:br>
              <a:rPr lang="en-US" dirty="0"/>
            </a:br>
            <a:endParaRPr lang="en-US" dirty="0"/>
          </a:p>
        </p:txBody>
      </p:sp>
      <p:sp>
        <p:nvSpPr>
          <p:cNvPr id="3" name="Content Placeholder 2">
            <a:extLst>
              <a:ext uri="{FF2B5EF4-FFF2-40B4-BE49-F238E27FC236}">
                <a16:creationId xmlns:a16="http://schemas.microsoft.com/office/drawing/2014/main" id="{93FC44D4-F3E6-4662-8452-B45899A272A8}"/>
              </a:ext>
            </a:extLst>
          </p:cNvPr>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rPr>
              <a:t>The outcome of this project can be used by anyone who loves coffee. </a:t>
            </a:r>
          </a:p>
          <a:p>
            <a:r>
              <a:rPr lang="en-US" sz="2800" dirty="0">
                <a:effectLst/>
                <a:latin typeface="Times New Roman" panose="02020603050405020304" pitchFamily="18" charset="0"/>
                <a:ea typeface="Calibri" panose="020F0502020204030204" pitchFamily="34" charset="0"/>
              </a:rPr>
              <a:t>It can be used for tourist or residents.</a:t>
            </a:r>
          </a:p>
          <a:p>
            <a:r>
              <a:rPr lang="en-US" sz="2800" dirty="0">
                <a:effectLst/>
                <a:latin typeface="Times New Roman" panose="02020603050405020304" pitchFamily="18" charset="0"/>
                <a:ea typeface="Calibri" panose="020F0502020204030204" pitchFamily="34" charset="0"/>
              </a:rPr>
              <a:t>This project will help investors or entrepreneurs who would like to open a new coffee shops in the city or at their desired location with similar model.</a:t>
            </a:r>
          </a:p>
          <a:p>
            <a:endParaRPr lang="en-US" dirty="0"/>
          </a:p>
        </p:txBody>
      </p:sp>
    </p:spTree>
    <p:extLst>
      <p:ext uri="{BB962C8B-B14F-4D97-AF65-F5344CB8AC3E}">
        <p14:creationId xmlns:p14="http://schemas.microsoft.com/office/powerpoint/2010/main" val="41024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5609-86F0-401D-B7DC-053F3F6E97E9}"/>
              </a:ext>
            </a:extLst>
          </p:cNvPr>
          <p:cNvSpPr>
            <a:spLocks noGrp="1"/>
          </p:cNvSpPr>
          <p:nvPr>
            <p:ph type="title"/>
          </p:nvPr>
        </p:nvSpPr>
        <p:spPr/>
        <p:txBody>
          <a:bodyPr>
            <a:normAutofit fontScale="90000"/>
          </a:bodyPr>
          <a:lstStyle/>
          <a:p>
            <a:r>
              <a:rPr lang="en-US" dirty="0"/>
              <a:t>Data Description</a:t>
            </a:r>
            <a:br>
              <a:rPr lang="en-US" dirty="0"/>
            </a:br>
            <a:endParaRPr lang="en-US" dirty="0"/>
          </a:p>
        </p:txBody>
      </p:sp>
      <p:sp>
        <p:nvSpPr>
          <p:cNvPr id="3" name="Content Placeholder 2">
            <a:extLst>
              <a:ext uri="{FF2B5EF4-FFF2-40B4-BE49-F238E27FC236}">
                <a16:creationId xmlns:a16="http://schemas.microsoft.com/office/drawing/2014/main" id="{9A8EAB80-B819-48FF-93A6-66D280FF8964}"/>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are the crucial part of any project, so we need data that has four dimensions: volume, variety, velocity, and veracity which are fundamentals of data science.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this project, we will need a data with the list of neighborhoods of the Toronto and New York city, then we will need data with latitude and longitude coordinates of those neighborhoods and finally venue data related to the coffee shops in the city which we will get from Foursquare API.</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4687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426D-0EE9-4D58-8395-2E09C1D2894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E286381-2D58-4751-8BE2-0F2E0A8A26EA}"/>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rPr>
              <a:t>We will do web scraping using Python with built in function of pandas library to extract the list of neighborhoods data.</a:t>
            </a:r>
          </a:p>
          <a:p>
            <a:r>
              <a:rPr lang="en-US" sz="2400" dirty="0">
                <a:effectLst/>
                <a:latin typeface="Times New Roman" panose="02020603050405020304" pitchFamily="18" charset="0"/>
                <a:ea typeface="Calibri" panose="020F0502020204030204" pitchFamily="34" charset="0"/>
              </a:rPr>
              <a:t>We will use the Geocoder library that will allow us to convert address into geographical coordinates in the form of latitude and longitude. </a:t>
            </a:r>
          </a:p>
          <a:p>
            <a:r>
              <a:rPr lang="en-US" sz="2400" dirty="0">
                <a:effectLst/>
                <a:latin typeface="Times New Roman" panose="02020603050405020304" pitchFamily="18" charset="0"/>
                <a:ea typeface="Calibri" panose="020F0502020204030204" pitchFamily="34" charset="0"/>
              </a:rPr>
              <a:t>We will populate the data into a pandas </a:t>
            </a:r>
            <a:r>
              <a:rPr lang="en-US" sz="2400" dirty="0" err="1">
                <a:effectLst/>
                <a:latin typeface="Times New Roman" panose="02020603050405020304" pitchFamily="18" charset="0"/>
                <a:ea typeface="Calibri" panose="020F0502020204030204" pitchFamily="34" charset="0"/>
              </a:rPr>
              <a:t>dataframe</a:t>
            </a:r>
            <a:r>
              <a:rPr lang="en-US" sz="2400" dirty="0">
                <a:effectLst/>
                <a:latin typeface="Times New Roman" panose="02020603050405020304" pitchFamily="18" charset="0"/>
                <a:ea typeface="Calibri" panose="020F0502020204030204" pitchFamily="34" charset="0"/>
              </a:rPr>
              <a:t> and then visualize the neighborhoods in a map using Folium library</a:t>
            </a:r>
          </a:p>
          <a:p>
            <a:r>
              <a:rPr lang="en-US" sz="2400" dirty="0">
                <a:effectLst/>
                <a:latin typeface="Times New Roman" panose="02020603050405020304" pitchFamily="18" charset="0"/>
                <a:ea typeface="Calibri" panose="020F0502020204030204" pitchFamily="34" charset="0"/>
              </a:rPr>
              <a:t>Finally we will use Foursquare API to get the nearby venue of neighborhoods.</a:t>
            </a:r>
          </a:p>
          <a:p>
            <a:endParaRPr lang="en-US" dirty="0"/>
          </a:p>
        </p:txBody>
      </p:sp>
    </p:spTree>
    <p:extLst>
      <p:ext uri="{BB962C8B-B14F-4D97-AF65-F5344CB8AC3E}">
        <p14:creationId xmlns:p14="http://schemas.microsoft.com/office/powerpoint/2010/main" val="271637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024C-C706-4847-9364-7A511A7C268B}"/>
              </a:ext>
            </a:extLst>
          </p:cNvPr>
          <p:cNvSpPr>
            <a:spLocks noGrp="1"/>
          </p:cNvSpPr>
          <p:nvPr>
            <p:ph type="title"/>
          </p:nvPr>
        </p:nvSpPr>
        <p:spPr/>
        <p:txBody>
          <a:bodyPr/>
          <a:lstStyle/>
          <a:p>
            <a:r>
              <a:rPr lang="en-US" dirty="0"/>
              <a:t>Methodology (contd.)</a:t>
            </a:r>
          </a:p>
        </p:txBody>
      </p:sp>
      <p:sp>
        <p:nvSpPr>
          <p:cNvPr id="3" name="Content Placeholder 2">
            <a:extLst>
              <a:ext uri="{FF2B5EF4-FFF2-40B4-BE49-F238E27FC236}">
                <a16:creationId xmlns:a16="http://schemas.microsoft.com/office/drawing/2014/main" id="{646C9AF1-DE04-429A-9339-D30840D87F66}"/>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rPr>
              <a:t>We will analyze each neighborhood by grouping the rows by neighborhood and taking the mean of the frequency of occurrence of each venue category. </a:t>
            </a:r>
          </a:p>
          <a:p>
            <a:r>
              <a:rPr lang="en-US" sz="2400" dirty="0">
                <a:effectLst/>
                <a:latin typeface="Times New Roman" panose="02020603050405020304" pitchFamily="18" charset="0"/>
                <a:ea typeface="Calibri" panose="020F0502020204030204" pitchFamily="34" charset="0"/>
              </a:rPr>
              <a:t>We will filter the “Coffee shop” as venue category for the neighborhoods. Also create list with filter words like 'Coffee Shop', 'Bagel Shop', 'Donut', 'Breakfast Spot', 'Cafeteria', 'Cafe’ to put it in coffee shop category.</a:t>
            </a:r>
          </a:p>
          <a:p>
            <a:r>
              <a:rPr lang="en-US" sz="2400" dirty="0">
                <a:effectLst/>
                <a:latin typeface="Times New Roman" panose="02020603050405020304" pitchFamily="18" charset="0"/>
                <a:ea typeface="Calibri" panose="020F0502020204030204" pitchFamily="34" charset="0"/>
              </a:rPr>
              <a:t>Finally, we will use k-means clustering (popular unsupervised machine learning algorithm) to cluster neighborhood with similar behavior. </a:t>
            </a:r>
          </a:p>
          <a:p>
            <a:endParaRPr lang="en-US" dirty="0"/>
          </a:p>
        </p:txBody>
      </p:sp>
    </p:spTree>
    <p:extLst>
      <p:ext uri="{BB962C8B-B14F-4D97-AF65-F5344CB8AC3E}">
        <p14:creationId xmlns:p14="http://schemas.microsoft.com/office/powerpoint/2010/main" val="248324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91FB-DB23-4C84-B763-75C8E9A1A20E}"/>
              </a:ext>
            </a:extLst>
          </p:cNvPr>
          <p:cNvSpPr>
            <a:spLocks noGrp="1"/>
          </p:cNvSpPr>
          <p:nvPr>
            <p:ph type="title"/>
          </p:nvPr>
        </p:nvSpPr>
        <p:spPr>
          <a:xfrm>
            <a:off x="913795" y="609600"/>
            <a:ext cx="10353762" cy="970450"/>
          </a:xfrm>
        </p:spPr>
        <p:txBody>
          <a:bodyPr anchor="ctr">
            <a:normAutofit/>
          </a:bodyPr>
          <a:lstStyle/>
          <a:p>
            <a:r>
              <a:rPr lang="en-US" dirty="0"/>
              <a:t>Results</a:t>
            </a:r>
          </a:p>
        </p:txBody>
      </p:sp>
      <p:sp>
        <p:nvSpPr>
          <p:cNvPr id="9" name="Text Placeholder 2">
            <a:extLst>
              <a:ext uri="{FF2B5EF4-FFF2-40B4-BE49-F238E27FC236}">
                <a16:creationId xmlns:a16="http://schemas.microsoft.com/office/drawing/2014/main" id="{7F5CA631-84FE-432D-AE9E-765F3BD119A1}"/>
              </a:ext>
            </a:extLst>
          </p:cNvPr>
          <p:cNvSpPr>
            <a:spLocks noGrp="1"/>
          </p:cNvSpPr>
          <p:nvPr>
            <p:ph type="body" idx="1"/>
          </p:nvPr>
        </p:nvSpPr>
        <p:spPr>
          <a:xfrm>
            <a:off x="1046013" y="1855153"/>
            <a:ext cx="4764764" cy="692494"/>
          </a:xfrm>
        </p:spPr>
        <p:txBody>
          <a:bodyPr/>
          <a:lstStyle/>
          <a:p>
            <a:r>
              <a:rPr lang="en-US" dirty="0"/>
              <a:t>Visualization of clustered data</a:t>
            </a:r>
          </a:p>
        </p:txBody>
      </p:sp>
      <p:sp>
        <p:nvSpPr>
          <p:cNvPr id="11" name="Text Placeholder 4">
            <a:extLst>
              <a:ext uri="{FF2B5EF4-FFF2-40B4-BE49-F238E27FC236}">
                <a16:creationId xmlns:a16="http://schemas.microsoft.com/office/drawing/2014/main" id="{A2152368-3737-4E0F-89BC-82770732B3F8}"/>
              </a:ext>
            </a:extLst>
          </p:cNvPr>
          <p:cNvSpPr>
            <a:spLocks noGrp="1"/>
          </p:cNvSpPr>
          <p:nvPr>
            <p:ph type="body" sz="quarter" idx="3"/>
          </p:nvPr>
        </p:nvSpPr>
        <p:spPr>
          <a:xfrm>
            <a:off x="6363166" y="1855152"/>
            <a:ext cx="4779582" cy="692495"/>
          </a:xfrm>
        </p:spPr>
        <p:txBody>
          <a:bodyPr/>
          <a:lstStyle/>
          <a:p>
            <a:r>
              <a:rPr lang="en-US" dirty="0"/>
              <a:t>Description of clusters</a:t>
            </a:r>
          </a:p>
        </p:txBody>
      </p:sp>
      <p:sp>
        <p:nvSpPr>
          <p:cNvPr id="13" name="Content Placeholder 5">
            <a:extLst>
              <a:ext uri="{FF2B5EF4-FFF2-40B4-BE49-F238E27FC236}">
                <a16:creationId xmlns:a16="http://schemas.microsoft.com/office/drawing/2014/main" id="{1F144322-69CA-4403-8F2C-93532366B529}"/>
              </a:ext>
            </a:extLst>
          </p:cNvPr>
          <p:cNvSpPr>
            <a:spLocks noGrp="1"/>
          </p:cNvSpPr>
          <p:nvPr>
            <p:ph sz="quarter" idx="4"/>
          </p:nvPr>
        </p:nvSpPr>
        <p:spPr>
          <a:xfrm>
            <a:off x="6363167" y="2702103"/>
            <a:ext cx="4779581" cy="3043533"/>
          </a:xfrm>
        </p:spPr>
        <p:txBody>
          <a:bodyPr>
            <a:normAutofit fontScale="92500" lnSpcReduction="20000"/>
          </a:bodyPr>
          <a:lstStyle/>
          <a:p>
            <a:r>
              <a:rPr lang="en-US" b="0" i="0" dirty="0">
                <a:solidFill>
                  <a:schemeClr val="tx1"/>
                </a:solidFill>
                <a:effectLst/>
                <a:latin typeface="Helvetica Neue"/>
              </a:rPr>
              <a:t>Red Cluster 0 has high concentration of coffee shops with more diverse venue.</a:t>
            </a:r>
          </a:p>
          <a:p>
            <a:r>
              <a:rPr lang="en-US" b="0" i="0" dirty="0">
                <a:solidFill>
                  <a:schemeClr val="tx1"/>
                </a:solidFill>
                <a:effectLst/>
                <a:latin typeface="Helvetica Neue"/>
              </a:rPr>
              <a:t>Purple Cluster 1 has moderate concentration of coffee shops.</a:t>
            </a:r>
          </a:p>
          <a:p>
            <a:r>
              <a:rPr lang="en-US" dirty="0">
                <a:solidFill>
                  <a:schemeClr val="tx1"/>
                </a:solidFill>
                <a:effectLst/>
                <a:latin typeface="Helvetica Neue"/>
              </a:rPr>
              <a:t>Blue </a:t>
            </a:r>
            <a:r>
              <a:rPr lang="en-US" b="0" i="0" dirty="0">
                <a:solidFill>
                  <a:schemeClr val="tx1"/>
                </a:solidFill>
                <a:effectLst/>
                <a:latin typeface="Helvetica Neue"/>
              </a:rPr>
              <a:t>Cluster 2 has low concentration of Breakfast Spots.</a:t>
            </a:r>
          </a:p>
          <a:p>
            <a:r>
              <a:rPr lang="en-US" b="0" i="0" dirty="0">
                <a:solidFill>
                  <a:schemeClr val="tx1"/>
                </a:solidFill>
                <a:effectLst/>
                <a:latin typeface="Helvetica Neue"/>
              </a:rPr>
              <a:t>Green Cluster 3 has low concentration of Cafe.</a:t>
            </a:r>
          </a:p>
          <a:p>
            <a:r>
              <a:rPr lang="en-US" b="0" i="0" dirty="0">
                <a:solidFill>
                  <a:schemeClr val="tx1"/>
                </a:solidFill>
                <a:effectLst/>
                <a:latin typeface="Helvetica Neue"/>
              </a:rPr>
              <a:t>Orange Cluster 4 has high concentration of Coffee shops.</a:t>
            </a:r>
            <a:endParaRPr lang="en-US" dirty="0">
              <a:solidFill>
                <a:schemeClr val="tx1"/>
              </a:solidFill>
            </a:endParaRPr>
          </a:p>
        </p:txBody>
      </p:sp>
      <p:pic>
        <p:nvPicPr>
          <p:cNvPr id="8" name="Content Placeholder 7" descr="A picture containing text, map&#10;&#10;Description automatically generated">
            <a:extLst>
              <a:ext uri="{FF2B5EF4-FFF2-40B4-BE49-F238E27FC236}">
                <a16:creationId xmlns:a16="http://schemas.microsoft.com/office/drawing/2014/main" id="{73A6FAA2-0B1D-40F4-8B1E-5DCCAFBD336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6163" y="2801755"/>
            <a:ext cx="4764087" cy="2843578"/>
          </a:xfrm>
        </p:spPr>
      </p:pic>
    </p:spTree>
    <p:extLst>
      <p:ext uri="{BB962C8B-B14F-4D97-AF65-F5344CB8AC3E}">
        <p14:creationId xmlns:p14="http://schemas.microsoft.com/office/powerpoint/2010/main" val="2340977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otalTime>0</TotalTime>
  <Words>1292</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Goudy Old Style</vt:lpstr>
      <vt:lpstr>Helvetica Neue</vt:lpstr>
      <vt:lpstr>Times New Roman</vt:lpstr>
      <vt:lpstr>Wingdings 2</vt:lpstr>
      <vt:lpstr>SlateVTI</vt:lpstr>
      <vt:lpstr>“The Battle of the Neighborhood: For all the Coffee lovers” IBM Applied Data Science Capstone Project Coursera Capstone Project</vt:lpstr>
      <vt:lpstr>Agenda</vt:lpstr>
      <vt:lpstr>Introduction</vt:lpstr>
      <vt:lpstr>Business Problem</vt:lpstr>
      <vt:lpstr>Target Audience  </vt:lpstr>
      <vt:lpstr>Data Description </vt:lpstr>
      <vt:lpstr>Methodology</vt:lpstr>
      <vt:lpstr>Methodology (contd.)</vt:lpstr>
      <vt:lpstr>Results</vt:lpstr>
      <vt:lpstr>Results (contd.)</vt:lpstr>
      <vt:lpstr>Discussion</vt:lpstr>
      <vt:lpstr>Limitation and Suggestion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2020-07-10T06:53:46Z</dcterms:created>
  <dcterms:modified xsi:type="dcterms:W3CDTF">2020-07-11T18:19:05Z</dcterms:modified>
</cp:coreProperties>
</file>