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39" r:id="rId2"/>
    <p:sldId id="401" r:id="rId3"/>
    <p:sldId id="402" r:id="rId4"/>
    <p:sldId id="403" r:id="rId5"/>
    <p:sldId id="404" r:id="rId6"/>
    <p:sldId id="406" r:id="rId7"/>
    <p:sldId id="37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A7151-19C0-4E9A-A746-748402BEB8AD}"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F918D-9738-4B52-847F-76008BED67BD}" type="slidenum">
              <a:rPr lang="zh-CN" altLang="en-US" smtClean="0"/>
              <a:t>‹#›</a:t>
            </a:fld>
            <a:endParaRPr lang="zh-CN" altLang="en-US"/>
          </a:p>
        </p:txBody>
      </p:sp>
    </p:spTree>
    <p:extLst>
      <p:ext uri="{BB962C8B-B14F-4D97-AF65-F5344CB8AC3E}">
        <p14:creationId xmlns:p14="http://schemas.microsoft.com/office/powerpoint/2010/main" val="213469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84FC7-EDEF-46ED-8FF9-E818F0FA68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39AC88-B236-4B15-AEFC-89B97F9D98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E4127F-142C-4184-9268-4A4EA12DB138}"/>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4B775D18-9616-48AB-A4A2-CAA99500B3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C17463-9F84-44DA-BEFA-DAB645A1D942}"/>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126305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18191-DD05-48A3-98ED-973C6CFA17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5324A1-1721-4334-8F33-54A39AFEE7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1A45AE-5035-4891-9FEC-4FF30CE468AF}"/>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0A395D26-0BEE-4C74-ABB1-3743D539F9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34BCFC-19F1-4439-8C62-9195F87C7C4F}"/>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187648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03751A-2CD6-4270-A7EF-5DD46B3CA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B56248-8F23-4E55-BDA8-FDB58E0EF44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F930BD-D8E4-418E-A5CB-AEBF228D3900}"/>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17348AFA-E60C-4EA0-AFDC-AEF952BC8F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D2D52-953E-4FAA-8949-9A7A8B2363AA}"/>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395701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第一节">
    <p:spTree>
      <p:nvGrpSpPr>
        <p:cNvPr id="1" name=""/>
        <p:cNvGrpSpPr/>
        <p:nvPr/>
      </p:nvGrpSpPr>
      <p:grpSpPr>
        <a:xfrm>
          <a:off x="0" y="0"/>
          <a:ext cx="0" cy="0"/>
          <a:chOff x="0" y="0"/>
          <a:chExt cx="0" cy="0"/>
        </a:xfrm>
      </p:grpSpPr>
      <p:cxnSp>
        <p:nvCxnSpPr>
          <p:cNvPr id="13" name="直接连接符 12"/>
          <p:cNvCxnSpPr/>
          <p:nvPr userDrawn="1"/>
        </p:nvCxnSpPr>
        <p:spPr>
          <a:xfrm>
            <a:off x="0" y="836712"/>
            <a:ext cx="12192000" cy="0"/>
          </a:xfrm>
          <a:prstGeom prst="line">
            <a:avLst/>
          </a:prstGeom>
          <a:ln w="15875">
            <a:gradFill flip="none" rotWithShape="1">
              <a:gsLst>
                <a:gs pos="0">
                  <a:srgbClr val="C0DBEF">
                    <a:alpha val="0"/>
                  </a:srgbClr>
                </a:gs>
                <a:gs pos="56000">
                  <a:srgbClr val="8BBEE2"/>
                </a:gs>
                <a:gs pos="100000">
                  <a:srgbClr val="0070C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4" name="等腰三角形 13"/>
          <p:cNvSpPr/>
          <p:nvPr userDrawn="1"/>
        </p:nvSpPr>
        <p:spPr>
          <a:xfrm rot="5400000">
            <a:off x="-3459" y="113851"/>
            <a:ext cx="726320" cy="719403"/>
          </a:xfrm>
          <a:prstGeom prst="triangle">
            <a:avLst>
              <a:gd name="adj" fmla="val 100000"/>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等腰三角形 14"/>
          <p:cNvSpPr/>
          <p:nvPr userDrawn="1"/>
        </p:nvSpPr>
        <p:spPr>
          <a:xfrm rot="5400000">
            <a:off x="805443" y="-805442"/>
            <a:ext cx="452669" cy="2063553"/>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6" name="等腰三角形 15"/>
          <p:cNvSpPr/>
          <p:nvPr userDrawn="1"/>
        </p:nvSpPr>
        <p:spPr>
          <a:xfrm rot="16200000">
            <a:off x="8204776" y="2870776"/>
            <a:ext cx="726320" cy="7248128"/>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160334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3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AFEF8-568C-4C13-A3AB-D8D135B714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28DCD1-5B9B-429E-9D32-3961489977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C94D58-BF18-4A9F-B3B7-FF59CE037E36}"/>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5A355A8D-5186-4FE2-A91F-733A169F24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60EEB9-4A71-4602-A901-7AC4CB7E4DE4}"/>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2715212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BC9AD-4D54-492F-9CBA-EA6E50DAFF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36E3A0-78FE-487F-B74E-547485F62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CAFAA4-C6E3-4F14-9BA2-F4A0BB1D01CE}"/>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90B86DB3-9043-425A-86BB-65830D7DC8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F05917-946F-4BC9-9D1B-80343389FF24}"/>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242096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F7EE6-DAF7-4824-8525-3439BBA3C6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4779B3-360F-4D4E-954B-C03FE10AD33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6222DE-547C-4321-A79D-FD38D7E478F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057FD0-27CC-4D22-8E4D-4EBC3046DE4C}"/>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F76BD738-4AB1-49F4-AF85-EA2B6076F4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B99929-9846-4F8E-8AA9-C4EF5D7C04A9}"/>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290647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594B5-6F11-448F-B1ED-18AE1C7588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9037DB3-4C9C-4509-B4A6-32ADA399B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7E63E98-7CBC-4ED7-9A7A-D7CA09A48B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F0A221-5783-44BD-9B11-68C0C1006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136ECCC-CAC2-4016-A410-B4519F5A19E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AA8521D-339B-417C-9375-7D4322FB9A9E}"/>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8" name="页脚占位符 7">
            <a:extLst>
              <a:ext uri="{FF2B5EF4-FFF2-40B4-BE49-F238E27FC236}">
                <a16:creationId xmlns:a16="http://schemas.microsoft.com/office/drawing/2014/main" id="{4956497B-F605-46F3-9949-1968F14DDF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ECEDC6-6B0A-4F15-BB05-7E711794682E}"/>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101632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D7757-3932-45F2-8D55-A9B64E38FE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9F4FD3-0010-4AA9-A098-535B4120215D}"/>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4" name="页脚占位符 3">
            <a:extLst>
              <a:ext uri="{FF2B5EF4-FFF2-40B4-BE49-F238E27FC236}">
                <a16:creationId xmlns:a16="http://schemas.microsoft.com/office/drawing/2014/main" id="{FE658276-E20F-4035-9F37-C0C976943E3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D5BD05-4566-4F30-9BD7-D7C9CBF9B663}"/>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416113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360F04-C357-49E6-887D-10ADF2880623}"/>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3" name="页脚占位符 2">
            <a:extLst>
              <a:ext uri="{FF2B5EF4-FFF2-40B4-BE49-F238E27FC236}">
                <a16:creationId xmlns:a16="http://schemas.microsoft.com/office/drawing/2014/main" id="{F6D779EB-ECCF-4B49-A08F-2F361D7BF9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595AA5A-F177-42B1-AFCD-4291973FCB7A}"/>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236427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E4810-8E81-4D90-A1F8-2D0C8E2014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C730B6-C3AC-4260-8450-715579696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AA0D420-5986-4480-89F0-CB7275A44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E8525B-ACE2-48A1-8A20-83EAE8ACEE60}"/>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FD048E1A-32D5-4FC1-A067-DAB720281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C8E8C-3FA2-49B2-8952-37484ECF65FE}"/>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297347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405BF-43E5-4D44-9AFC-1B718D6EA4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3B612E-051B-4F26-AE19-151BBA682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F74E0A-74FB-4BC4-8D6F-562FE4C5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6D93B5-5AF7-45B1-9DDF-A0BF31A82734}"/>
              </a:ext>
            </a:extLst>
          </p:cNvPr>
          <p:cNvSpPr>
            <a:spLocks noGrp="1"/>
          </p:cNvSpPr>
          <p:nvPr>
            <p:ph type="dt" sz="half" idx="10"/>
          </p:nvPr>
        </p:nvSpPr>
        <p:spPr/>
        <p:txBody>
          <a:bodyPr/>
          <a:lstStyle/>
          <a:p>
            <a:fld id="{41C2C508-8BC2-4DFC-A816-7E2EFEEE48E0}"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19569B0A-23FC-4BB7-9F83-F60139CE6F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63398F-AD2E-41C1-9D7F-B45B65B68962}"/>
              </a:ext>
            </a:extLst>
          </p:cNvPr>
          <p:cNvSpPr>
            <a:spLocks noGrp="1"/>
          </p:cNvSpPr>
          <p:nvPr>
            <p:ph type="sldNum" sz="quarter" idx="12"/>
          </p:nvPr>
        </p:nvSpPr>
        <p:spPr/>
        <p:txBody>
          <a:body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209699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8ABF0F-0609-40B6-A499-51BBED9B2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5F01A9-02F0-49AA-82E9-038D056E0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E6E24C-B44B-4D78-B438-1B37CF54D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2C508-8BC2-4DFC-A816-7E2EFEEE48E0}"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D635012D-7448-4CAE-BD18-B37A92F94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31DFF3-199D-4FC8-B0AB-1D6BFC8299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8C0A6-BE91-4F75-B012-193A955051F9}" type="slidenum">
              <a:rPr lang="zh-CN" altLang="en-US" smtClean="0"/>
              <a:t>‹#›</a:t>
            </a:fld>
            <a:endParaRPr lang="zh-CN" altLang="en-US"/>
          </a:p>
        </p:txBody>
      </p:sp>
    </p:spTree>
    <p:extLst>
      <p:ext uri="{BB962C8B-B14F-4D97-AF65-F5344CB8AC3E}">
        <p14:creationId xmlns:p14="http://schemas.microsoft.com/office/powerpoint/2010/main" val="183887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duotone>
              <a:schemeClr val="accent1">
                <a:shade val="45000"/>
                <a:satMod val="135000"/>
              </a:schemeClr>
              <a:prstClr val="white"/>
            </a:duotone>
          </a:blip>
          <a:stretch>
            <a:fillRect/>
          </a:stretch>
        </p:blipFill>
        <p:spPr>
          <a:xfrm>
            <a:off x="0" y="2973296"/>
            <a:ext cx="12192000" cy="3884705"/>
          </a:xfrm>
          <a:prstGeom prst="rect">
            <a:avLst/>
          </a:prstGeom>
        </p:spPr>
      </p:pic>
      <p:sp>
        <p:nvSpPr>
          <p:cNvPr id="58" name="TextBox 25"/>
          <p:cNvSpPr txBox="1"/>
          <p:nvPr/>
        </p:nvSpPr>
        <p:spPr>
          <a:xfrm>
            <a:off x="1103446" y="2307803"/>
            <a:ext cx="9697077" cy="830997"/>
          </a:xfrm>
          <a:prstGeom prst="rect">
            <a:avLst/>
          </a:prstGeom>
          <a:noFill/>
        </p:spPr>
        <p:txBody>
          <a:bodyPr wrap="square" rtlCol="0">
            <a:spAutoFit/>
          </a:bodyPr>
          <a:lstStyle/>
          <a:p>
            <a:pPr algn="ctr"/>
            <a:r>
              <a:rPr lang="en-US" altLang="zh-CN" sz="4800" b="1" dirty="0" err="1">
                <a:solidFill>
                  <a:schemeClr val="tx1">
                    <a:lumMod val="65000"/>
                    <a:lumOff val="35000"/>
                  </a:schemeClr>
                </a:solidFill>
                <a:latin typeface="经典特宋简" panose="02010609010101010101" pitchFamily="49" charset="-122"/>
                <a:ea typeface="经典特宋简" panose="02010609010101010101" pitchFamily="49" charset="-122"/>
                <a:cs typeface="经典特宋简" panose="02010609010101010101" pitchFamily="49" charset="-122"/>
              </a:rPr>
              <a:t>aDynaMOSA</a:t>
            </a:r>
            <a:r>
              <a:rPr lang="zh-CN" altLang="en-US" sz="4800" b="1" dirty="0">
                <a:solidFill>
                  <a:schemeClr val="tx1">
                    <a:lumMod val="65000"/>
                    <a:lumOff val="35000"/>
                  </a:schemeClr>
                </a:solidFill>
                <a:latin typeface="经典特宋简" panose="02010609010101010101" pitchFamily="49" charset="-122"/>
                <a:ea typeface="经典特宋简" panose="02010609010101010101" pitchFamily="49" charset="-122"/>
                <a:cs typeface="经典特宋简" panose="02010609010101010101" pitchFamily="49" charset="-122"/>
              </a:rPr>
              <a:t>工具研究</a:t>
            </a:r>
          </a:p>
        </p:txBody>
      </p:sp>
      <p:sp>
        <p:nvSpPr>
          <p:cNvPr id="42" name="TextBox 22"/>
          <p:cNvSpPr txBox="1"/>
          <p:nvPr/>
        </p:nvSpPr>
        <p:spPr>
          <a:xfrm>
            <a:off x="5039883" y="4752240"/>
            <a:ext cx="8998967" cy="297454"/>
          </a:xfrm>
          <a:prstGeom prst="rect">
            <a:avLst/>
          </a:prstGeom>
          <a:noFill/>
        </p:spPr>
        <p:txBody>
          <a:bodyPr wrap="square" rtlCol="0">
            <a:spAutoFit/>
          </a:bodyPr>
          <a:lstStyle/>
          <a:p>
            <a:pPr algn="l"/>
            <a:r>
              <a:rPr lang="en-US" altLang="zh-CN" sz="1333" dirty="0">
                <a:solidFill>
                  <a:schemeClr val="tx1">
                    <a:lumMod val="75000"/>
                    <a:lumOff val="25000"/>
                  </a:schemeClr>
                </a:solidFill>
                <a:latin typeface="楷体" panose="02010609060101010101" charset="-122"/>
                <a:ea typeface="楷体" panose="02010609060101010101" charset="-122"/>
                <a:cs typeface="楷体" panose="02010609060101010101" charset="-122"/>
              </a:rPr>
              <a:t>181250166</a:t>
            </a:r>
            <a:r>
              <a:rPr lang="zh-CN" altLang="en-US" sz="1333" dirty="0">
                <a:solidFill>
                  <a:schemeClr val="tx1">
                    <a:lumMod val="75000"/>
                    <a:lumOff val="25000"/>
                  </a:schemeClr>
                </a:solidFill>
                <a:latin typeface="楷体" panose="02010609060101010101" charset="-122"/>
                <a:ea typeface="楷体" panose="02010609060101010101" charset="-122"/>
                <a:cs typeface="楷体" panose="02010609060101010101" charset="-122"/>
              </a:rPr>
              <a:t>熊路平 </a:t>
            </a:r>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70CAD6-54A1-4E48-8199-6B75EFCB5606}"/>
              </a:ext>
            </a:extLst>
          </p:cNvPr>
          <p:cNvSpPr txBox="1"/>
          <p:nvPr/>
        </p:nvSpPr>
        <p:spPr>
          <a:xfrm>
            <a:off x="311696" y="1412776"/>
            <a:ext cx="11568608" cy="5016758"/>
          </a:xfrm>
          <a:prstGeom prst="rect">
            <a:avLst/>
          </a:prstGeom>
          <a:noFill/>
        </p:spPr>
        <p:txBody>
          <a:bodyPr wrap="square" rtlCol="0">
            <a:spAutoFit/>
          </a:bodyPr>
          <a:lstStyle/>
          <a:p>
            <a:r>
              <a:rPr lang="en-US" altLang="zh-CN" sz="3200" dirty="0"/>
              <a:t>Giovanni </a:t>
            </a:r>
            <a:r>
              <a:rPr lang="en-US" altLang="zh-CN" sz="3200" dirty="0" err="1"/>
              <a:t>Grano</a:t>
            </a:r>
            <a:r>
              <a:rPr lang="zh-CN" altLang="en-US" sz="3200" dirty="0"/>
              <a:t>等人的研究旨在以更小的性能开销，生成覆盖率同样优秀的测试用例。</a:t>
            </a:r>
            <a:endParaRPr lang="en-US" altLang="zh-CN" sz="3200" dirty="0"/>
          </a:p>
          <a:p>
            <a:endParaRPr lang="en-US" altLang="zh-CN" sz="3200" dirty="0"/>
          </a:p>
          <a:p>
            <a:r>
              <a:rPr lang="zh-CN" altLang="en-US" sz="3200" dirty="0"/>
              <a:t>此项目的工具在前人的基础上研究得出。在多目标搜索的方向上，早先的</a:t>
            </a:r>
            <a:r>
              <a:rPr lang="en-US" altLang="zh-CN" sz="3200" dirty="0" err="1"/>
              <a:t>Panichella</a:t>
            </a:r>
            <a:r>
              <a:rPr lang="zh-CN" altLang="en-US" sz="3200" dirty="0"/>
              <a:t>等人提出了名为</a:t>
            </a:r>
            <a:r>
              <a:rPr lang="en-US" altLang="zh-CN" sz="3200" dirty="0"/>
              <a:t>MOSA</a:t>
            </a:r>
            <a:r>
              <a:rPr lang="zh-CN" altLang="en-US" sz="3200" dirty="0"/>
              <a:t>的多目标遗传算法。此算法用于选出在到达已有测试用例集合未覆盖分支的测试用例中，长度最小的测试用例。</a:t>
            </a:r>
            <a:endParaRPr lang="en-US" altLang="zh-CN" sz="3200" dirty="0"/>
          </a:p>
          <a:p>
            <a:endParaRPr lang="en-US" altLang="zh-CN" sz="3200" dirty="0"/>
          </a:p>
          <a:p>
            <a:r>
              <a:rPr lang="en-US" altLang="zh-CN" sz="3200" dirty="0" err="1"/>
              <a:t>DynaMOSA</a:t>
            </a:r>
            <a:r>
              <a:rPr lang="zh-CN" altLang="en-US" sz="3200" dirty="0"/>
              <a:t>在</a:t>
            </a:r>
            <a:r>
              <a:rPr lang="en-US" altLang="zh-CN" sz="3200" dirty="0"/>
              <a:t>MOSA</a:t>
            </a:r>
            <a:r>
              <a:rPr lang="zh-CN" altLang="en-US" sz="3200" dirty="0"/>
              <a:t>的基础上进行了进一步的改进，进一步精确了对测试用例的筛选。</a:t>
            </a:r>
          </a:p>
        </p:txBody>
      </p:sp>
    </p:spTree>
    <p:extLst>
      <p:ext uri="{BB962C8B-B14F-4D97-AF65-F5344CB8AC3E}">
        <p14:creationId xmlns:p14="http://schemas.microsoft.com/office/powerpoint/2010/main" val="345857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5E699A-E22B-4FB0-8116-665ABE6712BF}"/>
              </a:ext>
            </a:extLst>
          </p:cNvPr>
          <p:cNvSpPr txBox="1"/>
          <p:nvPr/>
        </p:nvSpPr>
        <p:spPr>
          <a:xfrm>
            <a:off x="335360" y="1700809"/>
            <a:ext cx="11521280" cy="4031873"/>
          </a:xfrm>
          <a:prstGeom prst="rect">
            <a:avLst/>
          </a:prstGeom>
          <a:noFill/>
        </p:spPr>
        <p:txBody>
          <a:bodyPr wrap="square" rtlCol="0">
            <a:spAutoFit/>
          </a:bodyPr>
          <a:lstStyle/>
          <a:p>
            <a:r>
              <a:rPr lang="zh-CN" altLang="en-US" sz="3200" dirty="0"/>
              <a:t>本文中提出的</a:t>
            </a:r>
            <a:r>
              <a:rPr lang="en-US" altLang="zh-CN" sz="3200" dirty="0" err="1"/>
              <a:t>aDynaMOSA</a:t>
            </a:r>
            <a:r>
              <a:rPr lang="zh-CN" altLang="en-US" sz="3200" dirty="0"/>
              <a:t>工具在以上基础上进行了更进一步的优化：这个工具在生成测试用例过程中，会产生更小的性能开销。</a:t>
            </a:r>
            <a:r>
              <a:rPr lang="en-US" altLang="zh-CN" sz="3200" dirty="0" err="1"/>
              <a:t>aDynaMOSA</a:t>
            </a:r>
            <a:r>
              <a:rPr lang="zh-CN" altLang="en-US" sz="3200" dirty="0"/>
              <a:t>使用一些性能监控的代理，来自动选择性能消耗小的生成方案。（基于</a:t>
            </a:r>
            <a:r>
              <a:rPr lang="en-US" altLang="zh-CN" sz="3200" dirty="0" err="1"/>
              <a:t>DynaMOSA</a:t>
            </a:r>
            <a:r>
              <a:rPr lang="zh-CN" altLang="en-US" sz="3200" dirty="0"/>
              <a:t>）</a:t>
            </a:r>
            <a:endParaRPr lang="en-US" altLang="zh-CN" sz="3200" dirty="0"/>
          </a:p>
          <a:p>
            <a:endParaRPr lang="en-US" altLang="zh-CN" sz="3200" dirty="0"/>
          </a:p>
          <a:p>
            <a:r>
              <a:rPr lang="zh-CN" altLang="en-US" sz="3200" dirty="0"/>
              <a:t>这个性能监督机制是自适应实现的。当代理运行可能对测试用例的质量产生较大的影响时，这些代理将会暂时中断，以此保证这套系统所产生的测试用例保有不低于无代理系统的覆盖率。</a:t>
            </a:r>
          </a:p>
        </p:txBody>
      </p:sp>
    </p:spTree>
    <p:extLst>
      <p:ext uri="{BB962C8B-B14F-4D97-AF65-F5344CB8AC3E}">
        <p14:creationId xmlns:p14="http://schemas.microsoft.com/office/powerpoint/2010/main" val="418909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44AEAE-B602-484A-96B9-A1418359030A}"/>
              </a:ext>
            </a:extLst>
          </p:cNvPr>
          <p:cNvSpPr txBox="1"/>
          <p:nvPr/>
        </p:nvSpPr>
        <p:spPr>
          <a:xfrm>
            <a:off x="1487488" y="932723"/>
            <a:ext cx="9217024" cy="3539430"/>
          </a:xfrm>
          <a:prstGeom prst="rect">
            <a:avLst/>
          </a:prstGeom>
          <a:noFill/>
        </p:spPr>
        <p:txBody>
          <a:bodyPr wrap="square" rtlCol="0">
            <a:spAutoFit/>
          </a:bodyPr>
          <a:lstStyle/>
          <a:p>
            <a:r>
              <a:rPr lang="zh-CN" altLang="en-US" sz="3200" dirty="0"/>
              <a:t>代理监测的指标：执行循环数</a:t>
            </a:r>
            <a:endParaRPr lang="en-US" altLang="zh-CN" sz="3200" dirty="0"/>
          </a:p>
          <a:p>
            <a:pPr lvl="7"/>
            <a:r>
              <a:rPr lang="zh-CN" altLang="en-US" sz="3200" dirty="0"/>
              <a:t>覆盖的方法调用</a:t>
            </a:r>
            <a:endParaRPr lang="en-US" altLang="zh-CN" sz="3200" dirty="0"/>
          </a:p>
          <a:p>
            <a:pPr lvl="7"/>
            <a:r>
              <a:rPr lang="zh-CN" altLang="en-US" sz="3200" dirty="0"/>
              <a:t>测试用例方法调用数</a:t>
            </a:r>
            <a:endParaRPr lang="en-US" altLang="zh-CN" sz="3200" dirty="0"/>
          </a:p>
          <a:p>
            <a:pPr lvl="7"/>
            <a:r>
              <a:rPr lang="zh-CN" altLang="en-US" sz="3200" dirty="0"/>
              <a:t>对象实例化数</a:t>
            </a:r>
            <a:r>
              <a:rPr lang="en-US" altLang="zh-CN" sz="3200" dirty="0"/>
              <a:t>	</a:t>
            </a:r>
          </a:p>
          <a:p>
            <a:pPr lvl="7"/>
            <a:r>
              <a:rPr lang="zh-CN" altLang="en-US" sz="3200" dirty="0"/>
              <a:t>涵盖的陈述</a:t>
            </a:r>
            <a:endParaRPr lang="en-US" altLang="zh-CN" sz="3200" dirty="0"/>
          </a:p>
          <a:p>
            <a:pPr lvl="7"/>
            <a:r>
              <a:rPr lang="zh-CN" altLang="en-US" sz="3200" dirty="0"/>
              <a:t>测试用例语句</a:t>
            </a:r>
            <a:endParaRPr lang="en-US" altLang="zh-CN" sz="3200" dirty="0"/>
          </a:p>
          <a:p>
            <a:pPr lvl="7"/>
            <a:r>
              <a:rPr lang="zh-CN" altLang="en-US" sz="3200" dirty="0"/>
              <a:t>测试长度</a:t>
            </a:r>
          </a:p>
        </p:txBody>
      </p:sp>
      <p:sp>
        <p:nvSpPr>
          <p:cNvPr id="5" name="文本框 4">
            <a:extLst>
              <a:ext uri="{FF2B5EF4-FFF2-40B4-BE49-F238E27FC236}">
                <a16:creationId xmlns:a16="http://schemas.microsoft.com/office/drawing/2014/main" id="{2E5B567A-EE32-4760-936A-F25CEC0C97C5}"/>
              </a:ext>
            </a:extLst>
          </p:cNvPr>
          <p:cNvSpPr txBox="1"/>
          <p:nvPr/>
        </p:nvSpPr>
        <p:spPr>
          <a:xfrm>
            <a:off x="1896167" y="5125058"/>
            <a:ext cx="8399667" cy="1569660"/>
          </a:xfrm>
          <a:prstGeom prst="rect">
            <a:avLst/>
          </a:prstGeom>
          <a:noFill/>
        </p:spPr>
        <p:txBody>
          <a:bodyPr wrap="square" rtlCol="0">
            <a:spAutoFit/>
          </a:bodyPr>
          <a:lstStyle/>
          <a:p>
            <a:r>
              <a:rPr lang="zh-CN" altLang="en-US" sz="3200" dirty="0"/>
              <a:t>这些指标通过使用工具中置入的</a:t>
            </a:r>
            <a:r>
              <a:rPr lang="en-US" altLang="zh-CN" sz="3200" dirty="0"/>
              <a:t>EVOSUITE</a:t>
            </a:r>
            <a:r>
              <a:rPr lang="zh-CN" altLang="en-US" sz="3200" dirty="0"/>
              <a:t>测试套件生成引擎部分进行运行并测定。指标越小，说明测试用例生成开销越小。</a:t>
            </a:r>
          </a:p>
        </p:txBody>
      </p:sp>
    </p:spTree>
    <p:extLst>
      <p:ext uri="{BB962C8B-B14F-4D97-AF65-F5344CB8AC3E}">
        <p14:creationId xmlns:p14="http://schemas.microsoft.com/office/powerpoint/2010/main" val="219134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379254-0CB1-4445-BFE7-71E4CF8407F5}"/>
              </a:ext>
            </a:extLst>
          </p:cNvPr>
          <p:cNvSpPr txBox="1"/>
          <p:nvPr/>
        </p:nvSpPr>
        <p:spPr>
          <a:xfrm>
            <a:off x="12768" y="1675001"/>
            <a:ext cx="2208008" cy="3046988"/>
          </a:xfrm>
          <a:prstGeom prst="rect">
            <a:avLst/>
          </a:prstGeom>
          <a:noFill/>
        </p:spPr>
        <p:txBody>
          <a:bodyPr wrap="square" rtlCol="0">
            <a:spAutoFit/>
          </a:bodyPr>
          <a:lstStyle/>
          <a:p>
            <a:r>
              <a:rPr lang="zh-CN" altLang="en-US" sz="3200" dirty="0"/>
              <a:t>工具运行方面，使用</a:t>
            </a:r>
            <a:r>
              <a:rPr lang="en-US" altLang="zh-CN" sz="3200" dirty="0" err="1"/>
              <a:t>ij</a:t>
            </a:r>
            <a:r>
              <a:rPr lang="zh-CN" altLang="en-US" sz="3200" dirty="0"/>
              <a:t>打开项目文件，使用</a:t>
            </a:r>
            <a:r>
              <a:rPr lang="en-US" altLang="zh-CN" sz="3200" dirty="0"/>
              <a:t>Java jdk1.8</a:t>
            </a:r>
            <a:r>
              <a:rPr lang="zh-CN" altLang="en-US" sz="3200" dirty="0"/>
              <a:t>运行</a:t>
            </a:r>
          </a:p>
        </p:txBody>
      </p:sp>
      <p:sp>
        <p:nvSpPr>
          <p:cNvPr id="3" name="文本框 2">
            <a:extLst>
              <a:ext uri="{FF2B5EF4-FFF2-40B4-BE49-F238E27FC236}">
                <a16:creationId xmlns:a16="http://schemas.microsoft.com/office/drawing/2014/main" id="{F4E8007F-67B9-40CA-B2ED-EED9DA3EC541}"/>
              </a:ext>
            </a:extLst>
          </p:cNvPr>
          <p:cNvSpPr txBox="1"/>
          <p:nvPr/>
        </p:nvSpPr>
        <p:spPr>
          <a:xfrm>
            <a:off x="2640555" y="881317"/>
            <a:ext cx="9212778" cy="584775"/>
          </a:xfrm>
          <a:prstGeom prst="rect">
            <a:avLst/>
          </a:prstGeom>
          <a:noFill/>
        </p:spPr>
        <p:txBody>
          <a:bodyPr wrap="none" rtlCol="0">
            <a:spAutoFit/>
          </a:bodyPr>
          <a:lstStyle/>
          <a:p>
            <a:r>
              <a:rPr lang="zh-CN" altLang="en-US" sz="3200" dirty="0"/>
              <a:t>我自己没有跑起来。在生成测试用例时出现了错误</a:t>
            </a:r>
          </a:p>
        </p:txBody>
      </p:sp>
      <p:pic>
        <p:nvPicPr>
          <p:cNvPr id="5" name="图片 4">
            <a:extLst>
              <a:ext uri="{FF2B5EF4-FFF2-40B4-BE49-F238E27FC236}">
                <a16:creationId xmlns:a16="http://schemas.microsoft.com/office/drawing/2014/main" id="{64E61130-6DE4-48AF-987C-AEFB4D8248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0016" y="1496870"/>
            <a:ext cx="9274333" cy="5361129"/>
          </a:xfrm>
          <a:prstGeom prst="rect">
            <a:avLst/>
          </a:prstGeom>
        </p:spPr>
      </p:pic>
    </p:spTree>
    <p:extLst>
      <p:ext uri="{BB962C8B-B14F-4D97-AF65-F5344CB8AC3E}">
        <p14:creationId xmlns:p14="http://schemas.microsoft.com/office/powerpoint/2010/main" val="414551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D31DE7-1F91-4562-A556-3F1EF43619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5573" y="164638"/>
            <a:ext cx="9936427" cy="5825919"/>
          </a:xfrm>
          <a:prstGeom prst="rect">
            <a:avLst/>
          </a:prstGeom>
        </p:spPr>
      </p:pic>
      <p:sp>
        <p:nvSpPr>
          <p:cNvPr id="7" name="文本框 6">
            <a:extLst>
              <a:ext uri="{FF2B5EF4-FFF2-40B4-BE49-F238E27FC236}">
                <a16:creationId xmlns:a16="http://schemas.microsoft.com/office/drawing/2014/main" id="{17DEE063-91B6-47C5-A77D-53A8A36F32B4}"/>
              </a:ext>
            </a:extLst>
          </p:cNvPr>
          <p:cNvSpPr txBox="1"/>
          <p:nvPr/>
        </p:nvSpPr>
        <p:spPr>
          <a:xfrm>
            <a:off x="2255573" y="6113839"/>
            <a:ext cx="6760320" cy="584775"/>
          </a:xfrm>
          <a:prstGeom prst="rect">
            <a:avLst/>
          </a:prstGeom>
          <a:noFill/>
        </p:spPr>
        <p:txBody>
          <a:bodyPr wrap="square">
            <a:spAutoFit/>
          </a:bodyPr>
          <a:lstStyle/>
          <a:p>
            <a:r>
              <a:rPr lang="en-US" altLang="zh-CN" sz="3200" dirty="0" err="1"/>
              <a:t>clientNode.init</a:t>
            </a:r>
            <a:r>
              <a:rPr lang="en-US" altLang="zh-CN" sz="3200" dirty="0"/>
              <a:t>()</a:t>
            </a:r>
            <a:r>
              <a:rPr lang="zh-CN" altLang="en-US" sz="3200" dirty="0"/>
              <a:t>函数</a:t>
            </a:r>
            <a:r>
              <a:rPr lang="en-US" altLang="zh-CN" sz="3200" dirty="0"/>
              <a:t>false</a:t>
            </a:r>
            <a:endParaRPr lang="zh-CN" altLang="en-US" sz="3200" dirty="0"/>
          </a:p>
        </p:txBody>
      </p:sp>
    </p:spTree>
    <p:extLst>
      <p:ext uri="{BB962C8B-B14F-4D97-AF65-F5344CB8AC3E}">
        <p14:creationId xmlns:p14="http://schemas.microsoft.com/office/powerpoint/2010/main" val="30911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screen">
            <a:duotone>
              <a:schemeClr val="accent1">
                <a:shade val="45000"/>
                <a:satMod val="135000"/>
              </a:schemeClr>
              <a:prstClr val="white"/>
            </a:duotone>
          </a:blip>
          <a:stretch>
            <a:fillRect/>
          </a:stretch>
        </p:blipFill>
        <p:spPr>
          <a:xfrm>
            <a:off x="0" y="2973233"/>
            <a:ext cx="12192000" cy="3884705"/>
          </a:xfrm>
          <a:prstGeom prst="rect">
            <a:avLst/>
          </a:prstGeom>
        </p:spPr>
      </p:pic>
      <p:sp>
        <p:nvSpPr>
          <p:cNvPr id="58" name="TextBox 25"/>
          <p:cNvSpPr txBox="1"/>
          <p:nvPr/>
        </p:nvSpPr>
        <p:spPr>
          <a:xfrm>
            <a:off x="4233150" y="2875703"/>
            <a:ext cx="3725700" cy="1077218"/>
          </a:xfrm>
          <a:prstGeom prst="rect">
            <a:avLst/>
          </a:prstGeom>
          <a:noFill/>
        </p:spPr>
        <p:txBody>
          <a:bodyPr wrap="none" rtlCol="0">
            <a:spAutoFit/>
          </a:bodyPr>
          <a:lstStyle/>
          <a:p>
            <a:pPr algn="ctr"/>
            <a:r>
              <a:rPr lang="zh-CN" altLang="en-US" sz="6400" b="1" dirty="0">
                <a:solidFill>
                  <a:schemeClr val="tx1">
                    <a:lumMod val="65000"/>
                    <a:lumOff val="35000"/>
                  </a:schemeClr>
                </a:solidFill>
                <a:latin typeface="楷体" panose="02010609060101010101" charset="-122"/>
                <a:ea typeface="楷体" panose="02010609060101010101" charset="-122"/>
                <a:cs typeface="经典特宋简" panose="02010609010101010101" pitchFamily="49" charset="-122"/>
              </a:rPr>
              <a:t>谢谢观看</a:t>
            </a:r>
            <a:r>
              <a:rPr lang="zh-CN" altLang="en-US" sz="6400" b="1" dirty="0">
                <a:solidFill>
                  <a:schemeClr val="tx1">
                    <a:lumMod val="65000"/>
                    <a:lumOff val="35000"/>
                  </a:schemeClr>
                </a:solidFill>
                <a:latin typeface="经典特宋简" panose="02010609010101010101" pitchFamily="49" charset="-122"/>
                <a:ea typeface="经典特宋简" panose="02010609010101010101" pitchFamily="49" charset="-122"/>
                <a:cs typeface="经典特宋简" panose="0201060901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1500">
        <p14:ripple dir="l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Words>
  <Application>Microsoft Office PowerPoint</Application>
  <PresentationFormat>宽屏</PresentationFormat>
  <Paragraphs>24</Paragraphs>
  <Slides>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经典特宋简</vt:lpstr>
      <vt:lpstr>楷体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2544696386@qq.com</dc:creator>
  <cp:lastModifiedBy>2544696386@qq.com</cp:lastModifiedBy>
  <cp:revision>1</cp:revision>
  <dcterms:created xsi:type="dcterms:W3CDTF">2021-11-30T11:07:07Z</dcterms:created>
  <dcterms:modified xsi:type="dcterms:W3CDTF">2021-11-30T11:07:15Z</dcterms:modified>
</cp:coreProperties>
</file>