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263" r:id="rId4"/>
    <p:sldId id="257" r:id="rId5"/>
    <p:sldId id="258" r:id="rId6"/>
    <p:sldId id="274" r:id="rId7"/>
    <p:sldId id="277" r:id="rId8"/>
    <p:sldId id="280" r:id="rId9"/>
    <p:sldId id="278" r:id="rId10"/>
    <p:sldId id="279" r:id="rId11"/>
    <p:sldId id="282" r:id="rId12"/>
    <p:sldId id="283" r:id="rId13"/>
    <p:sldId id="276" r:id="rId14"/>
    <p:sldId id="284" r:id="rId15"/>
    <p:sldId id="267" r:id="rId16"/>
    <p:sldId id="264" r:id="rId17"/>
    <p:sldId id="268" r:id="rId18"/>
    <p:sldId id="273" r:id="rId19"/>
    <p:sldId id="259" r:id="rId20"/>
    <p:sldId id="266" r:id="rId21"/>
    <p:sldId id="270" r:id="rId22"/>
    <p:sldId id="271" r:id="rId23"/>
    <p:sldId id="26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iksha Singh" initials="TS" lastIdx="1" clrIdx="0">
    <p:extLst>
      <p:ext uri="{19B8F6BF-5375-455C-9EA6-DF929625EA0E}">
        <p15:presenceInfo xmlns:p15="http://schemas.microsoft.com/office/powerpoint/2012/main" userId="595cb398a62602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7500" autoAdjust="0"/>
  </p:normalViewPr>
  <p:slideViewPr>
    <p:cSldViewPr snapToGrid="0">
      <p:cViewPr varScale="1">
        <p:scale>
          <a:sx n="58" d="100"/>
          <a:sy n="58" d="100"/>
        </p:scale>
        <p:origin x="11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309D3-448C-422E-B32E-C032B2A42EE1}"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23003-3185-4A02-885A-9DEF45E60D09}" type="slidenum">
              <a:rPr lang="en-US" smtClean="0"/>
              <a:t>‹#›</a:t>
            </a:fld>
            <a:endParaRPr lang="en-US"/>
          </a:p>
        </p:txBody>
      </p:sp>
    </p:spTree>
    <p:extLst>
      <p:ext uri="{BB962C8B-B14F-4D97-AF65-F5344CB8AC3E}">
        <p14:creationId xmlns:p14="http://schemas.microsoft.com/office/powerpoint/2010/main" val="204172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lp.netflix.com/en/node/1416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variety.com/2019/digital/news/netflix-content-spending-2019-15-billion-1203112090/" TargetMode="External"/><Relationship Id="rId5" Type="http://schemas.openxmlformats.org/officeDocument/2006/relationships/hyperlink" Target="https://research.alpha-sense.com/" TargetMode="External"/><Relationship Id="rId4" Type="http://schemas.openxmlformats.org/officeDocument/2006/relationships/hyperlink" Target="https://www.statista.com/statistics/250934/quarterly-number-of-netflix-streaming-subscribers-worldwid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emarketer.com/content/us-media-and-entertainment-digital-ad-spending-2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amazon.com/Amazon-com-Amazon-Prime-Video/product-reviews/B00N28818A/ref=cm_cr_arp_d_viewopt_rvwer?reviewerType=avp_only_reviews&amp;filterByStar=one_star&amp;pageNumber=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onsumeraffairs.com/entertainment/netflix.html?#sort=top_reviews&amp;filter=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echcrunch.com/2019/08/22/hulu-and-amazon-prime-video-chip-away-at-netflixs-dominance/" TargetMode="External"/><Relationship Id="rId7" Type="http://schemas.openxmlformats.org/officeDocument/2006/relationships/hyperlink" Target="https://www.cnbc.com/2019/03/08/amazon-prime-video-feature.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research.alpha-sense.com/" TargetMode="External"/><Relationship Id="rId5" Type="http://schemas.openxmlformats.org/officeDocument/2006/relationships/hyperlink" Target="https://www.statista.com/search/?q=amazon+prime+video+subscribers&amp;qKat=newSearchFilter&amp;sortMethod=idrelevance&amp;isRegionPref=840&amp;sortMethodMobile=idrelevance&amp;statistics-group=1&amp;statistics=1&amp;forecasts=1&amp;infos=1&amp;topics=1&amp;studies-reports=1&amp;dossiers=1&amp;groupA=1&amp;xmo=1&amp;surveys=1&amp;toplists=1&amp;groupB=1&amp;branchreports=1&amp;countryreports=1&amp;groupC=1&amp;expert-tools=1&amp;cmo=1&amp;dmo=1&amp;mmo=1&amp;co=1&amp;accuracy=and&amp;isoregion=0&amp;isocountrySearch=&amp;category=0&amp;interval=0&amp;archive=1" TargetMode="External"/><Relationship Id="rId4" Type="http://schemas.openxmlformats.org/officeDocument/2006/relationships/hyperlink" Target="https://www.adweek.com/tv-video/hulu-and-amazon-prime-video-are-gaining-on-netflix-in-the-streaming-war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inder.com/global-netflix-library-total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mazon.com/Movies-Prime-Eligible-Video/s?i=instant-video&amp;bbn=2858778011&amp;rh=n%3A2858778011%2Cn%3A2864549011%2Cp_85%3A2470955011&amp;dc&amp;page=5&amp;qid=1572808429&amp;rnid=2858778011&amp;ref=sr_pg_39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mintel.com/databook/919388/#Q3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ata.mintel.com/databook/919388/question/Q2/group/1?d=gender&amp;d=age&amp;presentation=graph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ta.mintel.com/databook/919388/#Q3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ata.mintel.com/databook/919388/#Q4"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nsumeraffairs.com/entertainment/netflix.html?page=3#sort=top_reviews&amp;filter=non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natural-language-understanding-demo.ng.bluemix.ne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mazon.com/Amazon-com-Amazon-Prime-Video/product-reviews/B00N28818A/ref=cm_cr_arp_d_viewopt_rvwer?reviewerType=avp_only_reviews&amp;filterByStar=one_star&amp;pageNumber=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natural-language-understanding-demo.ng.bluemix.ne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Location Source: </a:t>
            </a:r>
            <a:r>
              <a:rPr lang="en-US" dirty="0">
                <a:hlinkClick r:id="rId3"/>
              </a:rPr>
              <a:t>https://help.netflix.com/en/node/14164</a:t>
            </a:r>
            <a:endParaRPr lang="en-US" dirty="0"/>
          </a:p>
          <a:p>
            <a:r>
              <a:rPr lang="en-US" sz="1200" b="0" i="0" kern="1200" dirty="0">
                <a:solidFill>
                  <a:schemeClr val="tx1"/>
                </a:solidFill>
                <a:effectLst/>
                <a:latin typeface="+mn-lt"/>
                <a:ea typeface="+mn-ea"/>
                <a:cs typeface="+mn-cs"/>
              </a:rPr>
              <a:t>“Netflix is not yet available in China, though the company continues to explore options for providing the service. It also is not available in Crimea, North Korea, or Syria due to U.S. government restrictions on American companies.”</a:t>
            </a:r>
          </a:p>
          <a:p>
            <a:r>
              <a:rPr lang="en-US" sz="1200" b="0" i="0" kern="1200" dirty="0">
                <a:solidFill>
                  <a:schemeClr val="tx1"/>
                </a:solidFill>
                <a:effectLst/>
                <a:latin typeface="+mn-lt"/>
                <a:ea typeface="+mn-ea"/>
                <a:cs typeface="+mn-cs"/>
              </a:rPr>
              <a:t># of Subscribers Source: </a:t>
            </a:r>
            <a:r>
              <a:rPr lang="en-US" dirty="0">
                <a:hlinkClick r:id="rId4"/>
              </a:rPr>
              <a:t>https://www.statista.com/statistics/250934/quarterly-number-of-netflix-streaming-subscribers-worldwide/</a:t>
            </a:r>
            <a:endParaRPr lang="en-US" dirty="0"/>
          </a:p>
          <a:p>
            <a:r>
              <a:rPr lang="en-US" dirty="0"/>
              <a:t>Digital Entertainment (Market Cap) Source: </a:t>
            </a:r>
            <a:r>
              <a:rPr lang="en-US" dirty="0">
                <a:hlinkClick r:id="rId5"/>
              </a:rPr>
              <a:t>https://research.alpha-sense.com/</a:t>
            </a:r>
            <a:endParaRPr lang="en-US" dirty="0"/>
          </a:p>
          <a:p>
            <a:r>
              <a:rPr lang="en-US" dirty="0"/>
              <a:t>Content Spending: </a:t>
            </a:r>
            <a:r>
              <a:rPr lang="en-US" dirty="0">
                <a:hlinkClick r:id="rId6"/>
              </a:rPr>
              <a:t>https://variety.com/2019/digital/news/netflix-content-spending-2019-15-billion-1203112090/</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2</a:t>
            </a:fld>
            <a:endParaRPr lang="en-US"/>
          </a:p>
        </p:txBody>
      </p:sp>
    </p:spTree>
    <p:extLst>
      <p:ext uri="{BB962C8B-B14F-4D97-AF65-F5344CB8AC3E}">
        <p14:creationId xmlns:p14="http://schemas.microsoft.com/office/powerpoint/2010/main" val="38617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14</a:t>
            </a:fld>
            <a:endParaRPr lang="en-US"/>
          </a:p>
        </p:txBody>
      </p:sp>
    </p:spTree>
    <p:extLst>
      <p:ext uri="{BB962C8B-B14F-4D97-AF65-F5344CB8AC3E}">
        <p14:creationId xmlns:p14="http://schemas.microsoft.com/office/powerpoint/2010/main" val="2811694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17</a:t>
            </a:fld>
            <a:endParaRPr lang="en-US"/>
          </a:p>
        </p:txBody>
      </p:sp>
    </p:spTree>
    <p:extLst>
      <p:ext uri="{BB962C8B-B14F-4D97-AF65-F5344CB8AC3E}">
        <p14:creationId xmlns:p14="http://schemas.microsoft.com/office/powerpoint/2010/main" val="179265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Entertainment Industry Digital Ad Image Source: </a:t>
            </a:r>
            <a:r>
              <a:rPr lang="en-US" dirty="0">
                <a:hlinkClick r:id="rId3"/>
              </a:rPr>
              <a:t>https://www.emarketer.com/content/us-media-and-entertainment-digital-ad-spending-2019</a:t>
            </a:r>
            <a:endParaRPr lang="en-US" dirty="0"/>
          </a:p>
          <a:p>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18</a:t>
            </a:fld>
            <a:endParaRPr lang="en-US"/>
          </a:p>
        </p:txBody>
      </p:sp>
    </p:spTree>
    <p:extLst>
      <p:ext uri="{BB962C8B-B14F-4D97-AF65-F5344CB8AC3E}">
        <p14:creationId xmlns:p14="http://schemas.microsoft.com/office/powerpoint/2010/main" val="974234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https://www.amazon.com/Amazon-com-Amazon-Prime-Video/product-reviews/B00N28818A/ref=cm_cr_arp_d_viewopt_rvwer?reviewerType=avp_only_reviews&amp;filterByStar=one_star&amp;pageNumber=1</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21</a:t>
            </a:fld>
            <a:endParaRPr lang="en-US"/>
          </a:p>
        </p:txBody>
      </p:sp>
    </p:spTree>
    <p:extLst>
      <p:ext uri="{BB962C8B-B14F-4D97-AF65-F5344CB8AC3E}">
        <p14:creationId xmlns:p14="http://schemas.microsoft.com/office/powerpoint/2010/main" val="2890271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https://www.consumeraffairs.com/entertainment/netflix.html?#sort=top_reviews&amp;filter=1</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22</a:t>
            </a:fld>
            <a:endParaRPr lang="en-US"/>
          </a:p>
        </p:txBody>
      </p:sp>
    </p:spTree>
    <p:extLst>
      <p:ext uri="{BB962C8B-B14F-4D97-AF65-F5344CB8AC3E}">
        <p14:creationId xmlns:p14="http://schemas.microsoft.com/office/powerpoint/2010/main" val="419674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https://techcrunch.com/2019/08/22/hulu-and-amazon-prime-video-chip-away-at-netflixs-dominance/</a:t>
            </a:r>
            <a:endParaRPr lang="en-US" dirty="0"/>
          </a:p>
          <a:p>
            <a:r>
              <a:rPr lang="en-US" dirty="0">
                <a:hlinkClick r:id="rId4"/>
              </a:rPr>
              <a:t>https://www.adweek.com/tv-video/hulu-and-amazon-prime-video-are-gaining-on-netflix-in-the-streaming-wars/</a:t>
            </a:r>
            <a:endParaRPr lang="en-US" dirty="0"/>
          </a:p>
          <a:p>
            <a:r>
              <a:rPr lang="en-US" dirty="0">
                <a:hlinkClick r:id="rId5"/>
              </a:rPr>
              <a:t>https://www.statista.com/search/?q=amazon+prime+video+subscribers&amp;qKat=newSearchFilter&amp;sortMethod=idrelevance&amp;isRegionPref=840&amp;sortMethodMobile=idrelevance&amp;statistics-group=1&amp;statistics=1&amp;forecasts=1&amp;infos=1&amp;topics=1&amp;studies-reports=1&amp;dossiers=1&amp;groupA=1&amp;xmo=1&amp;surveys=1&amp;toplists=1&amp;groupB=1&amp;branchreports=1&amp;countryreports=1&amp;groupC=1&amp;expert-tools=1&amp;cmo=1&amp;dmo=1&amp;mmo=1&amp;co=1&amp;accuracy=and&amp;isoregion=0&amp;isocountrySearch=&amp;category=0&amp;interval=0&amp;archive=1</a:t>
            </a:r>
            <a:endParaRPr lang="en-US" dirty="0"/>
          </a:p>
          <a:p>
            <a:r>
              <a:rPr lang="en-US" b="0" dirty="0"/>
              <a:t>Sentiment Source</a:t>
            </a:r>
            <a:r>
              <a:rPr lang="en-US" b="0" dirty="0">
                <a:sym typeface="Wingdings" panose="05000000000000000000" pitchFamily="2" charset="2"/>
              </a:rPr>
              <a:t> (Sentiment is for Amazon overall; not specific to prime):</a:t>
            </a:r>
            <a:r>
              <a:rPr lang="en-US" b="0" dirty="0"/>
              <a:t> </a:t>
            </a:r>
            <a:r>
              <a:rPr lang="en-US" dirty="0">
                <a:hlinkClick r:id="rId6"/>
              </a:rPr>
              <a:t>https://research.alpha-sense.com/</a:t>
            </a:r>
            <a:r>
              <a:rPr lang="en-US" dirty="0"/>
              <a:t> </a:t>
            </a:r>
          </a:p>
          <a:p>
            <a:r>
              <a:rPr lang="en-US" b="0" dirty="0"/>
              <a:t>Content Spending: </a:t>
            </a:r>
            <a:r>
              <a:rPr lang="en-US" dirty="0">
                <a:hlinkClick r:id="rId7"/>
              </a:rPr>
              <a:t>https://www.cnbc.com/2019/03/08/amazon-prime-video-feature.html</a:t>
            </a:r>
            <a:endParaRPr lang="en-US" b="0" dirty="0"/>
          </a:p>
        </p:txBody>
      </p:sp>
      <p:sp>
        <p:nvSpPr>
          <p:cNvPr id="4" name="Slide Number Placeholder 3"/>
          <p:cNvSpPr>
            <a:spLocks noGrp="1"/>
          </p:cNvSpPr>
          <p:nvPr>
            <p:ph type="sldNum" sz="quarter" idx="5"/>
          </p:nvPr>
        </p:nvSpPr>
        <p:spPr/>
        <p:txBody>
          <a:bodyPr/>
          <a:lstStyle/>
          <a:p>
            <a:fld id="{A2723003-3185-4A02-885A-9DEF45E60D09}" type="slidenum">
              <a:rPr lang="en-US" smtClean="0"/>
              <a:t>3</a:t>
            </a:fld>
            <a:endParaRPr lang="en-US"/>
          </a:p>
        </p:txBody>
      </p:sp>
    </p:spTree>
    <p:extLst>
      <p:ext uri="{BB962C8B-B14F-4D97-AF65-F5344CB8AC3E}">
        <p14:creationId xmlns:p14="http://schemas.microsoft.com/office/powerpoint/2010/main" val="4961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https://www.finder.com/global-netflix-library-totals</a:t>
            </a:r>
            <a:endParaRPr lang="en-US" dirty="0"/>
          </a:p>
          <a:p>
            <a:r>
              <a:rPr lang="en-US" dirty="0">
                <a:hlinkClick r:id="rId4"/>
              </a:rPr>
              <a:t>https://www.amazon.com/Movies-Prime-Eligible-Video/s?i=instant-video&amp;bbn=2858778011&amp;rh=n%3A2858778011%2Cn%3A2864549011%2Cp_85%3A2470955011&amp;dc&amp;page=5&amp;qid=1572808429&amp;rnid=2858778011&amp;ref=sr_pg_399</a:t>
            </a:r>
            <a:endParaRPr lang="en-US" b="0" dirty="0"/>
          </a:p>
        </p:txBody>
      </p:sp>
      <p:sp>
        <p:nvSpPr>
          <p:cNvPr id="4" name="Slide Number Placeholder 3"/>
          <p:cNvSpPr>
            <a:spLocks noGrp="1"/>
          </p:cNvSpPr>
          <p:nvPr>
            <p:ph type="sldNum" sz="quarter" idx="5"/>
          </p:nvPr>
        </p:nvSpPr>
        <p:spPr/>
        <p:txBody>
          <a:bodyPr/>
          <a:lstStyle/>
          <a:p>
            <a:fld id="{A2723003-3185-4A02-885A-9DEF45E60D09}" type="slidenum">
              <a:rPr lang="en-US" smtClean="0"/>
              <a:t>4</a:t>
            </a:fld>
            <a:endParaRPr lang="en-US"/>
          </a:p>
        </p:txBody>
      </p:sp>
    </p:spTree>
    <p:extLst>
      <p:ext uri="{BB962C8B-B14F-4D97-AF65-F5344CB8AC3E}">
        <p14:creationId xmlns:p14="http://schemas.microsoft.com/office/powerpoint/2010/main" val="394391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Graph Source: </a:t>
            </a:r>
            <a:r>
              <a:rPr lang="en-US" dirty="0">
                <a:hlinkClick r:id="rId3"/>
              </a:rPr>
              <a:t>https://data.mintel.com/databook/919388/#Q3a</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5</a:t>
            </a:fld>
            <a:endParaRPr lang="en-US"/>
          </a:p>
        </p:txBody>
      </p:sp>
    </p:spTree>
    <p:extLst>
      <p:ext uri="{BB962C8B-B14F-4D97-AF65-F5344CB8AC3E}">
        <p14:creationId xmlns:p14="http://schemas.microsoft.com/office/powerpoint/2010/main" val="192389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Source: </a:t>
            </a:r>
            <a:r>
              <a:rPr lang="en-US" dirty="0">
                <a:hlinkClick r:id="rId3"/>
              </a:rPr>
              <a:t>https://data.mintel.com/databook/919388/question/Q2/group/1?d=gender&amp;d=age&amp;presentation=graphs</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6</a:t>
            </a:fld>
            <a:endParaRPr lang="en-US"/>
          </a:p>
        </p:txBody>
      </p:sp>
    </p:spTree>
    <p:extLst>
      <p:ext uri="{BB962C8B-B14F-4D97-AF65-F5344CB8AC3E}">
        <p14:creationId xmlns:p14="http://schemas.microsoft.com/office/powerpoint/2010/main" val="268707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 (Top Graph): </a:t>
            </a:r>
            <a:r>
              <a:rPr lang="en-US" dirty="0">
                <a:hlinkClick r:id="rId3"/>
              </a:rPr>
              <a:t>https://data.mintel.com/databook/919388/#Q3a</a:t>
            </a:r>
            <a:endParaRPr lang="en-US" dirty="0"/>
          </a:p>
          <a:p>
            <a:r>
              <a:rPr lang="en-US" dirty="0">
                <a:hlinkClick r:id="rId4"/>
              </a:rPr>
              <a:t>https://data.mintel.com/databook/919388/#Q4</a:t>
            </a:r>
            <a:r>
              <a:rPr lang="en-US" dirty="0"/>
              <a:t> </a:t>
            </a:r>
          </a:p>
          <a:p>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7</a:t>
            </a:fld>
            <a:endParaRPr lang="en-US"/>
          </a:p>
        </p:txBody>
      </p:sp>
    </p:spTree>
    <p:extLst>
      <p:ext uri="{BB962C8B-B14F-4D97-AF65-F5344CB8AC3E}">
        <p14:creationId xmlns:p14="http://schemas.microsoft.com/office/powerpoint/2010/main" val="354079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https://www.consumeraffairs.com/entertainment/netflix.html?page=3#sort=top_reviews&amp;filter=none</a:t>
            </a:r>
            <a:endParaRPr lang="en-US" dirty="0">
              <a:hlinkClick r:id="rId4"/>
            </a:endParaRPr>
          </a:p>
          <a:p>
            <a:r>
              <a:rPr lang="en-US" dirty="0">
                <a:hlinkClick r:id="rId4"/>
              </a:rPr>
              <a:t>https://natural-language-understanding-demo.ng.bluemix.net/</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8</a:t>
            </a:fld>
            <a:endParaRPr lang="en-US"/>
          </a:p>
        </p:txBody>
      </p:sp>
    </p:spTree>
    <p:extLst>
      <p:ext uri="{BB962C8B-B14F-4D97-AF65-F5344CB8AC3E}">
        <p14:creationId xmlns:p14="http://schemas.microsoft.com/office/powerpoint/2010/main" val="17262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https://www.amazon.com/Amazon-com-Amazon-Prime-Video/product-reviews/B00N28818A/ref=cm_cr_arp_d_viewopt_rvwer?reviewerType=avp_only_reviews&amp;filterByStar=one_star&amp;pageNumber=1</a:t>
            </a:r>
            <a:endParaRPr lang="en-US" dirty="0"/>
          </a:p>
          <a:p>
            <a:r>
              <a:rPr lang="en-US" dirty="0">
                <a:hlinkClick r:id="rId4"/>
              </a:rPr>
              <a:t>https://natural-language-understanding-demo.ng.bluemix.net/</a:t>
            </a:r>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9</a:t>
            </a:fld>
            <a:endParaRPr lang="en-US"/>
          </a:p>
        </p:txBody>
      </p:sp>
    </p:spTree>
    <p:extLst>
      <p:ext uri="{BB962C8B-B14F-4D97-AF65-F5344CB8AC3E}">
        <p14:creationId xmlns:p14="http://schemas.microsoft.com/office/powerpoint/2010/main" val="134426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723003-3185-4A02-885A-9DEF45E60D09}" type="slidenum">
              <a:rPr lang="en-US" smtClean="0"/>
              <a:t>11</a:t>
            </a:fld>
            <a:endParaRPr lang="en-US"/>
          </a:p>
        </p:txBody>
      </p:sp>
    </p:spTree>
    <p:extLst>
      <p:ext uri="{BB962C8B-B14F-4D97-AF65-F5344CB8AC3E}">
        <p14:creationId xmlns:p14="http://schemas.microsoft.com/office/powerpoint/2010/main" val="253397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ABE4-3179-4A69-9C7C-BA5166A6B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45DFC-3716-4FB5-8AA2-F85A7C103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65BEC-E77F-4536-8669-C2BD158C41C5}"/>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2E301210-E8AE-45F1-B5EE-8DD1C8382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FEA41-8A28-4257-8363-8A45EEAC35EF}"/>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93978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9520-F12A-4AEF-8925-9E5A2619B7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6F3AF3-EBAA-49D0-AC4E-255A90453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02044-94BC-4BC8-874C-65B0E9483528}"/>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4687CF35-985B-442D-952A-F0C4860EF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F5B92-9D4A-44D8-BC57-5E29293C06C4}"/>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262378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5B2F7-1AA7-4432-B77D-FDA9269FA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B36D6-0432-43BB-A0C0-86E690417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E3C1A-EFBF-4420-BEDD-8EFCB1D8AAAA}"/>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4644B286-3047-40FE-A59C-0DAF48756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2CC7-48EB-4FF1-B9A3-23770EE93011}"/>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317767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BCB1-4C64-45FB-BB2E-37ACE3DEAE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D97FC-01CE-416E-87E9-AF61E50DF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E4413-D08C-4201-AA5C-2F3E27CAF1A6}"/>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E2016697-337F-4677-8382-26331933A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F8A76-F8BD-4955-9042-9261CDD1AE23}"/>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376050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F995-E01B-4203-AE9A-6C50C109C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396C3-0010-424E-8C58-4D01F3CFC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EBF51-2BC2-484F-92F5-17C04E064613}"/>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EEF8DAD4-0BA5-460B-85E8-7B926028D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58AE6-37A8-4D47-9DE2-73C45DB87D29}"/>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6675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5A06-3DB4-4288-A7E1-63B6AFEDE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E6A1E-3635-4D10-9BF0-9509C02CA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1AB63-6513-4E62-8352-9F3DAB4F7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7301F-C7FB-4D8A-AA28-81FE177660D0}"/>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6" name="Footer Placeholder 5">
            <a:extLst>
              <a:ext uri="{FF2B5EF4-FFF2-40B4-BE49-F238E27FC236}">
                <a16:creationId xmlns:a16="http://schemas.microsoft.com/office/drawing/2014/main" id="{7D9A2030-93AB-4995-8982-9F5AA4D2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0FD42-8B5B-4767-B855-9CA96AA4E231}"/>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405345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B224-7482-47A1-9755-3380ADA90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A1D133-0BE6-492D-B3B5-2610C52AE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0EF84-132F-4C75-BFEE-8253932F9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CD65-442B-4C37-9EE4-4B74F0FC1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27A7C-98C4-41EB-A9B8-0EA3FBB1E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E4022-6797-4ADA-A86E-79E624C516A6}"/>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8" name="Footer Placeholder 7">
            <a:extLst>
              <a:ext uri="{FF2B5EF4-FFF2-40B4-BE49-F238E27FC236}">
                <a16:creationId xmlns:a16="http://schemas.microsoft.com/office/drawing/2014/main" id="{CAD5C926-DE1F-45D7-8551-BFC414064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C4986-3B3F-4044-9F3F-2568F8CE0A9C}"/>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27969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4389-B0BC-4B83-8849-E4AE14D427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40E0F6-3A84-4F23-B649-2EBEE4912839}"/>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4" name="Footer Placeholder 3">
            <a:extLst>
              <a:ext uri="{FF2B5EF4-FFF2-40B4-BE49-F238E27FC236}">
                <a16:creationId xmlns:a16="http://schemas.microsoft.com/office/drawing/2014/main" id="{61239C36-298E-49A4-8340-C2E6D0EBCC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CABFB-2BD2-4BE9-922E-2F16688CD7D4}"/>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185570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A6D68-4B55-4AD1-8690-A3DD6F1D61C2}"/>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3" name="Footer Placeholder 2">
            <a:extLst>
              <a:ext uri="{FF2B5EF4-FFF2-40B4-BE49-F238E27FC236}">
                <a16:creationId xmlns:a16="http://schemas.microsoft.com/office/drawing/2014/main" id="{91897AFB-75D8-4582-9EC9-045C0B496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34A82-F443-4CBE-98C8-2B4B2800B0FA}"/>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139592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FA2E-4FB1-4ED8-B777-82222D6D2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CE053-7FBB-4FF0-A345-61460FB0C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ED319-C8DA-4612-9FB2-E0922789A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DD621-2C5E-44AB-976C-2965DCFFC060}"/>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6" name="Footer Placeholder 5">
            <a:extLst>
              <a:ext uri="{FF2B5EF4-FFF2-40B4-BE49-F238E27FC236}">
                <a16:creationId xmlns:a16="http://schemas.microsoft.com/office/drawing/2014/main" id="{B2230915-3312-44FD-BB45-C569330ED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FE291-2290-442A-BBEE-8F29C5A82418}"/>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54965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BE2C-4549-4BDF-A354-12C537F27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6003A-7102-4190-AD5B-5EFE9B255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F66C9-78E3-4396-90F3-C5AC01BB7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AFFD5-74C1-42FD-9EB3-977E0ED2D029}"/>
              </a:ext>
            </a:extLst>
          </p:cNvPr>
          <p:cNvSpPr>
            <a:spLocks noGrp="1"/>
          </p:cNvSpPr>
          <p:nvPr>
            <p:ph type="dt" sz="half" idx="10"/>
          </p:nvPr>
        </p:nvSpPr>
        <p:spPr/>
        <p:txBody>
          <a:bodyPr/>
          <a:lstStyle/>
          <a:p>
            <a:fld id="{10A05366-B2A4-4DCB-BC97-0D79FDF61DA7}" type="datetimeFigureOut">
              <a:rPr lang="en-US" smtClean="0"/>
              <a:t>11/2/2019</a:t>
            </a:fld>
            <a:endParaRPr lang="en-US"/>
          </a:p>
        </p:txBody>
      </p:sp>
      <p:sp>
        <p:nvSpPr>
          <p:cNvPr id="6" name="Footer Placeholder 5">
            <a:extLst>
              <a:ext uri="{FF2B5EF4-FFF2-40B4-BE49-F238E27FC236}">
                <a16:creationId xmlns:a16="http://schemas.microsoft.com/office/drawing/2014/main" id="{2C56AE2A-8C10-4AFA-944F-B6B2AA454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40960-9204-451B-B7C8-D8CD55F764E3}"/>
              </a:ext>
            </a:extLst>
          </p:cNvPr>
          <p:cNvSpPr>
            <a:spLocks noGrp="1"/>
          </p:cNvSpPr>
          <p:nvPr>
            <p:ph type="sldNum" sz="quarter" idx="12"/>
          </p:nvPr>
        </p:nvSpPr>
        <p:spPr/>
        <p:txBody>
          <a:bodyPr/>
          <a:lstStyle/>
          <a:p>
            <a:fld id="{2CEA57C5-FE64-473B-8FF1-77CC6F300BB9}" type="slidenum">
              <a:rPr lang="en-US" smtClean="0"/>
              <a:t>‹#›</a:t>
            </a:fld>
            <a:endParaRPr lang="en-US"/>
          </a:p>
        </p:txBody>
      </p:sp>
    </p:spTree>
    <p:extLst>
      <p:ext uri="{BB962C8B-B14F-4D97-AF65-F5344CB8AC3E}">
        <p14:creationId xmlns:p14="http://schemas.microsoft.com/office/powerpoint/2010/main" val="391570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B6BB7-1FD5-4A1E-B4D0-D0986FED2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857159-3211-4B52-98F0-BC3FEB0D5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6D517-FD2C-4511-9244-045111463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05366-B2A4-4DCB-BC97-0D79FDF61DA7}" type="datetimeFigureOut">
              <a:rPr lang="en-US" smtClean="0"/>
              <a:t>11/2/2019</a:t>
            </a:fld>
            <a:endParaRPr lang="en-US"/>
          </a:p>
        </p:txBody>
      </p:sp>
      <p:sp>
        <p:nvSpPr>
          <p:cNvPr id="5" name="Footer Placeholder 4">
            <a:extLst>
              <a:ext uri="{FF2B5EF4-FFF2-40B4-BE49-F238E27FC236}">
                <a16:creationId xmlns:a16="http://schemas.microsoft.com/office/drawing/2014/main" id="{8ED80DE9-0491-4ED7-98E1-FD4F70468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40A48-9CFB-41F9-A2A9-D030A7B72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A57C5-FE64-473B-8FF1-77CC6F300BB9}" type="slidenum">
              <a:rPr lang="en-US" smtClean="0"/>
              <a:t>‹#›</a:t>
            </a:fld>
            <a:endParaRPr lang="en-US"/>
          </a:p>
        </p:txBody>
      </p:sp>
    </p:spTree>
    <p:extLst>
      <p:ext uri="{BB962C8B-B14F-4D97-AF65-F5344CB8AC3E}">
        <p14:creationId xmlns:p14="http://schemas.microsoft.com/office/powerpoint/2010/main" val="3050689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hyperlink" Target="https://data.mintel.com/databook/919388/question/Q2/group/1?d=gender&amp;d=age&amp;presentation=graphs&am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amazon.com/Movies-Prime-Eligible-Video/s" TargetMode="External"/><Relationship Id="rId13" Type="http://schemas.openxmlformats.org/officeDocument/2006/relationships/hyperlink" Target="https://www.androidauthority.com/amazon-prime-vs-netflix-1005748/" TargetMode="External"/><Relationship Id="rId3" Type="http://schemas.openxmlformats.org/officeDocument/2006/relationships/hyperlink" Target="https://www.statista.com/statistics/250934/quarterly-number-of-netflix-streaming-subscribers-worldwide/" TargetMode="External"/><Relationship Id="rId7" Type="http://schemas.openxmlformats.org/officeDocument/2006/relationships/hyperlink" Target="https://www.finder.com/global-netflix-library-totals" TargetMode="External"/><Relationship Id="rId12" Type="http://schemas.openxmlformats.org/officeDocument/2006/relationships/hyperlink" Target="https://www.emarketer.com/content/us-media-and-entertainment-digital-ad-spending-2019"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adweek.com/tv-video/hulu-and-amazon-prime-video-are-gaining-on-netflix-in-the-streaming-wars/" TargetMode="External"/><Relationship Id="rId11" Type="http://schemas.openxmlformats.org/officeDocument/2006/relationships/hyperlink" Target="https://natural-language-understanding-demo.ng.bluemix.net/" TargetMode="External"/><Relationship Id="rId5" Type="http://schemas.openxmlformats.org/officeDocument/2006/relationships/hyperlink" Target="https://techcrunch.com/2019/08/22/hulu-and-amazon-prime-video-chip-away-at-netflixs-dominance/" TargetMode="External"/><Relationship Id="rId10" Type="http://schemas.openxmlformats.org/officeDocument/2006/relationships/hyperlink" Target="https://www.consumeraffairs.com/entertainment/netflix.html?page=3#sort=top_reviews&amp;filter=none" TargetMode="External"/><Relationship Id="rId4" Type="http://schemas.openxmlformats.org/officeDocument/2006/relationships/hyperlink" Target="https://research.alpha-sense.com/" TargetMode="External"/><Relationship Id="rId9" Type="http://schemas.openxmlformats.org/officeDocument/2006/relationships/hyperlink" Target="http://adspender.kantarmediana.com/AdSpender/Pages/ReportViewer.aspx?.pl=HiddenReportViewer&amp;action=ReportSummary&amp;showback=1" TargetMode="External"/><Relationship Id="rId14" Type="http://schemas.openxmlformats.org/officeDocument/2006/relationships/hyperlink" Target="https://www.businessinsider.com/netflix-movie-catalog-size-has-gone-down-since-2010-2018-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topics/842/netfli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8D4F5C-4FC8-47B9-8D78-EE483F86A7B4}"/>
              </a:ext>
              <a:ext uri="{C183D7F6-B498-43B3-948B-1728B52AA6E4}">
                <adec:decorative xmlns:adec="http://schemas.microsoft.com/office/drawing/2017/decorative" val="1"/>
              </a:ext>
            </a:extLst>
          </p:cNvPr>
          <p:cNvSpPr/>
          <p:nvPr/>
        </p:nvSpPr>
        <p:spPr>
          <a:xfrm>
            <a:off x="-18531"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666CEF5-D201-46CC-8245-12997AD39FE5}"/>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57D89133-07CA-419F-8975-FED7CDBDDB0D}"/>
              </a:ext>
              <a:ext uri="{C183D7F6-B498-43B3-948B-1728B52AA6E4}">
                <adec:decorative xmlns:adec="http://schemas.microsoft.com/office/drawing/2017/decorative" val="1"/>
              </a:ext>
            </a:extLst>
          </p:cNvPr>
          <p:cNvGrpSpPr/>
          <p:nvPr/>
        </p:nvGrpSpPr>
        <p:grpSpPr>
          <a:xfrm>
            <a:off x="4167698" y="1249491"/>
            <a:ext cx="3856603" cy="4409819"/>
            <a:chOff x="4167698" y="1500698"/>
            <a:chExt cx="3856603" cy="4409819"/>
          </a:xfrm>
        </p:grpSpPr>
        <p:sp>
          <p:nvSpPr>
            <p:cNvPr id="10" name="Rectangle: Rounded Corners 9">
              <a:extLst>
                <a:ext uri="{FF2B5EF4-FFF2-40B4-BE49-F238E27FC236}">
                  <a16:creationId xmlns:a16="http://schemas.microsoft.com/office/drawing/2014/main" id="{75A8D98E-D37E-4B85-99FF-A68479E020EF}"/>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787EA7B5-B6E3-475B-AE15-763CBA867918}"/>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3EA4BC7-6392-47CB-A60F-016DC5B57ADB}"/>
              </a:ext>
            </a:extLst>
          </p:cNvPr>
          <p:cNvSpPr txBox="1"/>
          <p:nvPr/>
        </p:nvSpPr>
        <p:spPr>
          <a:xfrm>
            <a:off x="4406900" y="2033357"/>
            <a:ext cx="3341138" cy="1200329"/>
          </a:xfrm>
          <a:prstGeom prst="rect">
            <a:avLst/>
          </a:prstGeom>
          <a:noFill/>
        </p:spPr>
        <p:txBody>
          <a:bodyPr wrap="square" rtlCol="0" anchor="ctr">
            <a:spAutoFit/>
          </a:bodyPr>
          <a:lstStyle/>
          <a:p>
            <a:pPr algn="ctr"/>
            <a:r>
              <a:rPr lang="en-US" sz="3600" dirty="0">
                <a:solidFill>
                  <a:schemeClr val="bg1"/>
                </a:solidFill>
                <a:latin typeface="+mj-lt"/>
              </a:rPr>
              <a:t>Competitive Intelligence</a:t>
            </a:r>
          </a:p>
        </p:txBody>
      </p:sp>
      <p:sp>
        <p:nvSpPr>
          <p:cNvPr id="15" name="TextBox 14">
            <a:extLst>
              <a:ext uri="{FF2B5EF4-FFF2-40B4-BE49-F238E27FC236}">
                <a16:creationId xmlns:a16="http://schemas.microsoft.com/office/drawing/2014/main" id="{DDCAC505-96A9-40CE-AC4F-F520B48D10AA}"/>
              </a:ext>
            </a:extLst>
          </p:cNvPr>
          <p:cNvSpPr txBox="1"/>
          <p:nvPr/>
        </p:nvSpPr>
        <p:spPr>
          <a:xfrm>
            <a:off x="3524250" y="4860209"/>
            <a:ext cx="5143500" cy="338554"/>
          </a:xfrm>
          <a:prstGeom prst="rect">
            <a:avLst/>
          </a:prstGeom>
          <a:noFill/>
        </p:spPr>
        <p:txBody>
          <a:bodyPr wrap="square" rtlCol="0" anchor="ctr">
            <a:spAutoFit/>
          </a:bodyPr>
          <a:lstStyle/>
          <a:p>
            <a:pPr algn="ctr"/>
            <a:r>
              <a:rPr lang="en-US" sz="1600" dirty="0">
                <a:solidFill>
                  <a:schemeClr val="bg1"/>
                </a:solidFill>
              </a:rPr>
              <a:t>Tatiksha Singh</a:t>
            </a:r>
          </a:p>
        </p:txBody>
      </p:sp>
      <p:sp>
        <p:nvSpPr>
          <p:cNvPr id="19" name="TextBox 18">
            <a:extLst>
              <a:ext uri="{FF2B5EF4-FFF2-40B4-BE49-F238E27FC236}">
                <a16:creationId xmlns:a16="http://schemas.microsoft.com/office/drawing/2014/main" id="{7EFB702F-0E79-4F02-B72B-AFB31458E376}"/>
              </a:ext>
            </a:extLst>
          </p:cNvPr>
          <p:cNvSpPr txBox="1"/>
          <p:nvPr/>
        </p:nvSpPr>
        <p:spPr>
          <a:xfrm>
            <a:off x="4022924" y="3345183"/>
            <a:ext cx="4146150" cy="1200329"/>
          </a:xfrm>
          <a:prstGeom prst="rect">
            <a:avLst/>
          </a:prstGeom>
          <a:noFill/>
        </p:spPr>
        <p:txBody>
          <a:bodyPr wrap="square" rtlCol="0" anchor="ctr">
            <a:spAutoFit/>
          </a:bodyPr>
          <a:lstStyle/>
          <a:p>
            <a:pPr algn="ctr"/>
            <a:r>
              <a:rPr lang="en-US" sz="2400" dirty="0">
                <a:solidFill>
                  <a:schemeClr val="bg1"/>
                </a:solidFill>
                <a:latin typeface="+mj-lt"/>
              </a:rPr>
              <a:t>Netflix </a:t>
            </a:r>
          </a:p>
          <a:p>
            <a:pPr algn="ctr"/>
            <a:r>
              <a:rPr lang="en-US" sz="2400" dirty="0">
                <a:solidFill>
                  <a:schemeClr val="bg1"/>
                </a:solidFill>
                <a:latin typeface="+mj-lt"/>
              </a:rPr>
              <a:t>vs.</a:t>
            </a:r>
          </a:p>
          <a:p>
            <a:pPr algn="ctr"/>
            <a:r>
              <a:rPr lang="en-US" sz="2400" dirty="0">
                <a:solidFill>
                  <a:schemeClr val="bg1"/>
                </a:solidFill>
                <a:latin typeface="+mj-lt"/>
              </a:rPr>
              <a:t> Amazon Prime Video</a:t>
            </a:r>
          </a:p>
        </p:txBody>
      </p:sp>
      <p:pic>
        <p:nvPicPr>
          <p:cNvPr id="1028" name="Picture 4" descr="Image result for netflix logo">
            <a:extLst>
              <a:ext uri="{FF2B5EF4-FFF2-40B4-BE49-F238E27FC236}">
                <a16:creationId xmlns:a16="http://schemas.microsoft.com/office/drawing/2014/main" id="{35814900-76D3-4910-B93C-1AE2B99DDE2A}"/>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515749" y="4225229"/>
            <a:ext cx="3551628" cy="19977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mazon prime video logo">
            <a:extLst>
              <a:ext uri="{FF2B5EF4-FFF2-40B4-BE49-F238E27FC236}">
                <a16:creationId xmlns:a16="http://schemas.microsoft.com/office/drawing/2014/main" id="{2DB636C3-F679-4051-872F-E063D7B361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105710" y="4641539"/>
            <a:ext cx="3632970" cy="157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0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7946B8-CD03-450A-997B-B66A130E2A4E}"/>
              </a:ext>
            </a:extLst>
          </p:cNvPr>
          <p:cNvGrpSpPr/>
          <p:nvPr/>
        </p:nvGrpSpPr>
        <p:grpSpPr>
          <a:xfrm>
            <a:off x="87039" y="995629"/>
            <a:ext cx="5207000" cy="2803924"/>
            <a:chOff x="87039" y="995629"/>
            <a:chExt cx="5207000" cy="2803924"/>
          </a:xfrm>
        </p:grpSpPr>
        <p:pic>
          <p:nvPicPr>
            <p:cNvPr id="5" name="Picture 4">
              <a:extLst>
                <a:ext uri="{FF2B5EF4-FFF2-40B4-BE49-F238E27FC236}">
                  <a16:creationId xmlns:a16="http://schemas.microsoft.com/office/drawing/2014/main" id="{C602CF6C-80EF-49AA-BAB6-BFB3257A590A}"/>
                </a:ext>
              </a:extLst>
            </p:cNvPr>
            <p:cNvPicPr>
              <a:picLocks noChangeAspect="1"/>
            </p:cNvPicPr>
            <p:nvPr/>
          </p:nvPicPr>
          <p:blipFill rotWithShape="1">
            <a:blip r:embed="rId2"/>
            <a:srcRect l="13498" t="31715"/>
            <a:stretch/>
          </p:blipFill>
          <p:spPr>
            <a:xfrm>
              <a:off x="87039" y="1325829"/>
              <a:ext cx="5207000" cy="2473724"/>
            </a:xfrm>
            <a:prstGeom prst="rect">
              <a:avLst/>
            </a:prstGeom>
          </p:spPr>
        </p:pic>
        <p:pic>
          <p:nvPicPr>
            <p:cNvPr id="3" name="Picture 2">
              <a:extLst>
                <a:ext uri="{FF2B5EF4-FFF2-40B4-BE49-F238E27FC236}">
                  <a16:creationId xmlns:a16="http://schemas.microsoft.com/office/drawing/2014/main" id="{7783DC89-6E6F-4B1D-AC92-853926255888}"/>
                </a:ext>
              </a:extLst>
            </p:cNvPr>
            <p:cNvPicPr>
              <a:picLocks noChangeAspect="1"/>
            </p:cNvPicPr>
            <p:nvPr/>
          </p:nvPicPr>
          <p:blipFill rotWithShape="1">
            <a:blip r:embed="rId2"/>
            <a:srcRect r="43935" b="91564"/>
            <a:stretch/>
          </p:blipFill>
          <p:spPr>
            <a:xfrm>
              <a:off x="720451" y="995629"/>
              <a:ext cx="3646487" cy="330200"/>
            </a:xfrm>
            <a:prstGeom prst="rect">
              <a:avLst/>
            </a:prstGeom>
          </p:spPr>
        </p:pic>
      </p:grpSp>
      <p:sp>
        <p:nvSpPr>
          <p:cNvPr id="8" name="Title 1">
            <a:extLst>
              <a:ext uri="{FF2B5EF4-FFF2-40B4-BE49-F238E27FC236}">
                <a16:creationId xmlns:a16="http://schemas.microsoft.com/office/drawing/2014/main" id="{4BC6E6E4-F156-48EF-A320-92CC5EA7E100}"/>
              </a:ext>
            </a:extLst>
          </p:cNvPr>
          <p:cNvSpPr txBox="1">
            <a:spLocks/>
          </p:cNvSpPr>
          <p:nvPr/>
        </p:nvSpPr>
        <p:spPr>
          <a:xfrm>
            <a:off x="87039" y="138837"/>
            <a:ext cx="12020877" cy="737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Sentiment Analysis of Netflix and Prime Video</a:t>
            </a:r>
          </a:p>
        </p:txBody>
      </p:sp>
      <p:grpSp>
        <p:nvGrpSpPr>
          <p:cNvPr id="6" name="Group 5">
            <a:extLst>
              <a:ext uri="{FF2B5EF4-FFF2-40B4-BE49-F238E27FC236}">
                <a16:creationId xmlns:a16="http://schemas.microsoft.com/office/drawing/2014/main" id="{35B0E11A-EE23-4E2B-8E26-763F72848FB6}"/>
              </a:ext>
            </a:extLst>
          </p:cNvPr>
          <p:cNvGrpSpPr/>
          <p:nvPr/>
        </p:nvGrpSpPr>
        <p:grpSpPr>
          <a:xfrm>
            <a:off x="145689" y="3683000"/>
            <a:ext cx="4211810" cy="2923253"/>
            <a:chOff x="148620" y="1054100"/>
            <a:chExt cx="4407246" cy="2971800"/>
          </a:xfrm>
        </p:grpSpPr>
        <p:pic>
          <p:nvPicPr>
            <p:cNvPr id="4" name="Picture 3">
              <a:extLst>
                <a:ext uri="{FF2B5EF4-FFF2-40B4-BE49-F238E27FC236}">
                  <a16:creationId xmlns:a16="http://schemas.microsoft.com/office/drawing/2014/main" id="{817CB60F-E16A-48C1-8AF9-DCDD7F117170}"/>
                </a:ext>
              </a:extLst>
            </p:cNvPr>
            <p:cNvPicPr>
              <a:picLocks noChangeAspect="1"/>
            </p:cNvPicPr>
            <p:nvPr/>
          </p:nvPicPr>
          <p:blipFill rotWithShape="1">
            <a:blip r:embed="rId3"/>
            <a:srcRect l="15782" t="28426" r="3943"/>
            <a:stretch/>
          </p:blipFill>
          <p:spPr>
            <a:xfrm>
              <a:off x="148620" y="1400175"/>
              <a:ext cx="4407246" cy="2625725"/>
            </a:xfrm>
            <a:prstGeom prst="rect">
              <a:avLst/>
            </a:prstGeom>
          </p:spPr>
        </p:pic>
        <p:pic>
          <p:nvPicPr>
            <p:cNvPr id="2" name="Picture 1">
              <a:extLst>
                <a:ext uri="{FF2B5EF4-FFF2-40B4-BE49-F238E27FC236}">
                  <a16:creationId xmlns:a16="http://schemas.microsoft.com/office/drawing/2014/main" id="{36312DAF-EFFB-4DA2-83B6-24B1323B23BE}"/>
                </a:ext>
              </a:extLst>
            </p:cNvPr>
            <p:cNvPicPr>
              <a:picLocks noChangeAspect="1"/>
            </p:cNvPicPr>
            <p:nvPr/>
          </p:nvPicPr>
          <p:blipFill rotWithShape="1">
            <a:blip r:embed="rId3"/>
            <a:srcRect r="27361" b="91201"/>
            <a:stretch/>
          </p:blipFill>
          <p:spPr>
            <a:xfrm>
              <a:off x="454266" y="1054100"/>
              <a:ext cx="4079634" cy="330200"/>
            </a:xfrm>
            <a:prstGeom prst="rect">
              <a:avLst/>
            </a:prstGeom>
          </p:spPr>
        </p:pic>
      </p:grpSp>
      <p:sp>
        <p:nvSpPr>
          <p:cNvPr id="10" name="TextBox 9">
            <a:extLst>
              <a:ext uri="{FF2B5EF4-FFF2-40B4-BE49-F238E27FC236}">
                <a16:creationId xmlns:a16="http://schemas.microsoft.com/office/drawing/2014/main" id="{6C39A584-84A3-4CE9-8AD9-0179F304EA7E}"/>
              </a:ext>
            </a:extLst>
          </p:cNvPr>
          <p:cNvSpPr txBox="1"/>
          <p:nvPr/>
        </p:nvSpPr>
        <p:spPr>
          <a:xfrm>
            <a:off x="5927451" y="836067"/>
            <a:ext cx="6177509" cy="5632311"/>
          </a:xfrm>
          <a:prstGeom prst="rect">
            <a:avLst/>
          </a:prstGeom>
          <a:noFill/>
        </p:spPr>
        <p:txBody>
          <a:bodyPr wrap="square" rtlCol="0">
            <a:spAutoFit/>
          </a:bodyPr>
          <a:lstStyle/>
          <a:p>
            <a:pPr algn="ctr"/>
            <a:r>
              <a:rPr lang="en-US" sz="2000" b="1" dirty="0"/>
              <a:t>Key Insights:</a:t>
            </a:r>
          </a:p>
          <a:p>
            <a:pPr marL="342900" indent="-342900">
              <a:buFont typeface="Arial" panose="020B0604020202020204" pitchFamily="34" charset="0"/>
              <a:buChar char="•"/>
            </a:pPr>
            <a:r>
              <a:rPr lang="en-US" sz="1600" dirty="0"/>
              <a:t>Prime had slightly fewer positive reviews compared to Netflix</a:t>
            </a:r>
          </a:p>
          <a:p>
            <a:pPr marL="800100" lvl="1" indent="-342900">
              <a:buFont typeface="Arial" panose="020B0604020202020204" pitchFamily="34" charset="0"/>
              <a:buChar char="•"/>
            </a:pPr>
            <a:r>
              <a:rPr lang="en-US" sz="1600" dirty="0"/>
              <a:t>Average sentiment amount was almost balanced for Netflix. </a:t>
            </a:r>
          </a:p>
          <a:p>
            <a:pPr marL="800100" lvl="1" indent="-342900">
              <a:buFont typeface="Arial" panose="020B0604020202020204" pitchFamily="34" charset="0"/>
              <a:buChar char="•"/>
            </a:pPr>
            <a:r>
              <a:rPr lang="en-US" sz="1600" dirty="0"/>
              <a:t>Prime had a higher average negative sentiment (-0.68) and lower average positive sentiment (0.47)</a:t>
            </a:r>
          </a:p>
          <a:p>
            <a:pPr marL="342900" indent="-342900">
              <a:buFont typeface="Arial" panose="020B0604020202020204" pitchFamily="34" charset="0"/>
              <a:buChar char="•"/>
            </a:pPr>
            <a:r>
              <a:rPr lang="en-US" sz="1600" dirty="0"/>
              <a:t>Most Prominent Keywords linked to a Negative Sentiment </a:t>
            </a:r>
          </a:p>
          <a:p>
            <a:pPr marL="800100" lvl="1" indent="-342900">
              <a:buFont typeface="Arial" panose="020B0604020202020204" pitchFamily="34" charset="0"/>
              <a:buChar char="•"/>
            </a:pPr>
            <a:r>
              <a:rPr lang="en-US" sz="1600" dirty="0"/>
              <a:t>Prime Video:</a:t>
            </a:r>
          </a:p>
          <a:p>
            <a:pPr marL="1257300" lvl="2" indent="-342900">
              <a:buFont typeface="+mj-lt"/>
              <a:buAutoNum type="arabicPeriod"/>
            </a:pPr>
            <a:r>
              <a:rPr lang="en-US" sz="1600" dirty="0"/>
              <a:t>X-ray Feature</a:t>
            </a:r>
          </a:p>
          <a:p>
            <a:pPr marL="1257300" lvl="2" indent="-342900">
              <a:buFont typeface="+mj-lt"/>
              <a:buAutoNum type="arabicPeriod"/>
            </a:pPr>
            <a:r>
              <a:rPr lang="en-US" sz="1600" dirty="0"/>
              <a:t>Bad Content (movies, shows)</a:t>
            </a:r>
          </a:p>
          <a:p>
            <a:pPr marL="1257300" lvl="2" indent="-342900">
              <a:buFont typeface="+mj-lt"/>
              <a:buAutoNum type="arabicPeriod"/>
            </a:pPr>
            <a:r>
              <a:rPr lang="en-US" sz="1600" dirty="0"/>
              <a:t>Poor Filtering</a:t>
            </a:r>
          </a:p>
          <a:p>
            <a:pPr marL="800100" lvl="1" indent="-342900">
              <a:buFont typeface="Arial" panose="020B0604020202020204" pitchFamily="34" charset="0"/>
              <a:buChar char="•"/>
            </a:pPr>
            <a:r>
              <a:rPr lang="en-US" sz="1600" dirty="0"/>
              <a:t>Netflix:</a:t>
            </a:r>
          </a:p>
          <a:p>
            <a:pPr marL="1257300" lvl="2" indent="-342900">
              <a:buFont typeface="+mj-lt"/>
              <a:buAutoNum type="arabicPeriod"/>
            </a:pPr>
            <a:r>
              <a:rPr lang="en-US" sz="1600" dirty="0"/>
              <a:t>Tech Support </a:t>
            </a:r>
          </a:p>
          <a:p>
            <a:pPr marL="1257300" lvl="2" indent="-342900">
              <a:buFont typeface="+mj-lt"/>
              <a:buAutoNum type="arabicPeriod"/>
            </a:pPr>
            <a:r>
              <a:rPr lang="en-US" sz="1600" dirty="0"/>
              <a:t>Customer Service</a:t>
            </a:r>
          </a:p>
          <a:p>
            <a:pPr marL="342900" indent="-342900">
              <a:buFont typeface="Arial" panose="020B0604020202020204" pitchFamily="34" charset="0"/>
              <a:buChar char="•"/>
            </a:pPr>
            <a:r>
              <a:rPr lang="en-US" sz="1600" dirty="0"/>
              <a:t>Most Prominent Keywords linked to a Positive Sentiment </a:t>
            </a:r>
          </a:p>
          <a:p>
            <a:pPr marL="800100" lvl="1" indent="-342900">
              <a:buFont typeface="Arial" panose="020B0604020202020204" pitchFamily="34" charset="0"/>
              <a:buChar char="•"/>
            </a:pPr>
            <a:r>
              <a:rPr lang="en-US" sz="1600" dirty="0"/>
              <a:t>Prime Video:</a:t>
            </a:r>
          </a:p>
          <a:p>
            <a:pPr marL="1257300" lvl="2" indent="-342900">
              <a:buFont typeface="+mj-lt"/>
              <a:buAutoNum type="arabicPeriod"/>
            </a:pPr>
            <a:r>
              <a:rPr lang="en-US" sz="1600" dirty="0"/>
              <a:t>Original Content</a:t>
            </a:r>
          </a:p>
          <a:p>
            <a:pPr marL="800100" lvl="1" indent="-342900">
              <a:buFont typeface="Arial" panose="020B0604020202020204" pitchFamily="34" charset="0"/>
              <a:buChar char="•"/>
            </a:pPr>
            <a:r>
              <a:rPr lang="en-US" sz="1600" dirty="0"/>
              <a:t>Netflix:</a:t>
            </a:r>
          </a:p>
          <a:p>
            <a:pPr marL="1257300" lvl="2" indent="-342900">
              <a:buFont typeface="+mj-lt"/>
              <a:buAutoNum type="arabicPeriod"/>
            </a:pPr>
            <a:r>
              <a:rPr lang="en-US" sz="1600" dirty="0"/>
              <a:t>Extensive Library</a:t>
            </a:r>
          </a:p>
          <a:p>
            <a:pPr marL="1257300" lvl="2" indent="-342900">
              <a:buFont typeface="+mj-lt"/>
              <a:buAutoNum type="arabicPeriod"/>
            </a:pPr>
            <a:r>
              <a:rPr lang="en-US" sz="1600" dirty="0"/>
              <a:t>Exclusive Movies (Originals)</a:t>
            </a:r>
          </a:p>
          <a:p>
            <a:pPr marL="1257300" lvl="2" indent="-342900">
              <a:buFont typeface="Arial" panose="020B0604020202020204" pitchFamily="34" charset="0"/>
              <a:buChar char="•"/>
            </a:pPr>
            <a:endParaRPr lang="en-US" sz="1600" dirty="0"/>
          </a:p>
          <a:p>
            <a:pPr lvl="1"/>
            <a:endParaRPr lang="en-US" sz="16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17513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C11C76-7637-48EA-8F89-4638541F2EA8}"/>
              </a:ext>
            </a:extLst>
          </p:cNvPr>
          <p:cNvSpPr/>
          <p:nvPr/>
        </p:nvSpPr>
        <p:spPr>
          <a:xfrm>
            <a:off x="6096000" y="4238435"/>
            <a:ext cx="5999216" cy="2554545"/>
          </a:xfrm>
          <a:prstGeom prst="rect">
            <a:avLst/>
          </a:prstGeom>
          <a:solidFill>
            <a:schemeClr val="accent1">
              <a:lumMod val="20000"/>
              <a:lumOff val="80000"/>
            </a:schemeClr>
          </a:solidFill>
        </p:spPr>
        <p:txBody>
          <a:bodyPr wrap="square">
            <a:spAutoFit/>
          </a:bodyPr>
          <a:lstStyle/>
          <a:p>
            <a:r>
              <a:rPr lang="en-US" sz="1550" dirty="0"/>
              <a:t>- </a:t>
            </a:r>
            <a:r>
              <a:rPr lang="en-US" sz="1550" u="sng" dirty="0"/>
              <a:t>Higher avg disgust </a:t>
            </a:r>
            <a:r>
              <a:rPr lang="en-US" sz="1550" dirty="0"/>
              <a:t>(0.26) for Positive Sentiment compared to Negative (0.1047) </a:t>
            </a:r>
          </a:p>
          <a:p>
            <a:r>
              <a:rPr lang="en-US" sz="1550" dirty="0"/>
              <a:t>  - Due to 1 Positive Review which had disgust value of 0.68 which skewed the results </a:t>
            </a:r>
          </a:p>
          <a:p>
            <a:r>
              <a:rPr lang="en-US" sz="1550" dirty="0"/>
              <a:t>   - After examining the comment it showed no levels of disgust except for joy </a:t>
            </a:r>
          </a:p>
          <a:p>
            <a:r>
              <a:rPr lang="en-US" sz="1550" dirty="0"/>
              <a:t>- </a:t>
            </a:r>
            <a:r>
              <a:rPr lang="en-US" sz="1550" u="sng" dirty="0"/>
              <a:t>Avg Joy </a:t>
            </a:r>
            <a:r>
              <a:rPr lang="en-US" sz="1550" dirty="0"/>
              <a:t>(0.43) for </a:t>
            </a:r>
            <a:r>
              <a:rPr lang="en-US" sz="1550" u="sng" dirty="0"/>
              <a:t>Negative Sentiment </a:t>
            </a:r>
            <a:r>
              <a:rPr lang="en-US" sz="1550" dirty="0"/>
              <a:t>was </a:t>
            </a:r>
            <a:r>
              <a:rPr lang="en-US" sz="1550" u="sng" dirty="0"/>
              <a:t>higher</a:t>
            </a:r>
            <a:r>
              <a:rPr lang="en-US" sz="1550" dirty="0"/>
              <a:t> than Avg Anger (0.25), Avg Disgust (0.10) </a:t>
            </a:r>
          </a:p>
          <a:p>
            <a:r>
              <a:rPr lang="en-US" sz="1550" dirty="0"/>
              <a:t>   - Customers despite being upset about certain things, included some positive comments which caused level of ‘joy’ to be high</a:t>
            </a:r>
          </a:p>
        </p:txBody>
      </p:sp>
      <p:pic>
        <p:nvPicPr>
          <p:cNvPr id="3" name="Picture 2">
            <a:extLst>
              <a:ext uri="{FF2B5EF4-FFF2-40B4-BE49-F238E27FC236}">
                <a16:creationId xmlns:a16="http://schemas.microsoft.com/office/drawing/2014/main" id="{EF3C1503-CAFF-4B92-B27E-59C3E9489265}"/>
              </a:ext>
            </a:extLst>
          </p:cNvPr>
          <p:cNvPicPr>
            <a:picLocks noChangeAspect="1"/>
          </p:cNvPicPr>
          <p:nvPr/>
        </p:nvPicPr>
        <p:blipFill>
          <a:blip r:embed="rId3"/>
          <a:stretch>
            <a:fillRect/>
          </a:stretch>
        </p:blipFill>
        <p:spPr>
          <a:xfrm>
            <a:off x="6369050" y="904348"/>
            <a:ext cx="5211816" cy="3334087"/>
          </a:xfrm>
          <a:prstGeom prst="rect">
            <a:avLst/>
          </a:prstGeom>
        </p:spPr>
      </p:pic>
      <p:sp>
        <p:nvSpPr>
          <p:cNvPr id="4" name="Title 1">
            <a:extLst>
              <a:ext uri="{FF2B5EF4-FFF2-40B4-BE49-F238E27FC236}">
                <a16:creationId xmlns:a16="http://schemas.microsoft.com/office/drawing/2014/main" id="{B2306A9D-FF02-49D0-B425-CDD321AF1A0F}"/>
              </a:ext>
            </a:extLst>
          </p:cNvPr>
          <p:cNvSpPr txBox="1">
            <a:spLocks/>
          </p:cNvSpPr>
          <p:nvPr/>
        </p:nvSpPr>
        <p:spPr>
          <a:xfrm>
            <a:off x="87039" y="37237"/>
            <a:ext cx="12020877" cy="737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Overall Emotion Analysis of Netflix and Prime Video</a:t>
            </a:r>
          </a:p>
        </p:txBody>
      </p:sp>
      <p:sp>
        <p:nvSpPr>
          <p:cNvPr id="5" name="TextBox 4">
            <a:extLst>
              <a:ext uri="{FF2B5EF4-FFF2-40B4-BE49-F238E27FC236}">
                <a16:creationId xmlns:a16="http://schemas.microsoft.com/office/drawing/2014/main" id="{5F6C1419-2CA1-4848-801C-B173C763BA61}"/>
              </a:ext>
            </a:extLst>
          </p:cNvPr>
          <p:cNvSpPr txBox="1"/>
          <p:nvPr/>
        </p:nvSpPr>
        <p:spPr>
          <a:xfrm>
            <a:off x="8267700" y="640296"/>
            <a:ext cx="1752600" cy="369332"/>
          </a:xfrm>
          <a:prstGeom prst="rect">
            <a:avLst/>
          </a:prstGeom>
          <a:noFill/>
        </p:spPr>
        <p:txBody>
          <a:bodyPr wrap="square" rtlCol="0">
            <a:spAutoFit/>
          </a:bodyPr>
          <a:lstStyle/>
          <a:p>
            <a:r>
              <a:rPr lang="en-US" b="1" dirty="0"/>
              <a:t>Prime Video</a:t>
            </a:r>
          </a:p>
        </p:txBody>
      </p:sp>
      <p:pic>
        <p:nvPicPr>
          <p:cNvPr id="6" name="Picture 5">
            <a:extLst>
              <a:ext uri="{FF2B5EF4-FFF2-40B4-BE49-F238E27FC236}">
                <a16:creationId xmlns:a16="http://schemas.microsoft.com/office/drawing/2014/main" id="{28D4E87E-00C5-402F-B7D0-DA6EC16B4D43}"/>
              </a:ext>
            </a:extLst>
          </p:cNvPr>
          <p:cNvPicPr>
            <a:picLocks noChangeAspect="1"/>
          </p:cNvPicPr>
          <p:nvPr/>
        </p:nvPicPr>
        <p:blipFill>
          <a:blip r:embed="rId4"/>
          <a:stretch>
            <a:fillRect/>
          </a:stretch>
        </p:blipFill>
        <p:spPr>
          <a:xfrm>
            <a:off x="201861" y="999694"/>
            <a:ext cx="5094040" cy="3253613"/>
          </a:xfrm>
          <a:prstGeom prst="rect">
            <a:avLst/>
          </a:prstGeom>
        </p:spPr>
      </p:pic>
      <p:sp>
        <p:nvSpPr>
          <p:cNvPr id="7" name="TextBox 6">
            <a:extLst>
              <a:ext uri="{FF2B5EF4-FFF2-40B4-BE49-F238E27FC236}">
                <a16:creationId xmlns:a16="http://schemas.microsoft.com/office/drawing/2014/main" id="{B0181F59-B034-4C2B-9E5A-BBA52A6BFDBF}"/>
              </a:ext>
            </a:extLst>
          </p:cNvPr>
          <p:cNvSpPr txBox="1"/>
          <p:nvPr/>
        </p:nvSpPr>
        <p:spPr>
          <a:xfrm>
            <a:off x="1783680" y="683034"/>
            <a:ext cx="1752600" cy="369332"/>
          </a:xfrm>
          <a:prstGeom prst="rect">
            <a:avLst/>
          </a:prstGeom>
          <a:noFill/>
        </p:spPr>
        <p:txBody>
          <a:bodyPr wrap="square" rtlCol="0">
            <a:spAutoFit/>
          </a:bodyPr>
          <a:lstStyle/>
          <a:p>
            <a:r>
              <a:rPr lang="en-US" b="1" dirty="0"/>
              <a:t>Netflix</a:t>
            </a:r>
          </a:p>
        </p:txBody>
      </p:sp>
      <p:sp>
        <p:nvSpPr>
          <p:cNvPr id="8" name="Rectangle 7">
            <a:extLst>
              <a:ext uri="{FF2B5EF4-FFF2-40B4-BE49-F238E27FC236}">
                <a16:creationId xmlns:a16="http://schemas.microsoft.com/office/drawing/2014/main" id="{15576365-0F6A-4D10-A35F-64A26173BEB1}"/>
              </a:ext>
            </a:extLst>
          </p:cNvPr>
          <p:cNvSpPr/>
          <p:nvPr/>
        </p:nvSpPr>
        <p:spPr>
          <a:xfrm>
            <a:off x="103134" y="4253307"/>
            <a:ext cx="5751566" cy="2477601"/>
          </a:xfrm>
          <a:prstGeom prst="rect">
            <a:avLst/>
          </a:prstGeom>
          <a:solidFill>
            <a:schemeClr val="accent1">
              <a:lumMod val="20000"/>
              <a:lumOff val="80000"/>
            </a:schemeClr>
          </a:solidFill>
        </p:spPr>
        <p:txBody>
          <a:bodyPr wrap="square">
            <a:spAutoFit/>
          </a:bodyPr>
          <a:lstStyle/>
          <a:p>
            <a:r>
              <a:rPr lang="en-US" sz="1550" dirty="0"/>
              <a:t>-Avg anger was similar for Positive and Negative Sentiment </a:t>
            </a:r>
          </a:p>
          <a:p>
            <a:r>
              <a:rPr lang="en-US" sz="1550" dirty="0"/>
              <a:t>-Users seemed to be </a:t>
            </a:r>
            <a:r>
              <a:rPr lang="en-US" sz="1550" b="1" dirty="0"/>
              <a:t>more upset than angry </a:t>
            </a:r>
            <a:r>
              <a:rPr lang="en-US" sz="1550" dirty="0"/>
              <a:t>when writing comments (seen with Prime Video as well)</a:t>
            </a:r>
          </a:p>
          <a:p>
            <a:r>
              <a:rPr lang="en-US" sz="1550" dirty="0"/>
              <a:t>-Both positive and negative sentiments showed </a:t>
            </a:r>
            <a:r>
              <a:rPr lang="en-US" sz="1550" u="sng" dirty="0"/>
              <a:t>low levels </a:t>
            </a:r>
            <a:r>
              <a:rPr lang="en-US" sz="1550" dirty="0"/>
              <a:t>of avg </a:t>
            </a:r>
            <a:r>
              <a:rPr lang="en-US" sz="1550" u="sng" dirty="0"/>
              <a:t>disgust</a:t>
            </a:r>
          </a:p>
          <a:p>
            <a:r>
              <a:rPr lang="en-US" sz="1550" dirty="0"/>
              <a:t>-Netflix and Prime Video’s top negative sentiment emotion was </a:t>
            </a:r>
            <a:r>
              <a:rPr lang="en-US" sz="1550" u="sng" dirty="0"/>
              <a:t>sadness</a:t>
            </a:r>
            <a:r>
              <a:rPr lang="en-US" sz="1550" dirty="0"/>
              <a:t> and top positive sentiment was </a:t>
            </a:r>
            <a:r>
              <a:rPr lang="en-US" sz="1550" u="sng" dirty="0"/>
              <a:t>joy</a:t>
            </a:r>
            <a:r>
              <a:rPr lang="en-US" sz="1550" dirty="0"/>
              <a:t> </a:t>
            </a:r>
          </a:p>
          <a:p>
            <a:r>
              <a:rPr lang="en-US" sz="1550" dirty="0"/>
              <a:t>-Avg Joy was the 2</a:t>
            </a:r>
            <a:r>
              <a:rPr lang="en-US" sz="1550" baseline="30000" dirty="0"/>
              <a:t>nd</a:t>
            </a:r>
            <a:r>
              <a:rPr lang="en-US" sz="1550" dirty="0"/>
              <a:t> highest emotion seen in negative sentiment comments </a:t>
            </a:r>
          </a:p>
          <a:p>
            <a:r>
              <a:rPr lang="en-US" sz="1550" dirty="0"/>
              <a:t>  - Users complained about support, but still valued its library content </a:t>
            </a:r>
          </a:p>
        </p:txBody>
      </p:sp>
    </p:spTree>
    <p:extLst>
      <p:ext uri="{BB962C8B-B14F-4D97-AF65-F5344CB8AC3E}">
        <p14:creationId xmlns:p14="http://schemas.microsoft.com/office/powerpoint/2010/main" val="242076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6C69E-E651-4AA6-A863-E9B63335B913}"/>
              </a:ext>
            </a:extLst>
          </p:cNvPr>
          <p:cNvSpPr/>
          <p:nvPr/>
        </p:nvSpPr>
        <p:spPr>
          <a:xfrm>
            <a:off x="0" y="755296"/>
            <a:ext cx="12191999" cy="4770537"/>
          </a:xfrm>
          <a:prstGeom prst="rect">
            <a:avLst/>
          </a:prstGeom>
        </p:spPr>
        <p:txBody>
          <a:bodyPr wrap="square">
            <a:spAutoFit/>
          </a:bodyPr>
          <a:lstStyle/>
          <a:p>
            <a:pPr marL="285750" indent="-285750">
              <a:buFont typeface="Arial" panose="020B0604020202020204" pitchFamily="34" charset="0"/>
              <a:buChar char="•"/>
            </a:pPr>
            <a:r>
              <a:rPr lang="en-US" sz="1600" dirty="0"/>
              <a:t>Both Prime Video and Netflix are spending vast amounts of money for tv show and movie content.</a:t>
            </a:r>
          </a:p>
          <a:p>
            <a:pPr marL="742950" lvl="1" indent="-285750">
              <a:buFont typeface="Arial" panose="020B0604020202020204" pitchFamily="34" charset="0"/>
              <a:buChar char="•"/>
            </a:pPr>
            <a:r>
              <a:rPr lang="en-US" sz="1600" dirty="0"/>
              <a:t>Netflix is spending almost twice as much as Prime Video </a:t>
            </a:r>
          </a:p>
          <a:p>
            <a:pPr marL="742950" lvl="1" indent="-285750">
              <a:buFont typeface="Arial" panose="020B0604020202020204" pitchFamily="34" charset="0"/>
              <a:buChar char="•"/>
            </a:pPr>
            <a:r>
              <a:rPr lang="en-US" sz="1600" dirty="0"/>
              <a:t>This extreme content investment is due to the rising streaming competition that is no longer Prime Video, but includes Hulu, Disney, Warner Media, NBC Universal, HBO now</a:t>
            </a:r>
          </a:p>
          <a:p>
            <a:pPr marL="285750" indent="-285750">
              <a:buFont typeface="Arial" panose="020B0604020202020204" pitchFamily="34" charset="0"/>
              <a:buChar char="•"/>
            </a:pPr>
            <a:r>
              <a:rPr lang="en-US" sz="1600" dirty="0"/>
              <a:t>Be wary when using IBM Watson – Natural Language Understanding (NLU) for emotion analysis </a:t>
            </a:r>
          </a:p>
          <a:p>
            <a:pPr marL="742950" lvl="1" indent="-285750">
              <a:buFont typeface="Arial" panose="020B0604020202020204" pitchFamily="34" charset="0"/>
              <a:buChar char="•"/>
            </a:pPr>
            <a:r>
              <a:rPr lang="en-US" sz="1600" dirty="0"/>
              <a:t>Results sometimes did not reflect correct emotion from content (e.g. customer reviews)</a:t>
            </a:r>
          </a:p>
          <a:p>
            <a:pPr marL="285750" indent="-285750">
              <a:buFont typeface="Arial" panose="020B0604020202020204" pitchFamily="34" charset="0"/>
              <a:buChar char="•"/>
            </a:pPr>
            <a:r>
              <a:rPr lang="en-US" sz="1600" dirty="0"/>
              <a:t>Quantity vs Quality Consideration</a:t>
            </a:r>
          </a:p>
          <a:p>
            <a:pPr marL="742950" lvl="1" indent="-285750">
              <a:buFont typeface="Arial" panose="020B0604020202020204" pitchFamily="34" charset="0"/>
              <a:buChar char="•"/>
            </a:pPr>
            <a:r>
              <a:rPr lang="en-US" sz="1600" dirty="0"/>
              <a:t>Prime Video offers significantly more TV Shows and Movies than Netflix, however many are considered ‘old’, ‘B-rated’ and unheard of </a:t>
            </a:r>
          </a:p>
          <a:p>
            <a:pPr marL="742950" lvl="1" indent="-285750">
              <a:buFont typeface="Arial" panose="020B0604020202020204" pitchFamily="34" charset="0"/>
              <a:buChar char="•"/>
            </a:pPr>
            <a:r>
              <a:rPr lang="en-US" sz="1600" dirty="0"/>
              <a:t>Netflix has had a drastic decline in # of movies offered, but has made up by offering vast ‘Netflix Originals’ that appeal to various audiences across different countries</a:t>
            </a:r>
          </a:p>
          <a:p>
            <a:pPr marL="742950" lvl="1" indent="-285750">
              <a:buFont typeface="Arial" panose="020B0604020202020204" pitchFamily="34" charset="0"/>
              <a:buChar char="•"/>
            </a:pPr>
            <a:r>
              <a:rPr lang="en-US" sz="1600" dirty="0"/>
              <a:t>Prime Video is competing by offering more original shows and movies (e.g. Jack Ryan, The Marvelous Mrs. Maisel, Fleabag, Red Oaks)</a:t>
            </a:r>
          </a:p>
          <a:p>
            <a:pPr marL="742950" lvl="1" indent="-285750">
              <a:buFont typeface="Arial" panose="020B0604020202020204" pitchFamily="34" charset="0"/>
              <a:buChar char="•"/>
            </a:pPr>
            <a:r>
              <a:rPr lang="en-US" sz="1600" dirty="0"/>
              <a:t>Recommendation system for Netflix helps with movie/show selection better than Prime, however, people still find it difficult to choose something due to extensive content</a:t>
            </a:r>
          </a:p>
          <a:p>
            <a:pPr marL="285750" indent="-285750">
              <a:buFont typeface="Arial" panose="020B0604020202020204" pitchFamily="34" charset="0"/>
              <a:buChar char="•"/>
            </a:pPr>
            <a:r>
              <a:rPr lang="en-US" sz="1600" dirty="0"/>
              <a:t>From demographics data (age and gender) both platforms must ensure UI/UX is meeting user’s standards across all age groups</a:t>
            </a:r>
          </a:p>
          <a:p>
            <a:pPr marL="285750" indent="-285750">
              <a:buFont typeface="Arial" panose="020B0604020202020204" pitchFamily="34" charset="0"/>
              <a:buChar char="•"/>
            </a:pPr>
            <a:r>
              <a:rPr lang="en-US" sz="1600" dirty="0"/>
              <a:t>Netflix is not doing as well as Prime Video to satisfy customer complains (they removed Customer Complaint page in 2018 since many were not using it) </a:t>
            </a:r>
          </a:p>
          <a:p>
            <a:pPr marL="742950" lvl="1" indent="-285750">
              <a:buFont typeface="Arial" panose="020B0604020202020204" pitchFamily="34" charset="0"/>
              <a:buChar char="•"/>
            </a:pPr>
            <a:r>
              <a:rPr lang="en-US" sz="1600" dirty="0"/>
              <a:t>No place for users to voice concerns/feedback</a:t>
            </a:r>
          </a:p>
          <a:p>
            <a:pPr marL="742950" lvl="1" indent="-285750">
              <a:buFont typeface="Arial" panose="020B0604020202020204" pitchFamily="34" charset="0"/>
              <a:buChar char="•"/>
            </a:pPr>
            <a:r>
              <a:rPr lang="en-US" sz="1600" dirty="0"/>
              <a:t>Inadequate customer service support </a:t>
            </a:r>
          </a:p>
          <a:p>
            <a:pPr lvl="1"/>
            <a:endParaRPr lang="en-US" sz="1600" dirty="0"/>
          </a:p>
        </p:txBody>
      </p:sp>
      <p:sp>
        <p:nvSpPr>
          <p:cNvPr id="3" name="Title 1">
            <a:extLst>
              <a:ext uri="{FF2B5EF4-FFF2-40B4-BE49-F238E27FC236}">
                <a16:creationId xmlns:a16="http://schemas.microsoft.com/office/drawing/2014/main" id="{58AF0C63-6CC9-4F36-BDB3-6E6CC618979C}"/>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Key Takeaways</a:t>
            </a:r>
          </a:p>
        </p:txBody>
      </p:sp>
      <p:sp>
        <p:nvSpPr>
          <p:cNvPr id="5" name="Rectangle 4">
            <a:extLst>
              <a:ext uri="{FF2B5EF4-FFF2-40B4-BE49-F238E27FC236}">
                <a16:creationId xmlns:a16="http://schemas.microsoft.com/office/drawing/2014/main" id="{0085BD74-571A-4FA7-8E5D-6B48E6D08E81}"/>
              </a:ext>
            </a:extLst>
          </p:cNvPr>
          <p:cNvSpPr/>
          <p:nvPr/>
        </p:nvSpPr>
        <p:spPr>
          <a:xfrm>
            <a:off x="5831977" y="4582389"/>
            <a:ext cx="6209462" cy="2169825"/>
          </a:xfrm>
          <a:prstGeom prst="rect">
            <a:avLst/>
          </a:prstGeom>
          <a:solidFill>
            <a:schemeClr val="accent1">
              <a:lumMod val="20000"/>
              <a:lumOff val="80000"/>
            </a:schemeClr>
          </a:solidFill>
        </p:spPr>
        <p:txBody>
          <a:bodyPr wrap="square">
            <a:spAutoFit/>
          </a:bodyPr>
          <a:lstStyle/>
          <a:p>
            <a:r>
              <a:rPr lang="en-US" sz="1500" b="1" dirty="0"/>
              <a:t>Moving Forward for Final Project- Hulu vs Netflix to consider additionally:</a:t>
            </a:r>
          </a:p>
          <a:p>
            <a:pPr marL="285750" indent="-285750">
              <a:buFont typeface="Arial" panose="020B0604020202020204" pitchFamily="34" charset="0"/>
              <a:buChar char="•"/>
            </a:pPr>
            <a:r>
              <a:rPr lang="en-US" sz="1500" dirty="0"/>
              <a:t>Conduct extensive social media analysis  + Sentiment Analysis </a:t>
            </a:r>
          </a:p>
          <a:p>
            <a:pPr marL="742950" lvl="1" indent="-285750">
              <a:buFont typeface="Arial" panose="020B0604020202020204" pitchFamily="34" charset="0"/>
              <a:buChar char="•"/>
            </a:pPr>
            <a:r>
              <a:rPr lang="en-US" sz="1500" dirty="0"/>
              <a:t>Crawl Twitter [Tweet Deck], Acquire &gt;1000 Customer Reviews to get a more representative sample</a:t>
            </a:r>
          </a:p>
          <a:p>
            <a:pPr marL="285750" indent="-285750">
              <a:buFont typeface="Arial" panose="020B0604020202020204" pitchFamily="34" charset="0"/>
              <a:buChar char="•"/>
            </a:pPr>
            <a:r>
              <a:rPr lang="en-US" sz="1500" dirty="0"/>
              <a:t>Comparison of Ad Spend for both platforms </a:t>
            </a:r>
          </a:p>
          <a:p>
            <a:pPr marL="285750" indent="-285750">
              <a:buFont typeface="Arial" panose="020B0604020202020204" pitchFamily="34" charset="0"/>
              <a:buChar char="•"/>
            </a:pPr>
            <a:r>
              <a:rPr lang="en-US" sz="1500" dirty="0"/>
              <a:t>Amazon Prime Video didn’t have any data, but Netflix does (so does Hulu) therefore, comparative analysis couldn’t be conducted</a:t>
            </a:r>
          </a:p>
          <a:p>
            <a:pPr marL="742950" lvl="1" indent="-285750">
              <a:buFont typeface="Arial" panose="020B0604020202020204" pitchFamily="34" charset="0"/>
              <a:buChar char="•"/>
            </a:pPr>
            <a:r>
              <a:rPr lang="en-US" sz="1500" dirty="0"/>
              <a:t>Calculate ROI, Costs (Ad Spender), Reach</a:t>
            </a:r>
          </a:p>
          <a:p>
            <a:pPr marL="285750" indent="-285750">
              <a:buFont typeface="Arial" panose="020B0604020202020204" pitchFamily="34" charset="0"/>
              <a:buChar char="•"/>
            </a:pPr>
            <a:r>
              <a:rPr lang="en-US" sz="1500" dirty="0"/>
              <a:t>Financial Analysis (might be difficult for Hulu since it is not public)</a:t>
            </a:r>
          </a:p>
        </p:txBody>
      </p:sp>
    </p:spTree>
    <p:extLst>
      <p:ext uri="{BB962C8B-B14F-4D97-AF65-F5344CB8AC3E}">
        <p14:creationId xmlns:p14="http://schemas.microsoft.com/office/powerpoint/2010/main" val="420405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7C84FB-5818-46A5-8071-38FCEBC5112E}"/>
              </a:ext>
            </a:extLst>
          </p:cNvPr>
          <p:cNvGrpSpPr/>
          <p:nvPr/>
        </p:nvGrpSpPr>
        <p:grpSpPr>
          <a:xfrm>
            <a:off x="0" y="1805866"/>
            <a:ext cx="12192000" cy="3255456"/>
            <a:chOff x="0" y="540589"/>
            <a:chExt cx="12192000" cy="3255456"/>
          </a:xfrm>
        </p:grpSpPr>
        <p:pic>
          <p:nvPicPr>
            <p:cNvPr id="3" name="Picture 2">
              <a:extLst>
                <a:ext uri="{FF2B5EF4-FFF2-40B4-BE49-F238E27FC236}">
                  <a16:creationId xmlns:a16="http://schemas.microsoft.com/office/drawing/2014/main" id="{DC6300E0-32F0-480A-8A08-95F9B349922C}"/>
                </a:ext>
              </a:extLst>
            </p:cNvPr>
            <p:cNvPicPr>
              <a:picLocks noChangeAspect="1"/>
            </p:cNvPicPr>
            <p:nvPr/>
          </p:nvPicPr>
          <p:blipFill>
            <a:blip r:embed="rId2"/>
            <a:stretch>
              <a:fillRect/>
            </a:stretch>
          </p:blipFill>
          <p:spPr>
            <a:xfrm>
              <a:off x="28575" y="1148095"/>
              <a:ext cx="12163425" cy="2647950"/>
            </a:xfrm>
            <a:prstGeom prst="rect">
              <a:avLst/>
            </a:prstGeom>
          </p:spPr>
        </p:pic>
        <p:pic>
          <p:nvPicPr>
            <p:cNvPr id="4" name="Picture 3">
              <a:extLst>
                <a:ext uri="{FF2B5EF4-FFF2-40B4-BE49-F238E27FC236}">
                  <a16:creationId xmlns:a16="http://schemas.microsoft.com/office/drawing/2014/main" id="{D63C4EE0-2065-44B3-A202-1CAEEC424C90}"/>
                </a:ext>
              </a:extLst>
            </p:cNvPr>
            <p:cNvPicPr>
              <a:picLocks noChangeAspect="1"/>
            </p:cNvPicPr>
            <p:nvPr/>
          </p:nvPicPr>
          <p:blipFill rotWithShape="1">
            <a:blip r:embed="rId3"/>
            <a:srcRect l="46133" t="1992" b="93073"/>
            <a:stretch/>
          </p:blipFill>
          <p:spPr>
            <a:xfrm>
              <a:off x="5624623" y="860794"/>
              <a:ext cx="6567377" cy="287301"/>
            </a:xfrm>
            <a:prstGeom prst="rect">
              <a:avLst/>
            </a:prstGeom>
          </p:spPr>
        </p:pic>
        <p:sp>
          <p:nvSpPr>
            <p:cNvPr id="5" name="Rectangle 4">
              <a:extLst>
                <a:ext uri="{FF2B5EF4-FFF2-40B4-BE49-F238E27FC236}">
                  <a16:creationId xmlns:a16="http://schemas.microsoft.com/office/drawing/2014/main" id="{934FFF09-8889-4550-BF5C-9950B3C88F87}"/>
                </a:ext>
              </a:extLst>
            </p:cNvPr>
            <p:cNvSpPr/>
            <p:nvPr/>
          </p:nvSpPr>
          <p:spPr>
            <a:xfrm>
              <a:off x="0" y="540589"/>
              <a:ext cx="12020764" cy="492443"/>
            </a:xfrm>
            <a:prstGeom prst="rect">
              <a:avLst/>
            </a:prstGeom>
          </p:spPr>
          <p:txBody>
            <a:bodyPr wrap="square">
              <a:spAutoFit/>
            </a:bodyPr>
            <a:lstStyle/>
            <a:p>
              <a:r>
                <a:rPr lang="en-US" sz="1400" b="1" dirty="0">
                  <a:solidFill>
                    <a:srgbClr val="000000"/>
                  </a:solidFill>
                  <a:latin typeface="+mj-lt"/>
                </a:rPr>
                <a:t>Which devices do you use to watch the following types of video entertainment? Please select all that apply.      On-demand streaming service (e.g. Netflix, Amazon Prime)</a:t>
              </a:r>
            </a:p>
            <a:p>
              <a:r>
                <a:rPr lang="en-US" sz="1200" b="1" i="1" dirty="0">
                  <a:solidFill>
                    <a:srgbClr val="666666"/>
                  </a:solidFill>
                  <a:latin typeface="+mj-lt"/>
                </a:rPr>
                <a:t>Base:</a:t>
              </a:r>
              <a:r>
                <a:rPr lang="en-US" sz="1200" i="1" dirty="0">
                  <a:solidFill>
                    <a:srgbClr val="848484"/>
                  </a:solidFill>
                  <a:latin typeface="+mj-lt"/>
                </a:rPr>
                <a:t> 1,200 internet users aged 18+ who use on-demand streaming services</a:t>
              </a:r>
              <a:endParaRPr lang="en-US" sz="1200" b="0" i="1" dirty="0">
                <a:solidFill>
                  <a:srgbClr val="848484"/>
                </a:solidFill>
                <a:effectLst/>
                <a:latin typeface="+mj-lt"/>
              </a:endParaRPr>
            </a:p>
          </p:txBody>
        </p:sp>
      </p:grpSp>
      <p:sp>
        <p:nvSpPr>
          <p:cNvPr id="6" name="TextBox 5">
            <a:extLst>
              <a:ext uri="{FF2B5EF4-FFF2-40B4-BE49-F238E27FC236}">
                <a16:creationId xmlns:a16="http://schemas.microsoft.com/office/drawing/2014/main" id="{9B43D614-89D6-4DFB-8BF3-AF918C24CE2F}"/>
              </a:ext>
            </a:extLst>
          </p:cNvPr>
          <p:cNvSpPr txBox="1"/>
          <p:nvPr/>
        </p:nvSpPr>
        <p:spPr>
          <a:xfrm>
            <a:off x="28575" y="1379003"/>
            <a:ext cx="2094614" cy="369332"/>
          </a:xfrm>
          <a:prstGeom prst="rect">
            <a:avLst/>
          </a:prstGeom>
          <a:noFill/>
        </p:spPr>
        <p:txBody>
          <a:bodyPr wrap="square" rtlCol="0">
            <a:spAutoFit/>
          </a:bodyPr>
          <a:lstStyle/>
          <a:p>
            <a:r>
              <a:rPr lang="en-US" b="1" dirty="0"/>
              <a:t>Figure 1</a:t>
            </a:r>
          </a:p>
        </p:txBody>
      </p:sp>
      <p:sp>
        <p:nvSpPr>
          <p:cNvPr id="7" name="Title 1">
            <a:extLst>
              <a:ext uri="{FF2B5EF4-FFF2-40B4-BE49-F238E27FC236}">
                <a16:creationId xmlns:a16="http://schemas.microsoft.com/office/drawing/2014/main" id="{3595B68E-1974-4E53-A0F1-34A7B07FA6EB}"/>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Appendix</a:t>
            </a:r>
          </a:p>
        </p:txBody>
      </p:sp>
      <p:sp>
        <p:nvSpPr>
          <p:cNvPr id="8" name="Rectangle 7">
            <a:extLst>
              <a:ext uri="{FF2B5EF4-FFF2-40B4-BE49-F238E27FC236}">
                <a16:creationId xmlns:a16="http://schemas.microsoft.com/office/drawing/2014/main" id="{9186D278-894E-40A3-9BE5-CF3CB3A07936}"/>
              </a:ext>
            </a:extLst>
          </p:cNvPr>
          <p:cNvSpPr/>
          <p:nvPr/>
        </p:nvSpPr>
        <p:spPr>
          <a:xfrm>
            <a:off x="87039" y="6349831"/>
            <a:ext cx="12020877" cy="369332"/>
          </a:xfrm>
          <a:prstGeom prst="rect">
            <a:avLst/>
          </a:prstGeom>
        </p:spPr>
        <p:txBody>
          <a:bodyPr wrap="square">
            <a:spAutoFit/>
          </a:bodyPr>
          <a:lstStyle/>
          <a:p>
            <a:r>
              <a:rPr lang="en-US" b="1" dirty="0">
                <a:hlinkClick r:id="rId4">
                  <a:extLst>
                    <a:ext uri="{A12FA001-AC4F-418D-AE19-62706E023703}">
                      <ahyp:hlinkClr xmlns:ahyp="http://schemas.microsoft.com/office/drawing/2018/hyperlinkcolor" val="tx"/>
                    </a:ext>
                  </a:extLst>
                </a:hlinkClick>
              </a:rPr>
              <a:t>Source: </a:t>
            </a:r>
            <a:r>
              <a:rPr lang="en-US" dirty="0">
                <a:hlinkClick r:id="rId4">
                  <a:extLst>
                    <a:ext uri="{A12FA001-AC4F-418D-AE19-62706E023703}">
                      <ahyp:hlinkClr xmlns:ahyp="http://schemas.microsoft.com/office/drawing/2018/hyperlinkcolor" val="tx"/>
                    </a:ext>
                  </a:extLst>
                </a:hlinkClick>
              </a:rPr>
              <a:t>https://data.mintel.com/databook/919388/question/Q2/group/1?d=gender&amp;d=age&amp;presentation=graphs&amp;</a:t>
            </a:r>
            <a:endParaRPr lang="en-US" dirty="0"/>
          </a:p>
        </p:txBody>
      </p:sp>
    </p:spTree>
    <p:extLst>
      <p:ext uri="{BB962C8B-B14F-4D97-AF65-F5344CB8AC3E}">
        <p14:creationId xmlns:p14="http://schemas.microsoft.com/office/powerpoint/2010/main" val="18897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95B68E-1974-4E53-A0F1-34A7B07FA6EB}"/>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Appendix</a:t>
            </a:r>
          </a:p>
        </p:txBody>
      </p:sp>
      <p:sp>
        <p:nvSpPr>
          <p:cNvPr id="9" name="Rectangle 8">
            <a:extLst>
              <a:ext uri="{FF2B5EF4-FFF2-40B4-BE49-F238E27FC236}">
                <a16:creationId xmlns:a16="http://schemas.microsoft.com/office/drawing/2014/main" id="{F2A5A39A-AF5F-4033-B3AE-F38A3744B1B4}"/>
              </a:ext>
            </a:extLst>
          </p:cNvPr>
          <p:cNvSpPr/>
          <p:nvPr/>
        </p:nvSpPr>
        <p:spPr>
          <a:xfrm>
            <a:off x="4425124" y="345047"/>
            <a:ext cx="3341749" cy="584775"/>
          </a:xfrm>
          <a:prstGeom prst="rect">
            <a:avLst/>
          </a:prstGeom>
        </p:spPr>
        <p:txBody>
          <a:bodyPr wrap="none">
            <a:spAutoFit/>
          </a:bodyPr>
          <a:lstStyle/>
          <a:p>
            <a:r>
              <a:rPr lang="en-US" sz="3200" b="1" dirty="0"/>
              <a:t>Data Sources Used</a:t>
            </a:r>
          </a:p>
        </p:txBody>
      </p:sp>
      <p:sp>
        <p:nvSpPr>
          <p:cNvPr id="10" name="TextBox 9">
            <a:extLst>
              <a:ext uri="{FF2B5EF4-FFF2-40B4-BE49-F238E27FC236}">
                <a16:creationId xmlns:a16="http://schemas.microsoft.com/office/drawing/2014/main" id="{05E27E8F-4A9B-42DD-B166-0692ABBD3BC2}"/>
              </a:ext>
            </a:extLst>
          </p:cNvPr>
          <p:cNvSpPr txBox="1"/>
          <p:nvPr/>
        </p:nvSpPr>
        <p:spPr>
          <a:xfrm>
            <a:off x="3104706" y="889979"/>
            <a:ext cx="7006856" cy="2862322"/>
          </a:xfrm>
          <a:prstGeom prst="rect">
            <a:avLst/>
          </a:prstGeom>
          <a:noFill/>
        </p:spPr>
        <p:txBody>
          <a:bodyPr wrap="square" rtlCol="0">
            <a:spAutoFit/>
          </a:bodyPr>
          <a:lstStyle/>
          <a:p>
            <a:pPr marL="342900" indent="-342900">
              <a:buFont typeface="+mj-lt"/>
              <a:buAutoNum type="arabicPeriod"/>
            </a:pPr>
            <a:r>
              <a:rPr lang="en-US" dirty="0"/>
              <a:t>Alpha Sense</a:t>
            </a:r>
          </a:p>
          <a:p>
            <a:pPr marL="342900" indent="-342900">
              <a:buFont typeface="+mj-lt"/>
              <a:buAutoNum type="arabicPeriod"/>
            </a:pPr>
            <a:r>
              <a:rPr lang="en-US" dirty="0"/>
              <a:t>Netflix Website </a:t>
            </a:r>
          </a:p>
          <a:p>
            <a:pPr marL="342900" indent="-342900">
              <a:buFont typeface="+mj-lt"/>
              <a:buAutoNum type="arabicPeriod"/>
            </a:pPr>
            <a:r>
              <a:rPr lang="en-US" dirty="0"/>
              <a:t>Amazon Prime Video Website</a:t>
            </a:r>
          </a:p>
          <a:p>
            <a:pPr marL="342900" indent="-342900">
              <a:buFont typeface="+mj-lt"/>
              <a:buAutoNum type="arabicPeriod"/>
            </a:pPr>
            <a:r>
              <a:rPr lang="en-US" dirty="0"/>
              <a:t>Articles </a:t>
            </a:r>
          </a:p>
          <a:p>
            <a:pPr marL="342900" indent="-342900">
              <a:buFont typeface="+mj-lt"/>
              <a:buAutoNum type="arabicPeriod"/>
            </a:pPr>
            <a:r>
              <a:rPr lang="en-US" dirty="0"/>
              <a:t>Tech Websites (Variety, Tech Crunch)</a:t>
            </a:r>
          </a:p>
          <a:p>
            <a:pPr marL="342900" indent="-342900">
              <a:buFont typeface="+mj-lt"/>
              <a:buAutoNum type="arabicPeriod"/>
            </a:pPr>
            <a:r>
              <a:rPr lang="en-US" dirty="0"/>
              <a:t>IBM Watson – Natural Language Understanding</a:t>
            </a:r>
          </a:p>
          <a:p>
            <a:pPr marL="342900" indent="-342900">
              <a:buFont typeface="+mj-lt"/>
              <a:buAutoNum type="arabicPeriod"/>
            </a:pPr>
            <a:r>
              <a:rPr lang="en-US" dirty="0"/>
              <a:t>UCI Libraries</a:t>
            </a:r>
          </a:p>
          <a:p>
            <a:pPr marL="800100" lvl="1" indent="-342900">
              <a:buFont typeface="Arial" panose="020B0604020202020204" pitchFamily="34" charset="0"/>
              <a:buChar char="•"/>
            </a:pPr>
            <a:r>
              <a:rPr lang="en-US" dirty="0"/>
              <a:t>Ad Spender</a:t>
            </a:r>
          </a:p>
          <a:p>
            <a:pPr marL="800100" lvl="1" indent="-342900">
              <a:buFont typeface="Arial" panose="020B0604020202020204" pitchFamily="34" charset="0"/>
              <a:buChar char="•"/>
            </a:pPr>
            <a:r>
              <a:rPr lang="en-US" dirty="0"/>
              <a:t>Mintel</a:t>
            </a:r>
          </a:p>
          <a:p>
            <a:pPr marL="800100" lvl="1" indent="-342900">
              <a:buFont typeface="Arial" panose="020B0604020202020204" pitchFamily="34" charset="0"/>
              <a:buChar char="•"/>
            </a:pPr>
            <a:r>
              <a:rPr lang="en-US" dirty="0"/>
              <a:t>IBIS World</a:t>
            </a:r>
          </a:p>
        </p:txBody>
      </p:sp>
      <p:sp>
        <p:nvSpPr>
          <p:cNvPr id="11" name="Rectangle 10">
            <a:extLst>
              <a:ext uri="{FF2B5EF4-FFF2-40B4-BE49-F238E27FC236}">
                <a16:creationId xmlns:a16="http://schemas.microsoft.com/office/drawing/2014/main" id="{0BE82FE0-4E6F-426E-BCB9-FB68EFC030EE}"/>
              </a:ext>
            </a:extLst>
          </p:cNvPr>
          <p:cNvSpPr/>
          <p:nvPr/>
        </p:nvSpPr>
        <p:spPr>
          <a:xfrm>
            <a:off x="33874" y="3715764"/>
            <a:ext cx="12158121" cy="3046988"/>
          </a:xfrm>
          <a:prstGeom prst="rect">
            <a:avLst/>
          </a:prstGeom>
        </p:spPr>
        <p:txBody>
          <a:bodyPr wrap="square">
            <a:spAutoFit/>
          </a:bodyPr>
          <a:lstStyle/>
          <a:p>
            <a:pPr marL="285750" indent="-285750">
              <a:buFont typeface="Arial" panose="020B0604020202020204" pitchFamily="34" charset="0"/>
              <a:buChar char="•"/>
            </a:pPr>
            <a:r>
              <a:rPr lang="en-US" sz="1600" dirty="0">
                <a:hlinkClick r:id="rId3"/>
              </a:rPr>
              <a:t>https://www.statista.com/statistics/250934/quarterly-number-of-netflix-streaming-subscribers-worldwide/</a:t>
            </a:r>
            <a:endParaRPr lang="en-US" sz="1600" dirty="0"/>
          </a:p>
          <a:p>
            <a:pPr marL="285750" indent="-285750">
              <a:buFont typeface="Arial" panose="020B0604020202020204" pitchFamily="34" charset="0"/>
              <a:buChar char="•"/>
            </a:pPr>
            <a:r>
              <a:rPr lang="en-US" sz="1600" dirty="0">
                <a:hlinkClick r:id="rId4"/>
              </a:rPr>
              <a:t>https://research.alpha-sense.com/</a:t>
            </a:r>
            <a:endParaRPr lang="en-US" sz="1600" dirty="0"/>
          </a:p>
          <a:p>
            <a:pPr marL="285750" indent="-285750">
              <a:buFont typeface="Arial" panose="020B0604020202020204" pitchFamily="34" charset="0"/>
              <a:buChar char="•"/>
            </a:pPr>
            <a:r>
              <a:rPr lang="en-US" sz="1600" dirty="0">
                <a:hlinkClick r:id="rId5"/>
              </a:rPr>
              <a:t>https://techcrunch.com/2019/08/22/hulu-and-amazon-prime-video-chip-away-at-netflixs-dominance/</a:t>
            </a:r>
            <a:endParaRPr lang="en-US" sz="1600" dirty="0"/>
          </a:p>
          <a:p>
            <a:pPr marL="285750" indent="-285750">
              <a:buFont typeface="Arial" panose="020B0604020202020204" pitchFamily="34" charset="0"/>
              <a:buChar char="•"/>
            </a:pPr>
            <a:r>
              <a:rPr lang="en-US" sz="1600" dirty="0">
                <a:hlinkClick r:id="rId6"/>
              </a:rPr>
              <a:t>https://www.adweek.com/tv-video/hulu-and-amazon-prime-video-are-gaining-on-netflix-in-the-streaming-wars/</a:t>
            </a:r>
            <a:endParaRPr lang="en-US" sz="1600" dirty="0"/>
          </a:p>
          <a:p>
            <a:pPr marL="285750" indent="-285750">
              <a:buFont typeface="Arial" panose="020B0604020202020204" pitchFamily="34" charset="0"/>
              <a:buChar char="•"/>
            </a:pPr>
            <a:r>
              <a:rPr lang="en-US" sz="1600" dirty="0">
                <a:hlinkClick r:id="rId7"/>
              </a:rPr>
              <a:t>https://www.finder.com/global-netflix-library-totals</a:t>
            </a:r>
            <a:r>
              <a:rPr lang="en-US" sz="1600" dirty="0"/>
              <a:t> </a:t>
            </a:r>
          </a:p>
          <a:p>
            <a:pPr marL="285750" indent="-285750">
              <a:buFont typeface="Arial" panose="020B0604020202020204" pitchFamily="34" charset="0"/>
              <a:buChar char="•"/>
            </a:pPr>
            <a:r>
              <a:rPr lang="en-US" sz="1600" dirty="0">
                <a:hlinkClick r:id="rId8"/>
              </a:rPr>
              <a:t>https://www.amazon.com/Movies-Prime-Eligible-Video/s</a:t>
            </a:r>
            <a:endParaRPr lang="en-US" sz="1600" dirty="0"/>
          </a:p>
          <a:p>
            <a:pPr marL="285750" indent="-285750">
              <a:buFont typeface="Arial" panose="020B0604020202020204" pitchFamily="34" charset="0"/>
              <a:buChar char="•"/>
            </a:pPr>
            <a:r>
              <a:rPr lang="en-US" sz="1600" dirty="0">
                <a:hlinkClick r:id="rId9"/>
              </a:rPr>
              <a:t>http://adspender.kantarmediana.com/AdSpender/Pages/ReportViewer.aspx?.pl=HiddenReportViewer&amp;action=ReportSummary&amp;showback=1</a:t>
            </a:r>
            <a:endParaRPr lang="en-US" sz="1600" dirty="0"/>
          </a:p>
          <a:p>
            <a:pPr marL="285750" indent="-285750">
              <a:buFont typeface="Arial" panose="020B0604020202020204" pitchFamily="34" charset="0"/>
              <a:buChar char="•"/>
            </a:pPr>
            <a:r>
              <a:rPr lang="en-US" sz="1600" dirty="0">
                <a:hlinkClick r:id="rId10"/>
              </a:rPr>
              <a:t>https://www.consumeraffairs.com/entertainment/netflix.html?page=3#sort=top_reviews&amp;filter=none</a:t>
            </a:r>
            <a:endParaRPr lang="en-US" sz="1600" dirty="0"/>
          </a:p>
          <a:p>
            <a:pPr marL="285750" indent="-285750">
              <a:buFont typeface="Arial" panose="020B0604020202020204" pitchFamily="34" charset="0"/>
              <a:buChar char="•"/>
            </a:pPr>
            <a:r>
              <a:rPr lang="en-US" sz="1600" dirty="0">
                <a:hlinkClick r:id="rId11"/>
              </a:rPr>
              <a:t>https://natural-language-understanding-demo.ng.bluemix.net/</a:t>
            </a:r>
            <a:endParaRPr lang="en-US" sz="1600" dirty="0"/>
          </a:p>
          <a:p>
            <a:pPr marL="285750" indent="-285750">
              <a:buFont typeface="Arial" panose="020B0604020202020204" pitchFamily="34" charset="0"/>
              <a:buChar char="•"/>
            </a:pPr>
            <a:r>
              <a:rPr lang="en-US" sz="1600" dirty="0">
                <a:hlinkClick r:id="rId12"/>
              </a:rPr>
              <a:t>https://www.emarketer.com/content/us-media-and-entertainment-digital-ad-spending-2019</a:t>
            </a:r>
            <a:endParaRPr lang="en-US" sz="1600" dirty="0"/>
          </a:p>
          <a:p>
            <a:pPr marL="285750" indent="-285750">
              <a:buFont typeface="Arial" panose="020B0604020202020204" pitchFamily="34" charset="0"/>
              <a:buChar char="•"/>
            </a:pPr>
            <a:r>
              <a:rPr lang="en-US" sz="1600" dirty="0">
                <a:hlinkClick r:id="rId13"/>
              </a:rPr>
              <a:t>https://www.androidauthority.com/amazon-prime-vs-netflix-1005748/</a:t>
            </a:r>
            <a:r>
              <a:rPr lang="en-US" sz="1600" dirty="0"/>
              <a:t> </a:t>
            </a:r>
          </a:p>
          <a:p>
            <a:pPr marL="285750" indent="-285750">
              <a:buFont typeface="Arial" panose="020B0604020202020204" pitchFamily="34" charset="0"/>
              <a:buChar char="•"/>
            </a:pPr>
            <a:r>
              <a:rPr lang="en-US" sz="1600" dirty="0">
                <a:hlinkClick r:id="rId14"/>
              </a:rPr>
              <a:t>https://www.businessinsider.com/netflix-movie-catalog-size-has-gone-down-since-2010-2018-2</a:t>
            </a:r>
            <a:r>
              <a:rPr lang="en-US" sz="1600" dirty="0"/>
              <a:t> </a:t>
            </a:r>
          </a:p>
        </p:txBody>
      </p:sp>
    </p:spTree>
    <p:extLst>
      <p:ext uri="{BB962C8B-B14F-4D97-AF65-F5344CB8AC3E}">
        <p14:creationId xmlns:p14="http://schemas.microsoft.com/office/powerpoint/2010/main" val="107866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D1A813-2558-46D3-BD32-2838C30E0BFA}"/>
              </a:ex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B7986B0E-978C-4C37-AD8D-623F954E55FF}"/>
              </a:ex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5" name="Oval 4">
              <a:extLst>
                <a:ext uri="{FF2B5EF4-FFF2-40B4-BE49-F238E27FC236}">
                  <a16:creationId xmlns:a16="http://schemas.microsoft.com/office/drawing/2014/main" id="{8C131065-555E-42E9-A371-88B36F5430AA}"/>
                </a:ext>
              </a:extLst>
            </p:cNvPr>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21BD862-EA68-433B-B7DD-7AC68B90C7D1}"/>
                </a:ext>
              </a:extLst>
            </p:cNvPr>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Oval 6">
            <a:extLst>
              <a:ext uri="{FF2B5EF4-FFF2-40B4-BE49-F238E27FC236}">
                <a16:creationId xmlns:a16="http://schemas.microsoft.com/office/drawing/2014/main" id="{FD1E4E36-F3AE-4D43-9F93-21882B12D014}"/>
              </a:ex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B630C0ED-D314-41C5-AE37-51E228EB6117}"/>
              </a:ex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4C45BF15-B3A9-4B97-BF4B-CEA33F2A126D}"/>
              </a:ext>
            </a:extLst>
          </p:cNvPr>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Tree>
    <p:extLst>
      <p:ext uri="{BB962C8B-B14F-4D97-AF65-F5344CB8AC3E}">
        <p14:creationId xmlns:p14="http://schemas.microsoft.com/office/powerpoint/2010/main" val="78219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DF935E-58FE-40CE-A4B6-4A12D53C8468}"/>
              </a:ext>
            </a:extLst>
          </p:cNvPr>
          <p:cNvPicPr>
            <a:picLocks noChangeAspect="1"/>
          </p:cNvPicPr>
          <p:nvPr/>
        </p:nvPicPr>
        <p:blipFill>
          <a:blip r:embed="rId2"/>
          <a:stretch>
            <a:fillRect/>
          </a:stretch>
        </p:blipFill>
        <p:spPr>
          <a:xfrm>
            <a:off x="2424319" y="1754371"/>
            <a:ext cx="6653103" cy="4936173"/>
          </a:xfrm>
          <a:prstGeom prst="rect">
            <a:avLst/>
          </a:prstGeom>
        </p:spPr>
      </p:pic>
      <p:sp>
        <p:nvSpPr>
          <p:cNvPr id="4" name="Title 1">
            <a:extLst>
              <a:ext uri="{FF2B5EF4-FFF2-40B4-BE49-F238E27FC236}">
                <a16:creationId xmlns:a16="http://schemas.microsoft.com/office/drawing/2014/main" id="{922304ED-B40B-4F9C-BC37-56404DF5BFA4}"/>
              </a:ext>
            </a:extLst>
          </p:cNvPr>
          <p:cNvSpPr txBox="1">
            <a:spLocks/>
          </p:cNvSpPr>
          <p:nvPr/>
        </p:nvSpPr>
        <p:spPr>
          <a:xfrm>
            <a:off x="838200" y="1038240"/>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Netflix Pricing Model</a:t>
            </a:r>
          </a:p>
        </p:txBody>
      </p:sp>
      <p:sp>
        <p:nvSpPr>
          <p:cNvPr id="6" name="Title 1">
            <a:extLst>
              <a:ext uri="{FF2B5EF4-FFF2-40B4-BE49-F238E27FC236}">
                <a16:creationId xmlns:a16="http://schemas.microsoft.com/office/drawing/2014/main" id="{E202B699-7270-4E21-A699-71CB7B771B1F}"/>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Appendix</a:t>
            </a:r>
          </a:p>
        </p:txBody>
      </p:sp>
    </p:spTree>
    <p:extLst>
      <p:ext uri="{BB962C8B-B14F-4D97-AF65-F5344CB8AC3E}">
        <p14:creationId xmlns:p14="http://schemas.microsoft.com/office/powerpoint/2010/main" val="38952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8E5C30C-325C-4012-98E3-DF637CBFEA78}"/>
              </a:ext>
            </a:extLst>
          </p:cNvPr>
          <p:cNvPicPr>
            <a:picLocks noChangeAspect="1"/>
          </p:cNvPicPr>
          <p:nvPr/>
        </p:nvPicPr>
        <p:blipFill>
          <a:blip r:embed="rId3"/>
          <a:stretch>
            <a:fillRect/>
          </a:stretch>
        </p:blipFill>
        <p:spPr>
          <a:xfrm>
            <a:off x="641180" y="979905"/>
            <a:ext cx="4225110" cy="3237835"/>
          </a:xfrm>
          <a:prstGeom prst="rect">
            <a:avLst/>
          </a:prstGeom>
        </p:spPr>
      </p:pic>
      <p:sp>
        <p:nvSpPr>
          <p:cNvPr id="13" name="Rectangle 12">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40AC1FA-DDFF-40B1-827B-76AA0B7B702C}"/>
              </a:ext>
            </a:extLst>
          </p:cNvPr>
          <p:cNvPicPr>
            <a:picLocks noChangeAspect="1"/>
          </p:cNvPicPr>
          <p:nvPr/>
        </p:nvPicPr>
        <p:blipFill>
          <a:blip r:embed="rId4"/>
          <a:stretch>
            <a:fillRect/>
          </a:stretch>
        </p:blipFill>
        <p:spPr>
          <a:xfrm>
            <a:off x="7939399" y="643467"/>
            <a:ext cx="2627715" cy="1931567"/>
          </a:xfrm>
          <a:prstGeom prst="rect">
            <a:avLst/>
          </a:prstGeom>
        </p:spPr>
      </p:pic>
      <p:sp>
        <p:nvSpPr>
          <p:cNvPr id="15" name="Rectangle 14">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A609DA-6652-4F16-91BE-A4847906592E}"/>
              </a:ext>
            </a:extLst>
          </p:cNvPr>
          <p:cNvPicPr>
            <a:picLocks noChangeAspect="1"/>
          </p:cNvPicPr>
          <p:nvPr/>
        </p:nvPicPr>
        <p:blipFill>
          <a:blip r:embed="rId5"/>
          <a:stretch>
            <a:fillRect/>
          </a:stretch>
        </p:blipFill>
        <p:spPr>
          <a:xfrm>
            <a:off x="7695873" y="3873271"/>
            <a:ext cx="3854945" cy="1694935"/>
          </a:xfrm>
          <a:prstGeom prst="rect">
            <a:avLst/>
          </a:prstGeom>
        </p:spPr>
      </p:pic>
      <p:pic>
        <p:nvPicPr>
          <p:cNvPr id="5" name="Picture 4">
            <a:extLst>
              <a:ext uri="{FF2B5EF4-FFF2-40B4-BE49-F238E27FC236}">
                <a16:creationId xmlns:a16="http://schemas.microsoft.com/office/drawing/2014/main" id="{F0F148F7-8E23-42F3-88AE-61F92C98A7B9}"/>
              </a:ext>
            </a:extLst>
          </p:cNvPr>
          <p:cNvPicPr>
            <a:picLocks noChangeAspect="1"/>
          </p:cNvPicPr>
          <p:nvPr/>
        </p:nvPicPr>
        <p:blipFill>
          <a:blip r:embed="rId6"/>
          <a:stretch>
            <a:fillRect/>
          </a:stretch>
        </p:blipFill>
        <p:spPr>
          <a:xfrm>
            <a:off x="7861003" y="5781910"/>
            <a:ext cx="2514600" cy="561975"/>
          </a:xfrm>
          <a:prstGeom prst="rect">
            <a:avLst/>
          </a:prstGeom>
        </p:spPr>
      </p:pic>
      <p:pic>
        <p:nvPicPr>
          <p:cNvPr id="6" name="Picture 5">
            <a:extLst>
              <a:ext uri="{FF2B5EF4-FFF2-40B4-BE49-F238E27FC236}">
                <a16:creationId xmlns:a16="http://schemas.microsoft.com/office/drawing/2014/main" id="{2BFAEA50-633F-43A6-8CBC-5D862BEB7C28}"/>
              </a:ext>
            </a:extLst>
          </p:cNvPr>
          <p:cNvPicPr>
            <a:picLocks noChangeAspect="1"/>
          </p:cNvPicPr>
          <p:nvPr/>
        </p:nvPicPr>
        <p:blipFill>
          <a:blip r:embed="rId7"/>
          <a:stretch>
            <a:fillRect/>
          </a:stretch>
        </p:blipFill>
        <p:spPr>
          <a:xfrm>
            <a:off x="7899103" y="2564684"/>
            <a:ext cx="1822966" cy="676491"/>
          </a:xfrm>
          <a:prstGeom prst="rect">
            <a:avLst/>
          </a:prstGeom>
        </p:spPr>
      </p:pic>
    </p:spTree>
    <p:extLst>
      <p:ext uri="{BB962C8B-B14F-4D97-AF65-F5344CB8AC3E}">
        <p14:creationId xmlns:p14="http://schemas.microsoft.com/office/powerpoint/2010/main" val="408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F2441A-6B30-448C-967E-5FC073C9B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97" y="965770"/>
            <a:ext cx="3363065" cy="38887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14A4F7A-654D-40A1-A9D7-4315F4EF6B30}"/>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Ad Spending</a:t>
            </a:r>
          </a:p>
        </p:txBody>
      </p:sp>
    </p:spTree>
    <p:extLst>
      <p:ext uri="{BB962C8B-B14F-4D97-AF65-F5344CB8AC3E}">
        <p14:creationId xmlns:p14="http://schemas.microsoft.com/office/powerpoint/2010/main" val="175674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64B2EF-CC00-4B7F-8D9D-17FB7612E8D2}"/>
              </a:ext>
            </a:extLst>
          </p:cNvPr>
          <p:cNvPicPr>
            <a:picLocks noChangeAspect="1"/>
          </p:cNvPicPr>
          <p:nvPr/>
        </p:nvPicPr>
        <p:blipFill>
          <a:blip r:embed="rId2"/>
          <a:stretch>
            <a:fillRect/>
          </a:stretch>
        </p:blipFill>
        <p:spPr>
          <a:xfrm>
            <a:off x="176212" y="63500"/>
            <a:ext cx="5514975" cy="3838575"/>
          </a:xfrm>
          <a:prstGeom prst="rect">
            <a:avLst/>
          </a:prstGeom>
        </p:spPr>
      </p:pic>
      <p:pic>
        <p:nvPicPr>
          <p:cNvPr id="4" name="Picture 3">
            <a:extLst>
              <a:ext uri="{FF2B5EF4-FFF2-40B4-BE49-F238E27FC236}">
                <a16:creationId xmlns:a16="http://schemas.microsoft.com/office/drawing/2014/main" id="{AE668F16-AECE-4C30-B3C8-E9801EF50EEE}"/>
              </a:ext>
            </a:extLst>
          </p:cNvPr>
          <p:cNvPicPr>
            <a:picLocks noChangeAspect="1"/>
          </p:cNvPicPr>
          <p:nvPr/>
        </p:nvPicPr>
        <p:blipFill>
          <a:blip r:embed="rId3"/>
          <a:stretch>
            <a:fillRect/>
          </a:stretch>
        </p:blipFill>
        <p:spPr>
          <a:xfrm>
            <a:off x="6096000" y="38100"/>
            <a:ext cx="4624017" cy="6858000"/>
          </a:xfrm>
          <a:prstGeom prst="rect">
            <a:avLst/>
          </a:prstGeom>
        </p:spPr>
      </p:pic>
      <p:pic>
        <p:nvPicPr>
          <p:cNvPr id="5" name="Picture 4">
            <a:extLst>
              <a:ext uri="{FF2B5EF4-FFF2-40B4-BE49-F238E27FC236}">
                <a16:creationId xmlns:a16="http://schemas.microsoft.com/office/drawing/2014/main" id="{ACE70BE4-A4D3-47E3-8D6B-27A0B8B4CF7E}"/>
              </a:ext>
            </a:extLst>
          </p:cNvPr>
          <p:cNvPicPr>
            <a:picLocks noChangeAspect="1"/>
          </p:cNvPicPr>
          <p:nvPr/>
        </p:nvPicPr>
        <p:blipFill>
          <a:blip r:embed="rId4"/>
          <a:stretch>
            <a:fillRect/>
          </a:stretch>
        </p:blipFill>
        <p:spPr>
          <a:xfrm>
            <a:off x="233362" y="4157662"/>
            <a:ext cx="5457825" cy="5324475"/>
          </a:xfrm>
          <a:prstGeom prst="rect">
            <a:avLst/>
          </a:prstGeom>
        </p:spPr>
      </p:pic>
      <p:pic>
        <p:nvPicPr>
          <p:cNvPr id="6" name="Picture 5">
            <a:extLst>
              <a:ext uri="{FF2B5EF4-FFF2-40B4-BE49-F238E27FC236}">
                <a16:creationId xmlns:a16="http://schemas.microsoft.com/office/drawing/2014/main" id="{324C4ABC-EEB9-4E86-BA8B-8295E6196748}"/>
              </a:ext>
            </a:extLst>
          </p:cNvPr>
          <p:cNvPicPr>
            <a:picLocks noChangeAspect="1"/>
          </p:cNvPicPr>
          <p:nvPr/>
        </p:nvPicPr>
        <p:blipFill rotWithShape="1">
          <a:blip r:embed="rId5"/>
          <a:srcRect l="50000"/>
          <a:stretch/>
        </p:blipFill>
        <p:spPr>
          <a:xfrm>
            <a:off x="-5319713" y="1854994"/>
            <a:ext cx="5553075" cy="4324350"/>
          </a:xfrm>
          <a:prstGeom prst="rect">
            <a:avLst/>
          </a:prstGeom>
        </p:spPr>
      </p:pic>
    </p:spTree>
    <p:extLst>
      <p:ext uri="{BB962C8B-B14F-4D97-AF65-F5344CB8AC3E}">
        <p14:creationId xmlns:p14="http://schemas.microsoft.com/office/powerpoint/2010/main" val="135597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FB68D-1E32-40E2-8ED9-78B00844D0FE}"/>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grpSp>
        <p:nvGrpSpPr>
          <p:cNvPr id="3" name="Group 2">
            <a:extLst>
              <a:ext uri="{FF2B5EF4-FFF2-40B4-BE49-F238E27FC236}">
                <a16:creationId xmlns:a16="http://schemas.microsoft.com/office/drawing/2014/main" id="{2784B96A-E57A-4E85-B7EC-4E4B8AB3A4E3}"/>
              </a:ext>
              <a:ext uri="{C183D7F6-B498-43B3-948B-1728B52AA6E4}">
                <adec:decorative xmlns:adec="http://schemas.microsoft.com/office/drawing/2017/decorative"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4" name="Rectangle 3">
              <a:extLst>
                <a:ext uri="{FF2B5EF4-FFF2-40B4-BE49-F238E27FC236}">
                  <a16:creationId xmlns:a16="http://schemas.microsoft.com/office/drawing/2014/main" id="{A0E296C2-3E41-4BE7-8E05-1054F8DBE9F4}"/>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5" name="Rectangle 4">
              <a:extLst>
                <a:ext uri="{FF2B5EF4-FFF2-40B4-BE49-F238E27FC236}">
                  <a16:creationId xmlns:a16="http://schemas.microsoft.com/office/drawing/2014/main" id="{A47F3CB1-9985-4840-9E67-CB2AF3C21ED0}"/>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Movie/TV Show Content Spending </a:t>
              </a:r>
            </a:p>
          </p:txBody>
        </p:sp>
      </p:grpSp>
      <p:grpSp>
        <p:nvGrpSpPr>
          <p:cNvPr id="6" name="Group 5">
            <a:extLst>
              <a:ext uri="{FF2B5EF4-FFF2-40B4-BE49-F238E27FC236}">
                <a16:creationId xmlns:a16="http://schemas.microsoft.com/office/drawing/2014/main" id="{D39D578D-A244-4B40-AB2D-7F3F4AC5C2DA}"/>
              </a:ext>
              <a:ext uri="{C183D7F6-B498-43B3-948B-1728B52AA6E4}">
                <adec:decorative xmlns:adec="http://schemas.microsoft.com/office/drawing/2017/decorative"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7" name="Rectangle 6">
              <a:extLst>
                <a:ext uri="{FF2B5EF4-FFF2-40B4-BE49-F238E27FC236}">
                  <a16:creationId xmlns:a16="http://schemas.microsoft.com/office/drawing/2014/main" id="{D66DECDD-DE69-49F2-8CF8-456FF1F2BC12}"/>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8" name="Rectangle 7">
              <a:extLst>
                <a:ext uri="{FF2B5EF4-FFF2-40B4-BE49-F238E27FC236}">
                  <a16:creationId xmlns:a16="http://schemas.microsoft.com/office/drawing/2014/main" id="{4D189D25-B7C0-4250-AA23-94801EE28CC4}"/>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9" name="Title 1">
            <a:extLst>
              <a:ext uri="{FF2B5EF4-FFF2-40B4-BE49-F238E27FC236}">
                <a16:creationId xmlns:a16="http://schemas.microsoft.com/office/drawing/2014/main" id="{01B3D291-56F8-4BF6-AA3E-8C73762E0C3E}"/>
              </a:ext>
            </a:extLst>
          </p:cNvPr>
          <p:cNvSpPr txBox="1">
            <a:spLocks/>
          </p:cNvSpPr>
          <p:nvPr/>
        </p:nvSpPr>
        <p:spPr>
          <a:xfrm>
            <a:off x="1597006" y="474715"/>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Netflix Overview</a:t>
            </a:r>
          </a:p>
        </p:txBody>
      </p:sp>
      <p:grpSp>
        <p:nvGrpSpPr>
          <p:cNvPr id="12" name="Group 11">
            <a:extLst>
              <a:ext uri="{FF2B5EF4-FFF2-40B4-BE49-F238E27FC236}">
                <a16:creationId xmlns:a16="http://schemas.microsoft.com/office/drawing/2014/main" id="{6F8420EF-2E85-425C-A9B3-C2C185ACFAC5}"/>
              </a:ext>
              <a:ext uri="{C183D7F6-B498-43B3-948B-1728B52AA6E4}">
                <adec:decorative xmlns:adec="http://schemas.microsoft.com/office/drawing/2017/decorative" val="1"/>
              </a:ext>
            </a:extLst>
          </p:cNvPr>
          <p:cNvGrpSpPr/>
          <p:nvPr/>
        </p:nvGrpSpPr>
        <p:grpSpPr>
          <a:xfrm>
            <a:off x="304800" y="1577182"/>
            <a:ext cx="3419021" cy="2214588"/>
            <a:chOff x="304800" y="1577182"/>
            <a:chExt cx="3419021" cy="2214588"/>
          </a:xfrm>
          <a:solidFill>
            <a:schemeClr val="accent1">
              <a:lumMod val="60000"/>
              <a:lumOff val="40000"/>
            </a:schemeClr>
          </a:solidFill>
          <a:effectLst>
            <a:outerShdw blurRad="50800" dist="38100" dir="5400000" algn="t" rotWithShape="0">
              <a:prstClr val="black">
                <a:alpha val="20000"/>
              </a:prstClr>
            </a:outerShdw>
          </a:effectLst>
        </p:grpSpPr>
        <p:sp>
          <p:nvSpPr>
            <p:cNvPr id="13" name="Rectangle 12">
              <a:extLst>
                <a:ext uri="{FF2B5EF4-FFF2-40B4-BE49-F238E27FC236}">
                  <a16:creationId xmlns:a16="http://schemas.microsoft.com/office/drawing/2014/main" id="{311BBD6E-856D-4C5C-91F7-0A3D1D3865B8}"/>
                </a:ext>
              </a:extLst>
            </p:cNvPr>
            <p:cNvSpPr/>
            <p:nvPr/>
          </p:nvSpPr>
          <p:spPr>
            <a:xfrm>
              <a:off x="304800" y="1577182"/>
              <a:ext cx="3419021" cy="1795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$ 18.9 Billion</a:t>
              </a:r>
            </a:p>
          </p:txBody>
        </p:sp>
        <p:sp>
          <p:nvSpPr>
            <p:cNvPr id="14" name="Rectangle 13">
              <a:extLst>
                <a:ext uri="{FF2B5EF4-FFF2-40B4-BE49-F238E27FC236}">
                  <a16:creationId xmlns:a16="http://schemas.microsoft.com/office/drawing/2014/main" id="{6FB99FC7-CF3A-48B1-8189-092B82637BCD}"/>
                </a:ext>
              </a:extLst>
            </p:cNvPr>
            <p:cNvSpPr/>
            <p:nvPr/>
          </p:nvSpPr>
          <p:spPr>
            <a:xfrm>
              <a:off x="304800" y="3372670"/>
              <a:ext cx="3419021" cy="419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15" name="Oval 14">
            <a:extLst>
              <a:ext uri="{FF2B5EF4-FFF2-40B4-BE49-F238E27FC236}">
                <a16:creationId xmlns:a16="http://schemas.microsoft.com/office/drawing/2014/main" id="{6FF85215-9F07-4EE9-AA49-281FC0BC862C}"/>
              </a:ext>
              <a:ext uri="{C183D7F6-B498-43B3-948B-1728B52AA6E4}">
                <adec:decorative xmlns:adec="http://schemas.microsoft.com/office/drawing/2017/decorative" val="1"/>
              </a:ext>
            </a:extLst>
          </p:cNvPr>
          <p:cNvSpPr/>
          <p:nvPr/>
        </p:nvSpPr>
        <p:spPr>
          <a:xfrm>
            <a:off x="1685698" y="1242245"/>
            <a:ext cx="657225" cy="657225"/>
          </a:xfrm>
          <a:prstGeom prst="ellipse">
            <a:avLst/>
          </a:prstGeom>
          <a:solidFill>
            <a:schemeClr val="accent1">
              <a:lumMod val="60000"/>
              <a:lumOff val="40000"/>
            </a:schemeClr>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C5C4FEA9-29AD-4C16-8514-2355753835A9}"/>
              </a:ext>
              <a:ext uri="{C183D7F6-B498-43B3-948B-1728B52AA6E4}">
                <adec:decorative xmlns:adec="http://schemas.microsoft.com/office/drawing/2017/decorative"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8" name="Rectangle 47">
              <a:extLst>
                <a:ext uri="{FF2B5EF4-FFF2-40B4-BE49-F238E27FC236}">
                  <a16:creationId xmlns:a16="http://schemas.microsoft.com/office/drawing/2014/main" id="{2354A66E-F94D-42BC-A1AA-756A42DAD5A8}"/>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158.33 Million</a:t>
              </a:r>
            </a:p>
          </p:txBody>
        </p:sp>
        <p:sp>
          <p:nvSpPr>
            <p:cNvPr id="49" name="Rectangle 48">
              <a:extLst>
                <a:ext uri="{FF2B5EF4-FFF2-40B4-BE49-F238E27FC236}">
                  <a16:creationId xmlns:a16="http://schemas.microsoft.com/office/drawing/2014/main" id="{ED350A57-6782-4AEA-BFA2-AF082C0A1A98}"/>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2018: 139.26 Million</a:t>
              </a:r>
            </a:p>
          </p:txBody>
        </p:sp>
      </p:grpSp>
      <p:sp>
        <p:nvSpPr>
          <p:cNvPr id="50" name="Oval 49">
            <a:extLst>
              <a:ext uri="{FF2B5EF4-FFF2-40B4-BE49-F238E27FC236}">
                <a16:creationId xmlns:a16="http://schemas.microsoft.com/office/drawing/2014/main" id="{A7140C59-F301-49BC-884C-DC1E29B017CE}"/>
              </a:ext>
              <a:ext uri="{C183D7F6-B498-43B3-948B-1728B52AA6E4}">
                <adec:decorative xmlns:adec="http://schemas.microsoft.com/office/drawing/2017/decorative"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7485BE92-5654-4BF8-ADB5-FC49DB58BCB6}"/>
              </a:ext>
            </a:extLst>
          </p:cNvPr>
          <p:cNvSpPr/>
          <p:nvPr/>
        </p:nvSpPr>
        <p:spPr>
          <a:xfrm>
            <a:off x="4686300" y="2768999"/>
            <a:ext cx="2819400" cy="600164"/>
          </a:xfrm>
          <a:prstGeom prst="rect">
            <a:avLst/>
          </a:prstGeom>
        </p:spPr>
        <p:txBody>
          <a:bodyPr wrap="square">
            <a:spAutoFit/>
          </a:bodyPr>
          <a:lstStyle/>
          <a:p>
            <a:pPr algn="ctr">
              <a:spcBef>
                <a:spcPts val="600"/>
              </a:spcBef>
            </a:pPr>
            <a:r>
              <a:rPr lang="en-US" sz="1400" dirty="0">
                <a:solidFill>
                  <a:schemeClr val="bg1"/>
                </a:solidFill>
              </a:rPr>
              <a:t>Total Worldwide Subscribers</a:t>
            </a:r>
          </a:p>
          <a:p>
            <a:pPr algn="ctr">
              <a:spcBef>
                <a:spcPts val="600"/>
              </a:spcBef>
            </a:pPr>
            <a:r>
              <a:rPr lang="en-US" sz="1400" dirty="0">
                <a:solidFill>
                  <a:schemeClr val="bg1"/>
                </a:solidFill>
              </a:rPr>
              <a:t>(As of Q3 2019)</a:t>
            </a:r>
          </a:p>
        </p:txBody>
      </p:sp>
      <p:sp>
        <p:nvSpPr>
          <p:cNvPr id="52" name="Rectangle 51">
            <a:extLst>
              <a:ext uri="{FF2B5EF4-FFF2-40B4-BE49-F238E27FC236}">
                <a16:creationId xmlns:a16="http://schemas.microsoft.com/office/drawing/2014/main" id="{A124AEFC-9788-4A85-9B2E-2B18DAD1979D}"/>
              </a:ext>
            </a:extLst>
          </p:cNvPr>
          <p:cNvSpPr/>
          <p:nvPr/>
        </p:nvSpPr>
        <p:spPr>
          <a:xfrm>
            <a:off x="1365004" y="2768999"/>
            <a:ext cx="1298625" cy="307777"/>
          </a:xfrm>
          <a:prstGeom prst="rect">
            <a:avLst/>
          </a:prstGeom>
        </p:spPr>
        <p:txBody>
          <a:bodyPr wrap="none">
            <a:spAutoFit/>
          </a:bodyPr>
          <a:lstStyle/>
          <a:p>
            <a:pPr algn="ctr">
              <a:spcBef>
                <a:spcPts val="600"/>
              </a:spcBef>
            </a:pPr>
            <a:r>
              <a:rPr lang="en-US" sz="1400" dirty="0">
                <a:solidFill>
                  <a:schemeClr val="bg1"/>
                </a:solidFill>
              </a:rPr>
              <a:t>Revenue (TTM)</a:t>
            </a:r>
          </a:p>
        </p:txBody>
      </p:sp>
      <p:sp>
        <p:nvSpPr>
          <p:cNvPr id="57" name="Rectangle 56">
            <a:extLst>
              <a:ext uri="{FF2B5EF4-FFF2-40B4-BE49-F238E27FC236}">
                <a16:creationId xmlns:a16="http://schemas.microsoft.com/office/drawing/2014/main" id="{1E7F475F-02CF-4643-9278-B9F3C8F2619D}"/>
              </a:ext>
            </a:extLst>
          </p:cNvPr>
          <p:cNvSpPr/>
          <p:nvPr/>
        </p:nvSpPr>
        <p:spPr>
          <a:xfrm>
            <a:off x="8467385" y="1577181"/>
            <a:ext cx="3419021" cy="9626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Free Trial</a:t>
            </a:r>
          </a:p>
        </p:txBody>
      </p:sp>
      <p:sp>
        <p:nvSpPr>
          <p:cNvPr id="58" name="Rectangle 57">
            <a:extLst>
              <a:ext uri="{FF2B5EF4-FFF2-40B4-BE49-F238E27FC236}">
                <a16:creationId xmlns:a16="http://schemas.microsoft.com/office/drawing/2014/main" id="{72D86AC4-C422-41B0-BB41-071F4F4839B3}"/>
              </a:ext>
            </a:extLst>
          </p:cNvPr>
          <p:cNvSpPr/>
          <p:nvPr/>
        </p:nvSpPr>
        <p:spPr>
          <a:xfrm>
            <a:off x="8467385" y="3372670"/>
            <a:ext cx="3419021" cy="4191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Premium</a:t>
            </a:r>
          </a:p>
        </p:txBody>
      </p:sp>
      <p:sp>
        <p:nvSpPr>
          <p:cNvPr id="59" name="Rectangle 58">
            <a:extLst>
              <a:ext uri="{FF2B5EF4-FFF2-40B4-BE49-F238E27FC236}">
                <a16:creationId xmlns:a16="http://schemas.microsoft.com/office/drawing/2014/main" id="{DA06FCE4-FBDB-42AA-835C-A3F28552552A}"/>
              </a:ext>
            </a:extLst>
          </p:cNvPr>
          <p:cNvSpPr/>
          <p:nvPr/>
        </p:nvSpPr>
        <p:spPr>
          <a:xfrm>
            <a:off x="8467385" y="2956227"/>
            <a:ext cx="3419021" cy="4191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Standard</a:t>
            </a:r>
          </a:p>
        </p:txBody>
      </p:sp>
      <p:sp>
        <p:nvSpPr>
          <p:cNvPr id="60" name="Rectangle 59">
            <a:extLst>
              <a:ext uri="{FF2B5EF4-FFF2-40B4-BE49-F238E27FC236}">
                <a16:creationId xmlns:a16="http://schemas.microsoft.com/office/drawing/2014/main" id="{BF5F6723-FBF8-4861-AEA6-33500506C064}"/>
              </a:ext>
            </a:extLst>
          </p:cNvPr>
          <p:cNvSpPr/>
          <p:nvPr/>
        </p:nvSpPr>
        <p:spPr>
          <a:xfrm>
            <a:off x="8467385" y="2539783"/>
            <a:ext cx="3419021" cy="419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Basic </a:t>
            </a:r>
          </a:p>
        </p:txBody>
      </p:sp>
      <p:sp>
        <p:nvSpPr>
          <p:cNvPr id="61" name="Oval 60">
            <a:extLst>
              <a:ext uri="{FF2B5EF4-FFF2-40B4-BE49-F238E27FC236}">
                <a16:creationId xmlns:a16="http://schemas.microsoft.com/office/drawing/2014/main" id="{2FC11A3C-700B-4719-9AE0-36386CF3FFC8}"/>
              </a:ext>
              <a:ext uri="{C183D7F6-B498-43B3-948B-1728B52AA6E4}">
                <adec:decorative xmlns:adec="http://schemas.microsoft.com/office/drawing/2017/decorative" val="1"/>
              </a:ext>
            </a:extLst>
          </p:cNvPr>
          <p:cNvSpPr/>
          <p:nvPr/>
        </p:nvSpPr>
        <p:spPr>
          <a:xfrm>
            <a:off x="9848283" y="1242245"/>
            <a:ext cx="657225" cy="657225"/>
          </a:xfrm>
          <a:prstGeom prst="ellipse">
            <a:avLst/>
          </a:prstGeom>
          <a:solidFill>
            <a:schemeClr val="tx2">
              <a:lumMod val="60000"/>
              <a:lumOff val="40000"/>
            </a:schemeClr>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344119E-984B-42A7-BE44-FAF441C76008}"/>
              </a:ext>
            </a:extLst>
          </p:cNvPr>
          <p:cNvSpPr/>
          <p:nvPr/>
        </p:nvSpPr>
        <p:spPr>
          <a:xfrm>
            <a:off x="10647520" y="1827649"/>
            <a:ext cx="1152303" cy="461665"/>
          </a:xfrm>
          <a:prstGeom prst="rect">
            <a:avLst/>
          </a:prstGeom>
        </p:spPr>
        <p:txBody>
          <a:bodyPr wrap="none" anchor="ctr">
            <a:spAutoFit/>
          </a:bodyPr>
          <a:lstStyle/>
          <a:p>
            <a:pPr algn="r">
              <a:spcBef>
                <a:spcPts val="600"/>
              </a:spcBef>
            </a:pPr>
            <a:r>
              <a:rPr lang="en-US" sz="2400" dirty="0">
                <a:solidFill>
                  <a:schemeClr val="bg1"/>
                </a:solidFill>
              </a:rPr>
              <a:t>30 Days</a:t>
            </a:r>
          </a:p>
        </p:txBody>
      </p:sp>
      <p:sp>
        <p:nvSpPr>
          <p:cNvPr id="63" name="Rectangle 62">
            <a:extLst>
              <a:ext uri="{FF2B5EF4-FFF2-40B4-BE49-F238E27FC236}">
                <a16:creationId xmlns:a16="http://schemas.microsoft.com/office/drawing/2014/main" id="{8D950345-503D-4BDF-8A19-2540351F16C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$8.99/Month</a:t>
            </a:r>
          </a:p>
        </p:txBody>
      </p:sp>
      <p:sp>
        <p:nvSpPr>
          <p:cNvPr id="64" name="Rectangle 63">
            <a:extLst>
              <a:ext uri="{FF2B5EF4-FFF2-40B4-BE49-F238E27FC236}">
                <a16:creationId xmlns:a16="http://schemas.microsoft.com/office/drawing/2014/main" id="{A320A1CC-A70C-4511-8D99-44E5ABACCDF1}"/>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$12.99/Month</a:t>
            </a:r>
          </a:p>
        </p:txBody>
      </p:sp>
      <p:sp>
        <p:nvSpPr>
          <p:cNvPr id="65" name="Rectangle 64">
            <a:extLst>
              <a:ext uri="{FF2B5EF4-FFF2-40B4-BE49-F238E27FC236}">
                <a16:creationId xmlns:a16="http://schemas.microsoft.com/office/drawing/2014/main" id="{9F779562-23CE-4166-900D-8EAEEBB2B81A}"/>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$15.99/Month</a:t>
            </a:r>
          </a:p>
        </p:txBody>
      </p:sp>
      <p:sp>
        <p:nvSpPr>
          <p:cNvPr id="144" name="Rectangle 143">
            <a:extLst>
              <a:ext uri="{FF2B5EF4-FFF2-40B4-BE49-F238E27FC236}">
                <a16:creationId xmlns:a16="http://schemas.microsoft.com/office/drawing/2014/main" id="{D973259D-429F-4006-B3EE-A9B48B30B391}"/>
              </a:ext>
            </a:extLst>
          </p:cNvPr>
          <p:cNvSpPr/>
          <p:nvPr/>
        </p:nvSpPr>
        <p:spPr>
          <a:xfrm>
            <a:off x="4625345" y="5043425"/>
            <a:ext cx="2732385" cy="219691"/>
          </a:xfrm>
          <a:prstGeom prst="rect">
            <a:avLst/>
          </a:prstGeom>
          <a:solidFill>
            <a:schemeClr val="accent1">
              <a:lumMod val="75000"/>
            </a:schemeClr>
          </a:solidFill>
        </p:spPr>
        <p:txBody>
          <a:bodyPr wrap="none">
            <a:noAutofit/>
          </a:bodyPr>
          <a:lstStyle/>
          <a:p>
            <a:pPr algn="ctr">
              <a:spcBef>
                <a:spcPts val="600"/>
              </a:spcBef>
            </a:pPr>
            <a:r>
              <a:rPr lang="en-US" sz="1200" dirty="0">
                <a:solidFill>
                  <a:schemeClr val="bg1"/>
                </a:solidFill>
              </a:rPr>
              <a:t>Total Est. 2019</a:t>
            </a:r>
          </a:p>
        </p:txBody>
      </p:sp>
      <p:sp>
        <p:nvSpPr>
          <p:cNvPr id="145" name="Rectangle 144">
            <a:extLst>
              <a:ext uri="{FF2B5EF4-FFF2-40B4-BE49-F238E27FC236}">
                <a16:creationId xmlns:a16="http://schemas.microsoft.com/office/drawing/2014/main" id="{08D5F3CD-F63B-454B-B149-A9EDEFDB66E0}"/>
              </a:ext>
            </a:extLst>
          </p:cNvPr>
          <p:cNvSpPr/>
          <p:nvPr/>
        </p:nvSpPr>
        <p:spPr>
          <a:xfrm>
            <a:off x="4625345" y="5794371"/>
            <a:ext cx="2743017" cy="257474"/>
          </a:xfrm>
          <a:prstGeom prst="rect">
            <a:avLst/>
          </a:prstGeom>
          <a:solidFill>
            <a:srgbClr val="404040"/>
          </a:solidFill>
        </p:spPr>
        <p:txBody>
          <a:bodyPr wrap="none">
            <a:noAutofit/>
          </a:bodyPr>
          <a:lstStyle/>
          <a:p>
            <a:pPr algn="ctr">
              <a:spcBef>
                <a:spcPts val="600"/>
              </a:spcBef>
            </a:pPr>
            <a:r>
              <a:rPr lang="en-US" sz="1200" dirty="0">
                <a:solidFill>
                  <a:schemeClr val="bg1"/>
                </a:solidFill>
              </a:rPr>
              <a:t>Total 2018</a:t>
            </a:r>
          </a:p>
        </p:txBody>
      </p:sp>
      <p:sp>
        <p:nvSpPr>
          <p:cNvPr id="146" name="Rectangle 145">
            <a:extLst>
              <a:ext uri="{FF2B5EF4-FFF2-40B4-BE49-F238E27FC236}">
                <a16:creationId xmlns:a16="http://schemas.microsoft.com/office/drawing/2014/main" id="{DC0A340A-6177-4F64-9813-C53D67CA4BA3}"/>
              </a:ext>
            </a:extLst>
          </p:cNvPr>
          <p:cNvSpPr/>
          <p:nvPr/>
        </p:nvSpPr>
        <p:spPr>
          <a:xfrm>
            <a:off x="4807597" y="4564487"/>
            <a:ext cx="2560766" cy="430887"/>
          </a:xfrm>
          <a:prstGeom prst="rect">
            <a:avLst/>
          </a:prstGeom>
        </p:spPr>
        <p:txBody>
          <a:bodyPr wrap="square" lIns="0" tIns="0" rIns="0" bIns="0">
            <a:spAutoFit/>
          </a:bodyPr>
          <a:lstStyle/>
          <a:p>
            <a:pPr algn="ctr">
              <a:spcBef>
                <a:spcPts val="600"/>
              </a:spcBef>
            </a:pPr>
            <a:r>
              <a:rPr lang="en-US" sz="2800" b="1" dirty="0">
                <a:solidFill>
                  <a:srgbClr val="002060"/>
                </a:solidFill>
                <a:latin typeface="+mj-lt"/>
              </a:rPr>
              <a:t>$15 Billion</a:t>
            </a:r>
          </a:p>
        </p:txBody>
      </p:sp>
      <p:sp>
        <p:nvSpPr>
          <p:cNvPr id="147" name="Rectangle 146">
            <a:extLst>
              <a:ext uri="{FF2B5EF4-FFF2-40B4-BE49-F238E27FC236}">
                <a16:creationId xmlns:a16="http://schemas.microsoft.com/office/drawing/2014/main" id="{8FD11E7A-BA75-4F3C-9065-EFE62001A60C}"/>
              </a:ext>
            </a:extLst>
          </p:cNvPr>
          <p:cNvSpPr/>
          <p:nvPr/>
        </p:nvSpPr>
        <p:spPr>
          <a:xfrm>
            <a:off x="5100126" y="5343391"/>
            <a:ext cx="1975708"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$12 Billion</a:t>
            </a:r>
          </a:p>
        </p:txBody>
      </p:sp>
      <p:sp>
        <p:nvSpPr>
          <p:cNvPr id="152" name="Freeform 162" descr="This is the logo for Twitter.">
            <a:extLst>
              <a:ext uri="{FF2B5EF4-FFF2-40B4-BE49-F238E27FC236}">
                <a16:creationId xmlns:a16="http://schemas.microsoft.com/office/drawing/2014/main" id="{67E4AAC4-589F-4D82-98E6-B00B2F206ED4}"/>
              </a:ext>
            </a:extLst>
          </p:cNvPr>
          <p:cNvSpPr>
            <a:spLocks/>
          </p:cNvSpPr>
          <p:nvPr/>
        </p:nvSpPr>
        <p:spPr bwMode="auto">
          <a:xfrm>
            <a:off x="8704927" y="5066778"/>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descr="This is the logo for Instagram.">
            <a:extLst>
              <a:ext uri="{FF2B5EF4-FFF2-40B4-BE49-F238E27FC236}">
                <a16:creationId xmlns:a16="http://schemas.microsoft.com/office/drawing/2014/main" id="{FD805641-9DB6-499D-ADC6-829EAA41B2D1}"/>
              </a:ext>
            </a:extLst>
          </p:cNvPr>
          <p:cNvGrpSpPr/>
          <p:nvPr/>
        </p:nvGrpSpPr>
        <p:grpSpPr>
          <a:xfrm>
            <a:off x="8707909" y="5859817"/>
            <a:ext cx="248085" cy="249277"/>
            <a:chOff x="3406775" y="2181225"/>
            <a:chExt cx="330200" cy="331788"/>
          </a:xfrm>
          <a:solidFill>
            <a:schemeClr val="bg1"/>
          </a:solidFill>
        </p:grpSpPr>
        <p:sp>
          <p:nvSpPr>
            <p:cNvPr id="154" name="Oval 190">
              <a:extLst>
                <a:ext uri="{FF2B5EF4-FFF2-40B4-BE49-F238E27FC236}">
                  <a16:creationId xmlns:a16="http://schemas.microsoft.com/office/drawing/2014/main" id="{3DCEC86C-62F6-4E62-8978-130FB746D29A}"/>
                </a:ext>
              </a:extLst>
            </p:cNvPr>
            <p:cNvSpPr>
              <a:spLocks noChangeArrowheads="1"/>
            </p:cNvSpPr>
            <p:nvPr/>
          </p:nvSpPr>
          <p:spPr bwMode="auto">
            <a:xfrm>
              <a:off x="3481388" y="2257425"/>
              <a:ext cx="180975" cy="179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91">
              <a:extLst>
                <a:ext uri="{FF2B5EF4-FFF2-40B4-BE49-F238E27FC236}">
                  <a16:creationId xmlns:a16="http://schemas.microsoft.com/office/drawing/2014/main" id="{492D7B5A-2B35-4256-B15E-A0CAD505F57A}"/>
                </a:ext>
              </a:extLst>
            </p:cNvPr>
            <p:cNvSpPr>
              <a:spLocks/>
            </p:cNvSpPr>
            <p:nvPr/>
          </p:nvSpPr>
          <p:spPr bwMode="auto">
            <a:xfrm>
              <a:off x="3436938" y="2181225"/>
              <a:ext cx="14288" cy="112713"/>
            </a:xfrm>
            <a:custGeom>
              <a:avLst/>
              <a:gdLst>
                <a:gd name="T0" fmla="*/ 4 w 4"/>
                <a:gd name="T1" fmla="*/ 0 h 30"/>
                <a:gd name="T2" fmla="*/ 0 w 4"/>
                <a:gd name="T3" fmla="*/ 1 h 30"/>
                <a:gd name="T4" fmla="*/ 0 w 4"/>
                <a:gd name="T5" fmla="*/ 30 h 30"/>
                <a:gd name="T6" fmla="*/ 4 w 4"/>
                <a:gd name="T7" fmla="*/ 30 h 30"/>
                <a:gd name="T8" fmla="*/ 4 w 4"/>
                <a:gd name="T9" fmla="*/ 0 h 30"/>
              </a:gdLst>
              <a:ahLst/>
              <a:cxnLst>
                <a:cxn ang="0">
                  <a:pos x="T0" y="T1"/>
                </a:cxn>
                <a:cxn ang="0">
                  <a:pos x="T2" y="T3"/>
                </a:cxn>
                <a:cxn ang="0">
                  <a:pos x="T4" y="T5"/>
                </a:cxn>
                <a:cxn ang="0">
                  <a:pos x="T6" y="T7"/>
                </a:cxn>
                <a:cxn ang="0">
                  <a:pos x="T8" y="T9"/>
                </a:cxn>
              </a:cxnLst>
              <a:rect l="0" t="0" r="r" b="b"/>
              <a:pathLst>
                <a:path w="4" h="30">
                  <a:moveTo>
                    <a:pt x="4" y="0"/>
                  </a:moveTo>
                  <a:cubicBezTo>
                    <a:pt x="3" y="0"/>
                    <a:pt x="1" y="1"/>
                    <a:pt x="0" y="1"/>
                  </a:cubicBezTo>
                  <a:cubicBezTo>
                    <a:pt x="0" y="30"/>
                    <a:pt x="0" y="30"/>
                    <a:pt x="0" y="30"/>
                  </a:cubicBezTo>
                  <a:cubicBezTo>
                    <a:pt x="4" y="30"/>
                    <a:pt x="4" y="30"/>
                    <a:pt x="4" y="3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192">
              <a:extLst>
                <a:ext uri="{FF2B5EF4-FFF2-40B4-BE49-F238E27FC236}">
                  <a16:creationId xmlns:a16="http://schemas.microsoft.com/office/drawing/2014/main" id="{631E5163-509A-4979-8EC3-612605C5F38E}"/>
                </a:ext>
              </a:extLst>
            </p:cNvPr>
            <p:cNvSpPr>
              <a:spLocks/>
            </p:cNvSpPr>
            <p:nvPr/>
          </p:nvSpPr>
          <p:spPr bwMode="auto">
            <a:xfrm>
              <a:off x="3467100" y="2181225"/>
              <a:ext cx="14288" cy="112713"/>
            </a:xfrm>
            <a:custGeom>
              <a:avLst/>
              <a:gdLst>
                <a:gd name="T0" fmla="*/ 4 w 4"/>
                <a:gd name="T1" fmla="*/ 30 h 30"/>
                <a:gd name="T2" fmla="*/ 4 w 4"/>
                <a:gd name="T3" fmla="*/ 0 h 30"/>
                <a:gd name="T4" fmla="*/ 0 w 4"/>
                <a:gd name="T5" fmla="*/ 0 h 30"/>
                <a:gd name="T6" fmla="*/ 0 w 4"/>
                <a:gd name="T7" fmla="*/ 30 h 30"/>
                <a:gd name="T8" fmla="*/ 4 w 4"/>
                <a:gd name="T9" fmla="*/ 30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cubicBezTo>
                    <a:pt x="4" y="0"/>
                    <a:pt x="4" y="0"/>
                    <a:pt x="4" y="0"/>
                  </a:cubicBezTo>
                  <a:cubicBezTo>
                    <a:pt x="0" y="0"/>
                    <a:pt x="0" y="0"/>
                    <a:pt x="0" y="0"/>
                  </a:cubicBezTo>
                  <a:cubicBezTo>
                    <a:pt x="0" y="30"/>
                    <a:pt x="0" y="30"/>
                    <a:pt x="0" y="30"/>
                  </a:cubicBezTo>
                  <a:cubicBezTo>
                    <a:pt x="4" y="30"/>
                    <a:pt x="4" y="30"/>
                    <a:pt x="4" y="30"/>
                  </a:cubicBezTo>
                  <a:cubicBezTo>
                    <a:pt x="4" y="30"/>
                    <a:pt x="4" y="30"/>
                    <a:pt x="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193">
              <a:extLst>
                <a:ext uri="{FF2B5EF4-FFF2-40B4-BE49-F238E27FC236}">
                  <a16:creationId xmlns:a16="http://schemas.microsoft.com/office/drawing/2014/main" id="{A2845C44-F619-4648-9D0E-F4A270FF993A}"/>
                </a:ext>
              </a:extLst>
            </p:cNvPr>
            <p:cNvSpPr>
              <a:spLocks noEditPoints="1"/>
            </p:cNvSpPr>
            <p:nvPr/>
          </p:nvSpPr>
          <p:spPr bwMode="auto">
            <a:xfrm>
              <a:off x="3406775" y="2181225"/>
              <a:ext cx="330200" cy="331788"/>
            </a:xfrm>
            <a:custGeom>
              <a:avLst/>
              <a:gdLst>
                <a:gd name="T0" fmla="*/ 88 w 88"/>
                <a:gd name="T1" fmla="*/ 71 h 88"/>
                <a:gd name="T2" fmla="*/ 88 w 88"/>
                <a:gd name="T3" fmla="*/ 30 h 88"/>
                <a:gd name="T4" fmla="*/ 88 w 88"/>
                <a:gd name="T5" fmla="*/ 17 h 88"/>
                <a:gd name="T6" fmla="*/ 88 w 88"/>
                <a:gd name="T7" fmla="*/ 14 h 88"/>
                <a:gd name="T8" fmla="*/ 74 w 88"/>
                <a:gd name="T9" fmla="*/ 0 h 88"/>
                <a:gd name="T10" fmla="*/ 24 w 88"/>
                <a:gd name="T11" fmla="*/ 0 h 88"/>
                <a:gd name="T12" fmla="*/ 24 w 88"/>
                <a:gd name="T13" fmla="*/ 24 h 88"/>
                <a:gd name="T14" fmla="*/ 44 w 88"/>
                <a:gd name="T15" fmla="*/ 16 h 88"/>
                <a:gd name="T16" fmla="*/ 68 w 88"/>
                <a:gd name="T17" fmla="*/ 30 h 88"/>
                <a:gd name="T18" fmla="*/ 84 w 88"/>
                <a:gd name="T19" fmla="*/ 30 h 88"/>
                <a:gd name="T20" fmla="*/ 84 w 88"/>
                <a:gd name="T21" fmla="*/ 71 h 88"/>
                <a:gd name="T22" fmla="*/ 71 w 88"/>
                <a:gd name="T23" fmla="*/ 84 h 88"/>
                <a:gd name="T24" fmla="*/ 17 w 88"/>
                <a:gd name="T25" fmla="*/ 84 h 88"/>
                <a:gd name="T26" fmla="*/ 4 w 88"/>
                <a:gd name="T27" fmla="*/ 71 h 88"/>
                <a:gd name="T28" fmla="*/ 4 w 88"/>
                <a:gd name="T29" fmla="*/ 30 h 88"/>
                <a:gd name="T30" fmla="*/ 4 w 88"/>
                <a:gd name="T31" fmla="*/ 17 h 88"/>
                <a:gd name="T32" fmla="*/ 4 w 88"/>
                <a:gd name="T33" fmla="*/ 4 h 88"/>
                <a:gd name="T34" fmla="*/ 0 w 88"/>
                <a:gd name="T35" fmla="*/ 14 h 88"/>
                <a:gd name="T36" fmla="*/ 0 w 88"/>
                <a:gd name="T37" fmla="*/ 17 h 88"/>
                <a:gd name="T38" fmla="*/ 0 w 88"/>
                <a:gd name="T39" fmla="*/ 30 h 88"/>
                <a:gd name="T40" fmla="*/ 0 w 88"/>
                <a:gd name="T41" fmla="*/ 71 h 88"/>
                <a:gd name="T42" fmla="*/ 17 w 88"/>
                <a:gd name="T43" fmla="*/ 88 h 88"/>
                <a:gd name="T44" fmla="*/ 71 w 88"/>
                <a:gd name="T45" fmla="*/ 88 h 88"/>
                <a:gd name="T46" fmla="*/ 88 w 88"/>
                <a:gd name="T47" fmla="*/ 71 h 88"/>
                <a:gd name="T48" fmla="*/ 82 w 88"/>
                <a:gd name="T49" fmla="*/ 24 h 88"/>
                <a:gd name="T50" fmla="*/ 70 w 88"/>
                <a:gd name="T51" fmla="*/ 24 h 88"/>
                <a:gd name="T52" fmla="*/ 68 w 88"/>
                <a:gd name="T53" fmla="*/ 22 h 88"/>
                <a:gd name="T54" fmla="*/ 68 w 88"/>
                <a:gd name="T55" fmla="*/ 10 h 88"/>
                <a:gd name="T56" fmla="*/ 70 w 88"/>
                <a:gd name="T57" fmla="*/ 8 h 88"/>
                <a:gd name="T58" fmla="*/ 82 w 88"/>
                <a:gd name="T59" fmla="*/ 8 h 88"/>
                <a:gd name="T60" fmla="*/ 84 w 88"/>
                <a:gd name="T61" fmla="*/ 10 h 88"/>
                <a:gd name="T62" fmla="*/ 84 w 88"/>
                <a:gd name="T63" fmla="*/ 17 h 88"/>
                <a:gd name="T64" fmla="*/ 84 w 88"/>
                <a:gd name="T65" fmla="*/ 22 h 88"/>
                <a:gd name="T66" fmla="*/ 82 w 88"/>
                <a:gd name="T67" fmla="*/ 2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8" y="71"/>
                  </a:moveTo>
                  <a:cubicBezTo>
                    <a:pt x="88" y="30"/>
                    <a:pt x="88" y="30"/>
                    <a:pt x="88" y="30"/>
                  </a:cubicBezTo>
                  <a:cubicBezTo>
                    <a:pt x="88" y="17"/>
                    <a:pt x="88" y="17"/>
                    <a:pt x="88" y="17"/>
                  </a:cubicBezTo>
                  <a:cubicBezTo>
                    <a:pt x="88" y="14"/>
                    <a:pt x="88" y="14"/>
                    <a:pt x="88" y="14"/>
                  </a:cubicBezTo>
                  <a:cubicBezTo>
                    <a:pt x="88" y="6"/>
                    <a:pt x="82" y="0"/>
                    <a:pt x="74" y="0"/>
                  </a:cubicBezTo>
                  <a:cubicBezTo>
                    <a:pt x="24" y="0"/>
                    <a:pt x="24" y="0"/>
                    <a:pt x="24" y="0"/>
                  </a:cubicBezTo>
                  <a:cubicBezTo>
                    <a:pt x="24" y="24"/>
                    <a:pt x="24" y="24"/>
                    <a:pt x="24" y="24"/>
                  </a:cubicBezTo>
                  <a:cubicBezTo>
                    <a:pt x="29" y="19"/>
                    <a:pt x="36" y="16"/>
                    <a:pt x="44" y="16"/>
                  </a:cubicBezTo>
                  <a:cubicBezTo>
                    <a:pt x="54" y="16"/>
                    <a:pt x="63" y="22"/>
                    <a:pt x="68" y="30"/>
                  </a:cubicBezTo>
                  <a:cubicBezTo>
                    <a:pt x="84" y="30"/>
                    <a:pt x="84" y="30"/>
                    <a:pt x="84" y="30"/>
                  </a:cubicBezTo>
                  <a:cubicBezTo>
                    <a:pt x="84" y="71"/>
                    <a:pt x="84" y="71"/>
                    <a:pt x="84" y="71"/>
                  </a:cubicBezTo>
                  <a:cubicBezTo>
                    <a:pt x="84" y="78"/>
                    <a:pt x="78" y="84"/>
                    <a:pt x="71" y="84"/>
                  </a:cubicBezTo>
                  <a:cubicBezTo>
                    <a:pt x="17" y="84"/>
                    <a:pt x="17" y="84"/>
                    <a:pt x="17" y="84"/>
                  </a:cubicBezTo>
                  <a:cubicBezTo>
                    <a:pt x="10" y="84"/>
                    <a:pt x="4" y="78"/>
                    <a:pt x="4" y="71"/>
                  </a:cubicBezTo>
                  <a:cubicBezTo>
                    <a:pt x="4" y="30"/>
                    <a:pt x="4" y="30"/>
                    <a:pt x="4" y="30"/>
                  </a:cubicBezTo>
                  <a:cubicBezTo>
                    <a:pt x="4" y="17"/>
                    <a:pt x="4" y="17"/>
                    <a:pt x="4" y="17"/>
                  </a:cubicBezTo>
                  <a:cubicBezTo>
                    <a:pt x="4" y="4"/>
                    <a:pt x="4" y="4"/>
                    <a:pt x="4" y="4"/>
                  </a:cubicBezTo>
                  <a:cubicBezTo>
                    <a:pt x="2" y="7"/>
                    <a:pt x="0" y="10"/>
                    <a:pt x="0" y="14"/>
                  </a:cubicBezTo>
                  <a:cubicBezTo>
                    <a:pt x="0" y="17"/>
                    <a:pt x="0" y="17"/>
                    <a:pt x="0" y="17"/>
                  </a:cubicBezTo>
                  <a:cubicBezTo>
                    <a:pt x="0" y="30"/>
                    <a:pt x="0" y="30"/>
                    <a:pt x="0" y="30"/>
                  </a:cubicBezTo>
                  <a:cubicBezTo>
                    <a:pt x="0" y="71"/>
                    <a:pt x="0" y="71"/>
                    <a:pt x="0" y="71"/>
                  </a:cubicBezTo>
                  <a:cubicBezTo>
                    <a:pt x="0" y="81"/>
                    <a:pt x="7" y="88"/>
                    <a:pt x="17" y="88"/>
                  </a:cubicBezTo>
                  <a:cubicBezTo>
                    <a:pt x="71" y="88"/>
                    <a:pt x="71" y="88"/>
                    <a:pt x="71" y="88"/>
                  </a:cubicBezTo>
                  <a:cubicBezTo>
                    <a:pt x="81" y="88"/>
                    <a:pt x="88" y="81"/>
                    <a:pt x="88" y="71"/>
                  </a:cubicBezTo>
                  <a:close/>
                  <a:moveTo>
                    <a:pt x="82" y="24"/>
                  </a:moveTo>
                  <a:cubicBezTo>
                    <a:pt x="70" y="24"/>
                    <a:pt x="70" y="24"/>
                    <a:pt x="70" y="24"/>
                  </a:cubicBezTo>
                  <a:cubicBezTo>
                    <a:pt x="69" y="24"/>
                    <a:pt x="68" y="23"/>
                    <a:pt x="68" y="22"/>
                  </a:cubicBezTo>
                  <a:cubicBezTo>
                    <a:pt x="68" y="10"/>
                    <a:pt x="68" y="10"/>
                    <a:pt x="68" y="10"/>
                  </a:cubicBezTo>
                  <a:cubicBezTo>
                    <a:pt x="68" y="9"/>
                    <a:pt x="69" y="8"/>
                    <a:pt x="70" y="8"/>
                  </a:cubicBezTo>
                  <a:cubicBezTo>
                    <a:pt x="82" y="8"/>
                    <a:pt x="82" y="8"/>
                    <a:pt x="82" y="8"/>
                  </a:cubicBezTo>
                  <a:cubicBezTo>
                    <a:pt x="83" y="8"/>
                    <a:pt x="84" y="9"/>
                    <a:pt x="84" y="10"/>
                  </a:cubicBezTo>
                  <a:cubicBezTo>
                    <a:pt x="84" y="17"/>
                    <a:pt x="84" y="17"/>
                    <a:pt x="84" y="17"/>
                  </a:cubicBezTo>
                  <a:cubicBezTo>
                    <a:pt x="84" y="22"/>
                    <a:pt x="84" y="22"/>
                    <a:pt x="84" y="22"/>
                  </a:cubicBezTo>
                  <a:cubicBezTo>
                    <a:pt x="84" y="23"/>
                    <a:pt x="83" y="24"/>
                    <a:pt x="8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63" name="Graphic 162" descr="Coins">
            <a:extLst>
              <a:ext uri="{FF2B5EF4-FFF2-40B4-BE49-F238E27FC236}">
                <a16:creationId xmlns:a16="http://schemas.microsoft.com/office/drawing/2014/main" id="{529DCD86-02ED-4DB2-9285-EDFA03EB2A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1953" y="1333775"/>
            <a:ext cx="462112" cy="462112"/>
          </a:xfrm>
          <a:prstGeom prst="rect">
            <a:avLst/>
          </a:prstGeom>
        </p:spPr>
      </p:pic>
      <p:pic>
        <p:nvPicPr>
          <p:cNvPr id="164" name="Picture 163">
            <a:extLst>
              <a:ext uri="{FF2B5EF4-FFF2-40B4-BE49-F238E27FC236}">
                <a16:creationId xmlns:a16="http://schemas.microsoft.com/office/drawing/2014/main" id="{34691CCD-AE70-4A14-966E-57E0A4916DF7}"/>
              </a:ext>
            </a:extLst>
          </p:cNvPr>
          <p:cNvPicPr>
            <a:picLocks noChangeAspect="1"/>
          </p:cNvPicPr>
          <p:nvPr/>
        </p:nvPicPr>
        <p:blipFill>
          <a:blip r:embed="rId5">
            <a:duotone>
              <a:schemeClr val="accent1">
                <a:shade val="45000"/>
                <a:satMod val="135000"/>
              </a:schemeClr>
              <a:prstClr val="white"/>
            </a:duotone>
          </a:blip>
          <a:stretch>
            <a:fillRect/>
          </a:stretch>
        </p:blipFill>
        <p:spPr>
          <a:xfrm>
            <a:off x="422931" y="4709982"/>
            <a:ext cx="3136614" cy="1399112"/>
          </a:xfrm>
          <a:prstGeom prst="rect">
            <a:avLst/>
          </a:prstGeom>
        </p:spPr>
      </p:pic>
      <p:sp>
        <p:nvSpPr>
          <p:cNvPr id="166" name="Rectangle 165">
            <a:extLst>
              <a:ext uri="{FF2B5EF4-FFF2-40B4-BE49-F238E27FC236}">
                <a16:creationId xmlns:a16="http://schemas.microsoft.com/office/drawing/2014/main" id="{001E3DF3-8564-45F4-B60C-00225ACBFD27}"/>
              </a:ext>
            </a:extLst>
          </p:cNvPr>
          <p:cNvSpPr/>
          <p:nvPr/>
        </p:nvSpPr>
        <p:spPr>
          <a:xfrm>
            <a:off x="2147463" y="5932869"/>
            <a:ext cx="1596271" cy="369332"/>
          </a:xfrm>
          <a:prstGeom prst="rect">
            <a:avLst/>
          </a:prstGeom>
        </p:spPr>
        <p:txBody>
          <a:bodyPr wrap="none">
            <a:spAutoFit/>
          </a:bodyPr>
          <a:lstStyle/>
          <a:p>
            <a:r>
              <a:rPr lang="en-US" dirty="0">
                <a:latin typeface="+mj-lt"/>
              </a:rPr>
              <a:t>190+ Countries</a:t>
            </a:r>
          </a:p>
        </p:txBody>
      </p:sp>
      <p:pic>
        <p:nvPicPr>
          <p:cNvPr id="2054" name="Picture 6" descr="Image result for netflix logo">
            <a:extLst>
              <a:ext uri="{FF2B5EF4-FFF2-40B4-BE49-F238E27FC236}">
                <a16:creationId xmlns:a16="http://schemas.microsoft.com/office/drawing/2014/main" id="{D65319C6-81F4-401E-B811-FE4B1A08055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873" t="4814" r="21880" b="3703"/>
          <a:stretch/>
        </p:blipFill>
        <p:spPr bwMode="auto">
          <a:xfrm>
            <a:off x="274760" y="105209"/>
            <a:ext cx="1242852" cy="11370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71" name="Graphic 170" descr="Users">
            <a:extLst>
              <a:ext uri="{FF2B5EF4-FFF2-40B4-BE49-F238E27FC236}">
                <a16:creationId xmlns:a16="http://schemas.microsoft.com/office/drawing/2014/main" id="{884291AA-AADA-4F63-A7CA-338B047A46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4469" y="1333615"/>
            <a:ext cx="503059" cy="503059"/>
          </a:xfrm>
          <a:prstGeom prst="rect">
            <a:avLst/>
          </a:prstGeom>
        </p:spPr>
      </p:pic>
      <p:pic>
        <p:nvPicPr>
          <p:cNvPr id="175" name="Graphic 174" descr="Tag">
            <a:extLst>
              <a:ext uri="{FF2B5EF4-FFF2-40B4-BE49-F238E27FC236}">
                <a16:creationId xmlns:a16="http://schemas.microsoft.com/office/drawing/2014/main" id="{A0548C9E-21F9-416F-9187-328658D390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6988" y="1345362"/>
            <a:ext cx="503059" cy="503059"/>
          </a:xfrm>
          <a:prstGeom prst="rect">
            <a:avLst/>
          </a:prstGeom>
        </p:spPr>
      </p:pic>
      <p:sp>
        <p:nvSpPr>
          <p:cNvPr id="55" name="Rectangle 54">
            <a:extLst>
              <a:ext uri="{FF2B5EF4-FFF2-40B4-BE49-F238E27FC236}">
                <a16:creationId xmlns:a16="http://schemas.microsoft.com/office/drawing/2014/main" id="{A1983EA9-3DCD-48BE-89D8-AA9A7F0A5C1D}"/>
              </a:ext>
            </a:extLst>
          </p:cNvPr>
          <p:cNvSpPr/>
          <p:nvPr/>
        </p:nvSpPr>
        <p:spPr>
          <a:xfrm>
            <a:off x="8462560" y="4087612"/>
            <a:ext cx="3419021" cy="9626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400" dirty="0"/>
              <a:t>Video Quality</a:t>
            </a:r>
          </a:p>
        </p:txBody>
      </p:sp>
      <p:sp>
        <p:nvSpPr>
          <p:cNvPr id="56" name="Rectangle 55">
            <a:extLst>
              <a:ext uri="{FF2B5EF4-FFF2-40B4-BE49-F238E27FC236}">
                <a16:creationId xmlns:a16="http://schemas.microsoft.com/office/drawing/2014/main" id="{54B52E39-FEB9-4918-9BC1-7D8894EE9FEB}"/>
              </a:ext>
            </a:extLst>
          </p:cNvPr>
          <p:cNvSpPr/>
          <p:nvPr/>
        </p:nvSpPr>
        <p:spPr>
          <a:xfrm>
            <a:off x="8462560" y="5883101"/>
            <a:ext cx="3419021" cy="4191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Premium</a:t>
            </a:r>
          </a:p>
        </p:txBody>
      </p:sp>
      <p:sp>
        <p:nvSpPr>
          <p:cNvPr id="66" name="Rectangle 65">
            <a:extLst>
              <a:ext uri="{FF2B5EF4-FFF2-40B4-BE49-F238E27FC236}">
                <a16:creationId xmlns:a16="http://schemas.microsoft.com/office/drawing/2014/main" id="{BCC74DDC-7DCD-45AD-ADDE-10971160698B}"/>
              </a:ext>
            </a:extLst>
          </p:cNvPr>
          <p:cNvSpPr/>
          <p:nvPr/>
        </p:nvSpPr>
        <p:spPr>
          <a:xfrm>
            <a:off x="8462560" y="5466658"/>
            <a:ext cx="3419021" cy="4191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Standard</a:t>
            </a:r>
          </a:p>
        </p:txBody>
      </p:sp>
      <p:sp>
        <p:nvSpPr>
          <p:cNvPr id="67" name="Rectangle 66">
            <a:extLst>
              <a:ext uri="{FF2B5EF4-FFF2-40B4-BE49-F238E27FC236}">
                <a16:creationId xmlns:a16="http://schemas.microsoft.com/office/drawing/2014/main" id="{AA99BF42-A143-4A3B-845A-99BD51F705AD}"/>
              </a:ext>
            </a:extLst>
          </p:cNvPr>
          <p:cNvSpPr/>
          <p:nvPr/>
        </p:nvSpPr>
        <p:spPr>
          <a:xfrm>
            <a:off x="8462560" y="5050214"/>
            <a:ext cx="3419021" cy="419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Basic </a:t>
            </a:r>
          </a:p>
        </p:txBody>
      </p:sp>
      <p:sp>
        <p:nvSpPr>
          <p:cNvPr id="70" name="Rectangle 69">
            <a:extLst>
              <a:ext uri="{FF2B5EF4-FFF2-40B4-BE49-F238E27FC236}">
                <a16:creationId xmlns:a16="http://schemas.microsoft.com/office/drawing/2014/main" id="{9A192373-9EA6-4BB0-94C9-C7DACC966E96}"/>
              </a:ext>
            </a:extLst>
          </p:cNvPr>
          <p:cNvSpPr/>
          <p:nvPr/>
        </p:nvSpPr>
        <p:spPr>
          <a:xfrm>
            <a:off x="10880598" y="5090486"/>
            <a:ext cx="914400" cy="338554"/>
          </a:xfrm>
          <a:prstGeom prst="rect">
            <a:avLst/>
          </a:prstGeom>
        </p:spPr>
        <p:txBody>
          <a:bodyPr wrap="none" anchor="ctr">
            <a:normAutofit/>
          </a:bodyPr>
          <a:lstStyle/>
          <a:p>
            <a:pPr algn="r">
              <a:spcBef>
                <a:spcPts val="600"/>
              </a:spcBef>
            </a:pPr>
            <a:r>
              <a:rPr lang="en-US" sz="1600" dirty="0">
                <a:solidFill>
                  <a:schemeClr val="bg1"/>
                </a:solidFill>
              </a:rPr>
              <a:t>HD (480p max)</a:t>
            </a:r>
          </a:p>
        </p:txBody>
      </p:sp>
      <p:sp>
        <p:nvSpPr>
          <p:cNvPr id="71" name="Rectangle 70">
            <a:extLst>
              <a:ext uri="{FF2B5EF4-FFF2-40B4-BE49-F238E27FC236}">
                <a16:creationId xmlns:a16="http://schemas.microsoft.com/office/drawing/2014/main" id="{7132A4B8-05F1-46F2-A8B7-0E5E286713B0}"/>
              </a:ext>
            </a:extLst>
          </p:cNvPr>
          <p:cNvSpPr/>
          <p:nvPr/>
        </p:nvSpPr>
        <p:spPr>
          <a:xfrm>
            <a:off x="10880598" y="5504640"/>
            <a:ext cx="914400" cy="338554"/>
          </a:xfrm>
          <a:prstGeom prst="rect">
            <a:avLst/>
          </a:prstGeom>
        </p:spPr>
        <p:txBody>
          <a:bodyPr wrap="none" anchor="ctr">
            <a:normAutofit/>
          </a:bodyPr>
          <a:lstStyle/>
          <a:p>
            <a:pPr algn="r">
              <a:spcBef>
                <a:spcPts val="600"/>
              </a:spcBef>
            </a:pPr>
            <a:r>
              <a:rPr lang="en-US" sz="1600" dirty="0">
                <a:solidFill>
                  <a:schemeClr val="bg1"/>
                </a:solidFill>
              </a:rPr>
              <a:t>Full HD (1080p max)</a:t>
            </a:r>
          </a:p>
        </p:txBody>
      </p:sp>
      <p:sp>
        <p:nvSpPr>
          <p:cNvPr id="72" name="Rectangle 71">
            <a:extLst>
              <a:ext uri="{FF2B5EF4-FFF2-40B4-BE49-F238E27FC236}">
                <a16:creationId xmlns:a16="http://schemas.microsoft.com/office/drawing/2014/main" id="{E2F0563A-0C0B-408E-9DE4-7D187F13136B}"/>
              </a:ext>
            </a:extLst>
          </p:cNvPr>
          <p:cNvSpPr/>
          <p:nvPr/>
        </p:nvSpPr>
        <p:spPr>
          <a:xfrm>
            <a:off x="10880598" y="5923374"/>
            <a:ext cx="914400" cy="338554"/>
          </a:xfrm>
          <a:prstGeom prst="rect">
            <a:avLst/>
          </a:prstGeom>
        </p:spPr>
        <p:txBody>
          <a:bodyPr wrap="none" anchor="ctr">
            <a:normAutofit/>
          </a:bodyPr>
          <a:lstStyle/>
          <a:p>
            <a:pPr algn="r">
              <a:spcBef>
                <a:spcPts val="600"/>
              </a:spcBef>
            </a:pPr>
            <a:r>
              <a:rPr lang="en-US" sz="1600" dirty="0">
                <a:solidFill>
                  <a:schemeClr val="bg1"/>
                </a:solidFill>
              </a:rPr>
              <a:t>Ultra HD (4K max)</a:t>
            </a:r>
          </a:p>
        </p:txBody>
      </p:sp>
      <p:sp>
        <p:nvSpPr>
          <p:cNvPr id="10" name="TextBox 9">
            <a:extLst>
              <a:ext uri="{FF2B5EF4-FFF2-40B4-BE49-F238E27FC236}">
                <a16:creationId xmlns:a16="http://schemas.microsoft.com/office/drawing/2014/main" id="{C7B143C5-EC84-4D30-A8A3-7DC518E83B9C}"/>
              </a:ext>
            </a:extLst>
          </p:cNvPr>
          <p:cNvSpPr txBox="1"/>
          <p:nvPr/>
        </p:nvSpPr>
        <p:spPr>
          <a:xfrm>
            <a:off x="2363539" y="6499597"/>
            <a:ext cx="7464918" cy="369332"/>
          </a:xfrm>
          <a:prstGeom prst="rect">
            <a:avLst/>
          </a:prstGeom>
          <a:noFill/>
        </p:spPr>
        <p:txBody>
          <a:bodyPr wrap="square" rtlCol="0">
            <a:spAutoFit/>
          </a:bodyPr>
          <a:lstStyle/>
          <a:p>
            <a:r>
              <a:rPr lang="en-US" spc="300" dirty="0">
                <a:latin typeface="Calibri Light" panose="020F0302020204030204" pitchFamily="34" charset="0"/>
                <a:cs typeface="Calibri Light" panose="020F0302020204030204" pitchFamily="34" charset="0"/>
              </a:rPr>
              <a:t>SENTIMENT (Q3 2019) </a:t>
            </a:r>
            <a:r>
              <a:rPr lang="en-US" b="1" spc="300" dirty="0">
                <a:solidFill>
                  <a:srgbClr val="FF0000"/>
                </a:solidFill>
                <a:latin typeface="Calibri Light" panose="020F0302020204030204" pitchFamily="34" charset="0"/>
                <a:cs typeface="Calibri Light" panose="020F0302020204030204" pitchFamily="34" charset="0"/>
              </a:rPr>
              <a:t>-10          </a:t>
            </a:r>
            <a:r>
              <a:rPr lang="en-US" spc="300" dirty="0">
                <a:latin typeface="Calibri Light" panose="020F0302020204030204" pitchFamily="34" charset="0"/>
                <a:cs typeface="Calibri Light" panose="020F0302020204030204" pitchFamily="34" charset="0"/>
              </a:rPr>
              <a:t>SENTIMENT CHANGE </a:t>
            </a:r>
            <a:r>
              <a:rPr lang="en-US" b="1" spc="300" dirty="0">
                <a:latin typeface="Calibri Light" panose="020F0302020204030204" pitchFamily="34" charset="0"/>
                <a:cs typeface="Calibri Light" panose="020F0302020204030204" pitchFamily="34" charset="0"/>
              </a:rPr>
              <a:t>+3</a:t>
            </a:r>
            <a:r>
              <a:rPr lang="en-US" spc="300" dirty="0">
                <a:latin typeface="Calibri Light" panose="020F0302020204030204" pitchFamily="34" charset="0"/>
                <a:cs typeface="Calibri Light" panose="020F0302020204030204" pitchFamily="34" charset="0"/>
              </a:rPr>
              <a:t> </a:t>
            </a:r>
            <a:r>
              <a:rPr lang="en-US" spc="300" dirty="0">
                <a:latin typeface="Calibri Light" panose="020F0302020204030204" pitchFamily="34" charset="0"/>
                <a:cs typeface="Calibri Light" panose="020F0302020204030204" pitchFamily="34" charset="0"/>
                <a:sym typeface="Wingdings" panose="05000000000000000000" pitchFamily="2" charset="2"/>
              </a:rPr>
              <a:t> </a:t>
            </a:r>
            <a:endParaRPr lang="en-US" spc="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7966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58096EC7-F0B4-484A-9A35-A91AB5BB319B}"/>
              </a:ext>
            </a:extLst>
          </p:cNvPr>
          <p:cNvGraphicFramePr>
            <a:graphicFrameLocks noGrp="1"/>
          </p:cNvGraphicFramePr>
          <p:nvPr>
            <p:extLst>
              <p:ext uri="{D42A27DB-BD31-4B8C-83A1-F6EECF244321}">
                <p14:modId xmlns:p14="http://schemas.microsoft.com/office/powerpoint/2010/main" val="218158545"/>
              </p:ext>
            </p:extLst>
          </p:nvPr>
        </p:nvGraphicFramePr>
        <p:xfrm>
          <a:off x="2032000" y="1397000"/>
          <a:ext cx="8128000" cy="18542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746331870"/>
                    </a:ext>
                  </a:extLst>
                </a:gridCol>
                <a:gridCol w="4064000">
                  <a:extLst>
                    <a:ext uri="{9D8B030D-6E8A-4147-A177-3AD203B41FA5}">
                      <a16:colId xmlns:a16="http://schemas.microsoft.com/office/drawing/2014/main" val="1880254412"/>
                    </a:ext>
                  </a:extLst>
                </a:gridCol>
              </a:tblGrid>
              <a:tr h="370840">
                <a:tc>
                  <a:txBody>
                    <a:bodyPr/>
                    <a:lstStyle/>
                    <a:p>
                      <a:r>
                        <a:rPr lang="en-US" dirty="0"/>
                        <a:t>Netflix</a:t>
                      </a:r>
                    </a:p>
                  </a:txBody>
                  <a:tcPr/>
                </a:tc>
                <a:tc>
                  <a:txBody>
                    <a:bodyPr/>
                    <a:lstStyle/>
                    <a:p>
                      <a:r>
                        <a:rPr lang="en-US" dirty="0"/>
                        <a:t>Amazon Prime Video</a:t>
                      </a:r>
                    </a:p>
                  </a:txBody>
                  <a:tcPr/>
                </a:tc>
                <a:extLst>
                  <a:ext uri="{0D108BD9-81ED-4DB2-BD59-A6C34878D82A}">
                    <a16:rowId xmlns:a16="http://schemas.microsoft.com/office/drawing/2014/main" val="3929620379"/>
                  </a:ext>
                </a:extLst>
              </a:tr>
              <a:tr h="370840">
                <a:tc>
                  <a:txBody>
                    <a:bodyPr/>
                    <a:lstStyle/>
                    <a:p>
                      <a:r>
                        <a:rPr lang="en-US" dirty="0"/>
                        <a:t>Free Trial (30 days)</a:t>
                      </a:r>
                    </a:p>
                  </a:txBody>
                  <a:tcPr/>
                </a:tc>
                <a:tc>
                  <a:txBody>
                    <a:bodyPr/>
                    <a:lstStyle/>
                    <a:p>
                      <a:r>
                        <a:rPr lang="en-US" dirty="0"/>
                        <a:t>Free Trial (30 days)</a:t>
                      </a:r>
                    </a:p>
                  </a:txBody>
                  <a:tcPr/>
                </a:tc>
                <a:extLst>
                  <a:ext uri="{0D108BD9-81ED-4DB2-BD59-A6C34878D82A}">
                    <a16:rowId xmlns:a16="http://schemas.microsoft.com/office/drawing/2014/main" val="2045774918"/>
                  </a:ext>
                </a:extLst>
              </a:tr>
              <a:tr h="370840">
                <a:tc>
                  <a:txBody>
                    <a:bodyPr/>
                    <a:lstStyle/>
                    <a:p>
                      <a:r>
                        <a:rPr lang="en-US" dirty="0"/>
                        <a:t>$8.99 ($107.88/Year)</a:t>
                      </a:r>
                    </a:p>
                  </a:txBody>
                  <a:tcPr/>
                </a:tc>
                <a:tc>
                  <a:txBody>
                    <a:bodyPr/>
                    <a:lstStyle/>
                    <a:p>
                      <a:r>
                        <a:rPr lang="en-US" dirty="0"/>
                        <a:t>Rent/Buy (Price Varies)</a:t>
                      </a:r>
                    </a:p>
                  </a:txBody>
                  <a:tcPr/>
                </a:tc>
                <a:extLst>
                  <a:ext uri="{0D108BD9-81ED-4DB2-BD59-A6C34878D82A}">
                    <a16:rowId xmlns:a16="http://schemas.microsoft.com/office/drawing/2014/main" val="222283488"/>
                  </a:ext>
                </a:extLst>
              </a:tr>
              <a:tr h="370840">
                <a:tc>
                  <a:txBody>
                    <a:bodyPr/>
                    <a:lstStyle/>
                    <a:p>
                      <a:r>
                        <a:rPr lang="en-US" dirty="0"/>
                        <a:t>$12.99 ($155.88‬/Year)</a:t>
                      </a:r>
                    </a:p>
                  </a:txBody>
                  <a:tcPr/>
                </a:tc>
                <a:tc>
                  <a:txBody>
                    <a:bodyPr/>
                    <a:lstStyle/>
                    <a:p>
                      <a:r>
                        <a:rPr lang="en-US" dirty="0"/>
                        <a:t>$6.49 ($59/Year) </a:t>
                      </a:r>
                    </a:p>
                  </a:txBody>
                  <a:tcPr/>
                </a:tc>
                <a:extLst>
                  <a:ext uri="{0D108BD9-81ED-4DB2-BD59-A6C34878D82A}">
                    <a16:rowId xmlns:a16="http://schemas.microsoft.com/office/drawing/2014/main" val="3638474390"/>
                  </a:ext>
                </a:extLst>
              </a:tr>
              <a:tr h="370840">
                <a:tc>
                  <a:txBody>
                    <a:bodyPr/>
                    <a:lstStyle/>
                    <a:p>
                      <a:r>
                        <a:rPr lang="en-US" dirty="0"/>
                        <a:t>$15.99 ($191.88‬/Year)</a:t>
                      </a:r>
                    </a:p>
                  </a:txBody>
                  <a:tcPr/>
                </a:tc>
                <a:tc>
                  <a:txBody>
                    <a:bodyPr/>
                    <a:lstStyle/>
                    <a:p>
                      <a:r>
                        <a:rPr lang="en-US" dirty="0"/>
                        <a:t>$12.99 ($119/Year)</a:t>
                      </a:r>
                    </a:p>
                  </a:txBody>
                  <a:tcPr/>
                </a:tc>
                <a:extLst>
                  <a:ext uri="{0D108BD9-81ED-4DB2-BD59-A6C34878D82A}">
                    <a16:rowId xmlns:a16="http://schemas.microsoft.com/office/drawing/2014/main" val="1839647723"/>
                  </a:ext>
                </a:extLst>
              </a:tr>
            </a:tbl>
          </a:graphicData>
        </a:graphic>
      </p:graphicFrame>
      <p:sp>
        <p:nvSpPr>
          <p:cNvPr id="3" name="Title 1">
            <a:extLst>
              <a:ext uri="{FF2B5EF4-FFF2-40B4-BE49-F238E27FC236}">
                <a16:creationId xmlns:a16="http://schemas.microsoft.com/office/drawing/2014/main" id="{CED50199-181C-4E4D-A704-9F4035176F00}"/>
              </a:ext>
            </a:extLst>
          </p:cNvPr>
          <p:cNvSpPr txBox="1">
            <a:spLocks/>
          </p:cNvSpPr>
          <p:nvPr/>
        </p:nvSpPr>
        <p:spPr>
          <a:xfrm>
            <a:off x="1597006" y="474715"/>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Price Comparison</a:t>
            </a:r>
          </a:p>
        </p:txBody>
      </p:sp>
      <p:sp>
        <p:nvSpPr>
          <p:cNvPr id="4" name="TextBox 3">
            <a:extLst>
              <a:ext uri="{FF2B5EF4-FFF2-40B4-BE49-F238E27FC236}">
                <a16:creationId xmlns:a16="http://schemas.microsoft.com/office/drawing/2014/main" id="{565FC768-5E66-4250-87BE-EEC2432EF6EA}"/>
              </a:ext>
            </a:extLst>
          </p:cNvPr>
          <p:cNvSpPr txBox="1"/>
          <p:nvPr/>
        </p:nvSpPr>
        <p:spPr>
          <a:xfrm>
            <a:off x="1597006" y="3259470"/>
            <a:ext cx="941389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Netflix offers 3 plans paid monthly</a:t>
            </a:r>
          </a:p>
          <a:p>
            <a:pPr marL="742950" lvl="1" indent="-285750">
              <a:buFont typeface="Arial" panose="020B0604020202020204" pitchFamily="34" charset="0"/>
              <a:buChar char="•"/>
            </a:pPr>
            <a:r>
              <a:rPr lang="en-US" dirty="0"/>
              <a:t>No annual price offered</a:t>
            </a:r>
          </a:p>
          <a:p>
            <a:pPr marL="742950" lvl="1" indent="-285750">
              <a:buFont typeface="Arial" panose="020B0604020202020204" pitchFamily="34" charset="0"/>
              <a:buChar char="•"/>
            </a:pPr>
            <a:r>
              <a:rPr lang="en-US" dirty="0"/>
              <a:t>Full access to movies/shows with no ads</a:t>
            </a:r>
          </a:p>
          <a:p>
            <a:pPr marL="742950" lvl="1" indent="-285750">
              <a:buFont typeface="Arial" panose="020B0604020202020204" pitchFamily="34" charset="0"/>
              <a:buChar char="•"/>
            </a:pPr>
            <a:r>
              <a:rPr lang="en-US" dirty="0"/>
              <a:t>Varying quality of video depending on membership tier</a:t>
            </a:r>
          </a:p>
          <a:p>
            <a:pPr marL="285750" indent="-285750">
              <a:buFont typeface="Arial" panose="020B0604020202020204" pitchFamily="34" charset="0"/>
              <a:buChar char="•"/>
            </a:pPr>
            <a:r>
              <a:rPr lang="en-US" dirty="0"/>
              <a:t>Prime Video included with Prime Membership (as well as other Prime Benefits e.g. Prime Music)</a:t>
            </a:r>
          </a:p>
          <a:p>
            <a:pPr marL="742950" lvl="1" indent="-285750">
              <a:buFont typeface="Arial" panose="020B0604020202020204" pitchFamily="34" charset="0"/>
              <a:buChar char="•"/>
            </a:pPr>
            <a:r>
              <a:rPr lang="en-US" dirty="0"/>
              <a:t>Prime Membership offered monthly or annually (cheaper)</a:t>
            </a:r>
          </a:p>
          <a:p>
            <a:pPr marL="742950" lvl="1" indent="-285750">
              <a:buFont typeface="Arial" panose="020B0604020202020204" pitchFamily="34" charset="0"/>
              <a:buChar char="•"/>
            </a:pPr>
            <a:r>
              <a:rPr lang="en-US" dirty="0"/>
              <a:t>Without Prime Membership, movies/shows can be rented/purchased at varying prices</a:t>
            </a:r>
          </a:p>
          <a:p>
            <a:pPr marL="742950" lvl="1" indent="-285750">
              <a:buFont typeface="Arial" panose="020B0604020202020204" pitchFamily="34" charset="0"/>
              <a:buChar char="•"/>
            </a:pPr>
            <a:r>
              <a:rPr lang="en-US" dirty="0"/>
              <a:t>No ads</a:t>
            </a:r>
          </a:p>
          <a:p>
            <a:pPr marL="742950" lvl="1" indent="-285750">
              <a:buFont typeface="Arial" panose="020B0604020202020204" pitchFamily="34" charset="0"/>
              <a:buChar char="•"/>
            </a:pPr>
            <a:r>
              <a:rPr lang="en-US" dirty="0"/>
              <a:t>Stream in highest quality that your device supports </a:t>
            </a:r>
          </a:p>
          <a:p>
            <a:pPr marL="742950" lvl="1" indent="-285750">
              <a:buFont typeface="Arial" panose="020B0604020202020204" pitchFamily="34" charset="0"/>
              <a:buChar char="•"/>
            </a:pPr>
            <a:endParaRPr lang="en-US" dirty="0"/>
          </a:p>
          <a:p>
            <a:r>
              <a:rPr lang="en-US" dirty="0"/>
              <a:t>Overall consensus : Amazon Prime Video pricing tiers cost less than Netflix</a:t>
            </a:r>
          </a:p>
        </p:txBody>
      </p:sp>
    </p:spTree>
    <p:extLst>
      <p:ext uri="{BB962C8B-B14F-4D97-AF65-F5344CB8AC3E}">
        <p14:creationId xmlns:p14="http://schemas.microsoft.com/office/powerpoint/2010/main" val="39102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EF203B9-3CAA-4B22-9699-158D5022840D}"/>
              </a:ext>
            </a:extLst>
          </p:cNvPr>
          <p:cNvPicPr>
            <a:picLocks noChangeAspect="1"/>
          </p:cNvPicPr>
          <p:nvPr/>
        </p:nvPicPr>
        <p:blipFill>
          <a:blip r:embed="rId3"/>
          <a:stretch>
            <a:fillRect/>
          </a:stretch>
        </p:blipFill>
        <p:spPr>
          <a:xfrm>
            <a:off x="1054786" y="5075205"/>
            <a:ext cx="2024391" cy="619936"/>
          </a:xfrm>
          <a:prstGeom prst="rect">
            <a:avLst/>
          </a:prstGeom>
        </p:spPr>
      </p:pic>
      <p:grpSp>
        <p:nvGrpSpPr>
          <p:cNvPr id="26" name="Group 25">
            <a:extLst>
              <a:ext uri="{FF2B5EF4-FFF2-40B4-BE49-F238E27FC236}">
                <a16:creationId xmlns:a16="http://schemas.microsoft.com/office/drawing/2014/main" id="{54AB6154-F6E1-48BD-A430-D8F4928E89E0}"/>
              </a:ext>
            </a:extLst>
          </p:cNvPr>
          <p:cNvGrpSpPr/>
          <p:nvPr/>
        </p:nvGrpSpPr>
        <p:grpSpPr>
          <a:xfrm>
            <a:off x="414033" y="814866"/>
            <a:ext cx="3423417" cy="4601897"/>
            <a:chOff x="87039" y="823376"/>
            <a:chExt cx="3423417" cy="4534824"/>
          </a:xfrm>
        </p:grpSpPr>
        <p:sp>
          <p:nvSpPr>
            <p:cNvPr id="4" name="Rectangle 3">
              <a:extLst>
                <a:ext uri="{FF2B5EF4-FFF2-40B4-BE49-F238E27FC236}">
                  <a16:creationId xmlns:a16="http://schemas.microsoft.com/office/drawing/2014/main" id="{4DA5426A-6E9B-4215-A7C8-21FA3B565C7D}"/>
                </a:ext>
              </a:extLst>
            </p:cNvPr>
            <p:cNvSpPr/>
            <p:nvPr/>
          </p:nvSpPr>
          <p:spPr>
            <a:xfrm>
              <a:off x="91435" y="823376"/>
              <a:ext cx="3419021" cy="42531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500" b="1" dirty="0">
                <a:latin typeface="+mj-lt"/>
              </a:endParaRPr>
            </a:p>
          </p:txBody>
        </p:sp>
        <p:sp>
          <p:nvSpPr>
            <p:cNvPr id="6" name="TextBox 5">
              <a:extLst>
                <a:ext uri="{FF2B5EF4-FFF2-40B4-BE49-F238E27FC236}">
                  <a16:creationId xmlns:a16="http://schemas.microsoft.com/office/drawing/2014/main" id="{F4AF42B4-3938-4841-8285-8D11B02E809D}"/>
                </a:ext>
              </a:extLst>
            </p:cNvPr>
            <p:cNvSpPr txBox="1"/>
            <p:nvPr/>
          </p:nvSpPr>
          <p:spPr>
            <a:xfrm>
              <a:off x="87039" y="833885"/>
              <a:ext cx="3423417" cy="4524315"/>
            </a:xfrm>
            <a:prstGeom prst="rect">
              <a:avLst/>
            </a:prstGeom>
            <a:noFill/>
          </p:spPr>
          <p:txBody>
            <a:bodyPr wrap="square" rtlCol="0">
              <a:spAutoFit/>
            </a:bodyPr>
            <a:lstStyle/>
            <a:p>
              <a:pPr>
                <a:spcBef>
                  <a:spcPts val="600"/>
                </a:spcBef>
              </a:pPr>
              <a:r>
                <a:rPr lang="en-US" sz="1200" dirty="0">
                  <a:solidFill>
                    <a:schemeClr val="bg1"/>
                  </a:solidFill>
                </a:rPr>
                <a:t>“If I'm paying $100 a year, I shouldn't have to pay for each movie I'm watching as well. Pick one or the other. The selection is terrible, and you have to sort through a massive number of terrible movies that are included for free and any remotely decent movies that you have to pay for. Every once in a while, I'll find a couple movies I like, but I have to sort though hundreds of movies I have never heard of, movies that are terrible, "tv shows" that are actually only 3 minutes long, etc. If you want to watch TV shows, that's also terrible...you can get full seasons of shows you like, and by that I mean you can get one random season and the rest you get to pay for...even though you are already paying for the service. It kind of feels like paying to test drive a car at a car </a:t>
              </a:r>
              <a:r>
                <a:rPr lang="en-US" sz="1200" dirty="0" err="1">
                  <a:solidFill>
                    <a:schemeClr val="bg1"/>
                  </a:solidFill>
                </a:rPr>
                <a:t>lot.I</a:t>
              </a:r>
              <a:r>
                <a:rPr lang="en-US" sz="1200" dirty="0">
                  <a:solidFill>
                    <a:schemeClr val="bg1"/>
                  </a:solidFill>
                </a:rPr>
                <a:t> have a Roku and every time (EVERY time) I load the app, I have to change the option to show me only items that are included in what I'm paying for. If I select a movie and then go back to the menu, it goes back to showing me content I have to pay for again. Prime video is just a service designed to </a:t>
              </a:r>
              <a:r>
                <a:rPr lang="en-US" sz="1200" dirty="0" err="1">
                  <a:solidFill>
                    <a:schemeClr val="bg1"/>
                  </a:solidFill>
                </a:rPr>
                <a:t>nickle</a:t>
              </a:r>
              <a:r>
                <a:rPr lang="en-US" sz="1200" dirty="0">
                  <a:solidFill>
                    <a:schemeClr val="bg1"/>
                  </a:solidFill>
                </a:rPr>
                <a:t> and dime its customers. Definitely would not recommend to anyone.”</a:t>
              </a:r>
            </a:p>
            <a:p>
              <a:endParaRPr lang="en-US" sz="1200" dirty="0">
                <a:solidFill>
                  <a:schemeClr val="bg1"/>
                </a:solidFill>
              </a:endParaRPr>
            </a:p>
          </p:txBody>
        </p:sp>
      </p:grpSp>
      <p:pic>
        <p:nvPicPr>
          <p:cNvPr id="12" name="Picture 11">
            <a:extLst>
              <a:ext uri="{FF2B5EF4-FFF2-40B4-BE49-F238E27FC236}">
                <a16:creationId xmlns:a16="http://schemas.microsoft.com/office/drawing/2014/main" id="{3259E654-60D4-402D-B535-72812F94E4FA}"/>
              </a:ext>
            </a:extLst>
          </p:cNvPr>
          <p:cNvPicPr>
            <a:picLocks noChangeAspect="1"/>
          </p:cNvPicPr>
          <p:nvPr/>
        </p:nvPicPr>
        <p:blipFill>
          <a:blip r:embed="rId4"/>
          <a:stretch>
            <a:fillRect/>
          </a:stretch>
        </p:blipFill>
        <p:spPr>
          <a:xfrm>
            <a:off x="318499" y="5688313"/>
            <a:ext cx="3608781" cy="424196"/>
          </a:xfrm>
          <a:prstGeom prst="rect">
            <a:avLst/>
          </a:prstGeom>
        </p:spPr>
      </p:pic>
      <p:pic>
        <p:nvPicPr>
          <p:cNvPr id="13" name="Picture 12">
            <a:extLst>
              <a:ext uri="{FF2B5EF4-FFF2-40B4-BE49-F238E27FC236}">
                <a16:creationId xmlns:a16="http://schemas.microsoft.com/office/drawing/2014/main" id="{63FAB6A6-93E4-4B6F-A1BA-1A7BEF36D9DC}"/>
              </a:ext>
            </a:extLst>
          </p:cNvPr>
          <p:cNvPicPr>
            <a:picLocks noChangeAspect="1"/>
          </p:cNvPicPr>
          <p:nvPr/>
        </p:nvPicPr>
        <p:blipFill>
          <a:blip r:embed="rId5"/>
          <a:stretch>
            <a:fillRect/>
          </a:stretch>
        </p:blipFill>
        <p:spPr>
          <a:xfrm>
            <a:off x="704381" y="6252561"/>
            <a:ext cx="2906816" cy="487146"/>
          </a:xfrm>
          <a:prstGeom prst="rect">
            <a:avLst/>
          </a:prstGeom>
        </p:spPr>
      </p:pic>
      <p:pic>
        <p:nvPicPr>
          <p:cNvPr id="15" name="Picture 14">
            <a:extLst>
              <a:ext uri="{FF2B5EF4-FFF2-40B4-BE49-F238E27FC236}">
                <a16:creationId xmlns:a16="http://schemas.microsoft.com/office/drawing/2014/main" id="{5C16F410-2A6F-497C-9F7F-70E039A6CE2F}"/>
              </a:ext>
            </a:extLst>
          </p:cNvPr>
          <p:cNvPicPr>
            <a:picLocks noChangeAspect="1"/>
          </p:cNvPicPr>
          <p:nvPr/>
        </p:nvPicPr>
        <p:blipFill>
          <a:blip r:embed="rId6"/>
          <a:stretch>
            <a:fillRect/>
          </a:stretch>
        </p:blipFill>
        <p:spPr>
          <a:xfrm>
            <a:off x="5079986" y="5058839"/>
            <a:ext cx="1932672" cy="626077"/>
          </a:xfrm>
          <a:prstGeom prst="rect">
            <a:avLst/>
          </a:prstGeom>
        </p:spPr>
      </p:pic>
      <p:pic>
        <p:nvPicPr>
          <p:cNvPr id="16" name="Picture 15">
            <a:extLst>
              <a:ext uri="{FF2B5EF4-FFF2-40B4-BE49-F238E27FC236}">
                <a16:creationId xmlns:a16="http://schemas.microsoft.com/office/drawing/2014/main" id="{210929F4-E203-42D9-9E7F-20E2496077E1}"/>
              </a:ext>
            </a:extLst>
          </p:cNvPr>
          <p:cNvPicPr>
            <a:picLocks noChangeAspect="1"/>
          </p:cNvPicPr>
          <p:nvPr/>
        </p:nvPicPr>
        <p:blipFill>
          <a:blip r:embed="rId7"/>
          <a:stretch>
            <a:fillRect/>
          </a:stretch>
        </p:blipFill>
        <p:spPr>
          <a:xfrm>
            <a:off x="4346519" y="5736285"/>
            <a:ext cx="3476717" cy="364993"/>
          </a:xfrm>
          <a:prstGeom prst="rect">
            <a:avLst/>
          </a:prstGeom>
        </p:spPr>
      </p:pic>
      <p:pic>
        <p:nvPicPr>
          <p:cNvPr id="17" name="Picture 16">
            <a:extLst>
              <a:ext uri="{FF2B5EF4-FFF2-40B4-BE49-F238E27FC236}">
                <a16:creationId xmlns:a16="http://schemas.microsoft.com/office/drawing/2014/main" id="{41540ABE-706F-451F-AA41-69E1EA9B94BD}"/>
              </a:ext>
            </a:extLst>
          </p:cNvPr>
          <p:cNvPicPr>
            <a:picLocks noChangeAspect="1"/>
          </p:cNvPicPr>
          <p:nvPr/>
        </p:nvPicPr>
        <p:blipFill>
          <a:blip r:embed="rId8"/>
          <a:stretch>
            <a:fillRect/>
          </a:stretch>
        </p:blipFill>
        <p:spPr>
          <a:xfrm>
            <a:off x="4533624" y="6212511"/>
            <a:ext cx="3733805" cy="433388"/>
          </a:xfrm>
          <a:prstGeom prst="rect">
            <a:avLst/>
          </a:prstGeom>
        </p:spPr>
      </p:pic>
      <p:pic>
        <p:nvPicPr>
          <p:cNvPr id="22" name="Picture 21">
            <a:extLst>
              <a:ext uri="{FF2B5EF4-FFF2-40B4-BE49-F238E27FC236}">
                <a16:creationId xmlns:a16="http://schemas.microsoft.com/office/drawing/2014/main" id="{D1351EE6-AFD5-4FFB-B579-2538A52979DD}"/>
              </a:ext>
            </a:extLst>
          </p:cNvPr>
          <p:cNvPicPr>
            <a:picLocks noChangeAspect="1"/>
          </p:cNvPicPr>
          <p:nvPr/>
        </p:nvPicPr>
        <p:blipFill>
          <a:blip r:embed="rId9"/>
          <a:stretch>
            <a:fillRect/>
          </a:stretch>
        </p:blipFill>
        <p:spPr>
          <a:xfrm>
            <a:off x="9139528" y="5068338"/>
            <a:ext cx="1843234" cy="610930"/>
          </a:xfrm>
          <a:prstGeom prst="rect">
            <a:avLst/>
          </a:prstGeom>
        </p:spPr>
      </p:pic>
      <p:pic>
        <p:nvPicPr>
          <p:cNvPr id="23" name="Picture 22">
            <a:extLst>
              <a:ext uri="{FF2B5EF4-FFF2-40B4-BE49-F238E27FC236}">
                <a16:creationId xmlns:a16="http://schemas.microsoft.com/office/drawing/2014/main" id="{DCF89797-C445-40EC-88C5-613D52B87254}"/>
              </a:ext>
            </a:extLst>
          </p:cNvPr>
          <p:cNvPicPr>
            <a:picLocks noChangeAspect="1"/>
          </p:cNvPicPr>
          <p:nvPr/>
        </p:nvPicPr>
        <p:blipFill>
          <a:blip r:embed="rId10"/>
          <a:stretch>
            <a:fillRect/>
          </a:stretch>
        </p:blipFill>
        <p:spPr>
          <a:xfrm>
            <a:off x="8298262" y="5752312"/>
            <a:ext cx="3582525" cy="348968"/>
          </a:xfrm>
          <a:prstGeom prst="rect">
            <a:avLst/>
          </a:prstGeom>
        </p:spPr>
      </p:pic>
      <p:pic>
        <p:nvPicPr>
          <p:cNvPr id="24" name="Picture 23">
            <a:extLst>
              <a:ext uri="{FF2B5EF4-FFF2-40B4-BE49-F238E27FC236}">
                <a16:creationId xmlns:a16="http://schemas.microsoft.com/office/drawing/2014/main" id="{B678F1F8-C759-4463-86B0-C39935658BE9}"/>
              </a:ext>
            </a:extLst>
          </p:cNvPr>
          <p:cNvPicPr>
            <a:picLocks noChangeAspect="1"/>
          </p:cNvPicPr>
          <p:nvPr/>
        </p:nvPicPr>
        <p:blipFill>
          <a:blip r:embed="rId11"/>
          <a:stretch>
            <a:fillRect/>
          </a:stretch>
        </p:blipFill>
        <p:spPr>
          <a:xfrm>
            <a:off x="8519329" y="6332419"/>
            <a:ext cx="3197954" cy="276294"/>
          </a:xfrm>
          <a:prstGeom prst="rect">
            <a:avLst/>
          </a:prstGeom>
        </p:spPr>
      </p:pic>
      <p:sp>
        <p:nvSpPr>
          <p:cNvPr id="25" name="Title 1">
            <a:extLst>
              <a:ext uri="{FF2B5EF4-FFF2-40B4-BE49-F238E27FC236}">
                <a16:creationId xmlns:a16="http://schemas.microsoft.com/office/drawing/2014/main" id="{7D95876E-2D4F-446E-B14C-1D4386F10C7F}"/>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Prime Video Top Rated Customer Complaints</a:t>
            </a:r>
          </a:p>
        </p:txBody>
      </p:sp>
      <p:grpSp>
        <p:nvGrpSpPr>
          <p:cNvPr id="28" name="Group 27">
            <a:extLst>
              <a:ext uri="{FF2B5EF4-FFF2-40B4-BE49-F238E27FC236}">
                <a16:creationId xmlns:a16="http://schemas.microsoft.com/office/drawing/2014/main" id="{CBAFA966-0E8F-434F-B8A2-2B1C0D7DE4E8}"/>
              </a:ext>
            </a:extLst>
          </p:cNvPr>
          <p:cNvGrpSpPr/>
          <p:nvPr/>
        </p:nvGrpSpPr>
        <p:grpSpPr>
          <a:xfrm>
            <a:off x="4346519" y="816434"/>
            <a:ext cx="3419021" cy="4315117"/>
            <a:chOff x="3600286" y="816434"/>
            <a:chExt cx="3419021" cy="4260063"/>
          </a:xfrm>
        </p:grpSpPr>
        <p:sp>
          <p:nvSpPr>
            <p:cNvPr id="9" name="Rectangle 8">
              <a:extLst>
                <a:ext uri="{FF2B5EF4-FFF2-40B4-BE49-F238E27FC236}">
                  <a16:creationId xmlns:a16="http://schemas.microsoft.com/office/drawing/2014/main" id="{14F3EE01-9958-422E-92C3-411EC8B24859}"/>
                </a:ext>
              </a:extLst>
            </p:cNvPr>
            <p:cNvSpPr/>
            <p:nvPr/>
          </p:nvSpPr>
          <p:spPr>
            <a:xfrm>
              <a:off x="3600286" y="816434"/>
              <a:ext cx="3419021" cy="42600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200" b="1" dirty="0">
                <a:latin typeface="+mj-lt"/>
              </a:endParaRPr>
            </a:p>
          </p:txBody>
        </p:sp>
        <p:sp>
          <p:nvSpPr>
            <p:cNvPr id="14" name="TextBox 13">
              <a:extLst>
                <a:ext uri="{FF2B5EF4-FFF2-40B4-BE49-F238E27FC236}">
                  <a16:creationId xmlns:a16="http://schemas.microsoft.com/office/drawing/2014/main" id="{7AA2772B-4C4B-4DFE-BC23-B2D283E1517A}"/>
                </a:ext>
              </a:extLst>
            </p:cNvPr>
            <p:cNvSpPr txBox="1"/>
            <p:nvPr/>
          </p:nvSpPr>
          <p:spPr>
            <a:xfrm>
              <a:off x="3600287" y="1033577"/>
              <a:ext cx="3399604" cy="3785652"/>
            </a:xfrm>
            <a:prstGeom prst="rect">
              <a:avLst/>
            </a:prstGeom>
            <a:noFill/>
          </p:spPr>
          <p:txBody>
            <a:bodyPr wrap="square" rtlCol="0">
              <a:spAutoFit/>
            </a:bodyPr>
            <a:lstStyle/>
            <a:p>
              <a:pPr>
                <a:spcBef>
                  <a:spcPts val="600"/>
                </a:spcBef>
              </a:pPr>
              <a:r>
                <a:rPr lang="en-US" sz="1200" dirty="0">
                  <a:solidFill>
                    <a:schemeClr val="bg1"/>
                  </a:solidFill>
                </a:rPr>
                <a:t>“Update: the app stored over 5gb in a downloading folder. After deleting all videos and clearing all app data it still remained! Eating up 5gb of space for nothing! These are the kinds of bugs in Amazon's apps that have made me give up on them! I don't need to be wasting time tracking down these issues! I've uninstalled all Amazon apps from my devices and they run better for it! Sad Amazon! Very sad!</a:t>
              </a:r>
              <a:br>
                <a:rPr lang="en-US" sz="1200" dirty="0">
                  <a:solidFill>
                    <a:schemeClr val="bg1"/>
                  </a:solidFill>
                </a:rPr>
              </a:br>
              <a:r>
                <a:rPr lang="en-US" sz="1200" dirty="0">
                  <a:solidFill>
                    <a:schemeClr val="bg1"/>
                  </a:solidFill>
                </a:rPr>
                <a:t>I do not like this app at all, and it's the main reason I won't continue with Amazon videos. It doesn't tie into </a:t>
              </a:r>
              <a:r>
                <a:rPr lang="en-US" sz="1200" dirty="0" err="1">
                  <a:solidFill>
                    <a:schemeClr val="bg1"/>
                  </a:solidFill>
                </a:rPr>
                <a:t>imdb's</a:t>
              </a:r>
              <a:r>
                <a:rPr lang="en-US" sz="1200" dirty="0">
                  <a:solidFill>
                    <a:schemeClr val="bg1"/>
                  </a:solidFill>
                </a:rPr>
                <a:t> ratings -- Amazon owns both! When downloading videos it'll delete previous downloaded videos without warning, only allowed me to download 12 videos. Doesn't show audio language! Zoom doesn't stick when you pause etc... Poor filtering for movies -- would be nice to see by year or rating </a:t>
              </a:r>
              <a:r>
                <a:rPr lang="en-US" sz="1200" dirty="0" err="1">
                  <a:solidFill>
                    <a:schemeClr val="bg1"/>
                  </a:solidFill>
                </a:rPr>
                <a:t>etc</a:t>
              </a:r>
              <a:r>
                <a:rPr lang="en-US" sz="1200" dirty="0">
                  <a:solidFill>
                    <a:schemeClr val="bg1"/>
                  </a:solidFill>
                </a:rPr>
                <a:t>, instead of Amazon's "recommendations." Personally I'd be firing the team that developed this app.”</a:t>
              </a:r>
              <a:endParaRPr lang="en-US" sz="1200" b="1" dirty="0">
                <a:solidFill>
                  <a:schemeClr val="bg1"/>
                </a:solidFill>
              </a:endParaRPr>
            </a:p>
          </p:txBody>
        </p:sp>
      </p:grpSp>
      <p:grpSp>
        <p:nvGrpSpPr>
          <p:cNvPr id="27" name="Group 26">
            <a:extLst>
              <a:ext uri="{FF2B5EF4-FFF2-40B4-BE49-F238E27FC236}">
                <a16:creationId xmlns:a16="http://schemas.microsoft.com/office/drawing/2014/main" id="{E3FB42F0-AE7C-455A-BDE9-9A37507EE644}"/>
              </a:ext>
            </a:extLst>
          </p:cNvPr>
          <p:cNvGrpSpPr/>
          <p:nvPr/>
        </p:nvGrpSpPr>
        <p:grpSpPr>
          <a:xfrm>
            <a:off x="8273385" y="814866"/>
            <a:ext cx="3443898" cy="4315117"/>
            <a:chOff x="7109137" y="811674"/>
            <a:chExt cx="3443898" cy="4315117"/>
          </a:xfrm>
        </p:grpSpPr>
        <p:sp>
          <p:nvSpPr>
            <p:cNvPr id="18" name="Rectangle 17">
              <a:extLst>
                <a:ext uri="{FF2B5EF4-FFF2-40B4-BE49-F238E27FC236}">
                  <a16:creationId xmlns:a16="http://schemas.microsoft.com/office/drawing/2014/main" id="{E79BE4A6-CA22-496A-A99F-7F087960F431}"/>
                </a:ext>
              </a:extLst>
            </p:cNvPr>
            <p:cNvSpPr/>
            <p:nvPr/>
          </p:nvSpPr>
          <p:spPr>
            <a:xfrm>
              <a:off x="7134014" y="811674"/>
              <a:ext cx="3419021" cy="431511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200" b="1" dirty="0">
                <a:latin typeface="+mj-lt"/>
              </a:endParaRPr>
            </a:p>
          </p:txBody>
        </p:sp>
        <p:sp>
          <p:nvSpPr>
            <p:cNvPr id="21" name="TextBox 20">
              <a:extLst>
                <a:ext uri="{FF2B5EF4-FFF2-40B4-BE49-F238E27FC236}">
                  <a16:creationId xmlns:a16="http://schemas.microsoft.com/office/drawing/2014/main" id="{84C074BD-F1CD-43EC-BADF-500916DA887D}"/>
                </a:ext>
              </a:extLst>
            </p:cNvPr>
            <p:cNvSpPr txBox="1"/>
            <p:nvPr/>
          </p:nvSpPr>
          <p:spPr>
            <a:xfrm>
              <a:off x="7109137" y="1402909"/>
              <a:ext cx="3443898" cy="3046988"/>
            </a:xfrm>
            <a:prstGeom prst="rect">
              <a:avLst/>
            </a:prstGeom>
            <a:noFill/>
          </p:spPr>
          <p:txBody>
            <a:bodyPr wrap="square" rtlCol="0">
              <a:spAutoFit/>
            </a:bodyPr>
            <a:lstStyle/>
            <a:p>
              <a:r>
                <a:rPr lang="en-US" sz="1200" dirty="0">
                  <a:solidFill>
                    <a:schemeClr val="bg1"/>
                  </a:solidFill>
                </a:rPr>
                <a:t>“I'm disgusted that I pay $99 annually for all the features of Amazon Prime, especially for free video streaming, but Amazon devalues me as a frequent customer by basically deciding that I can't view my Prime videos on the Lenovo Android tablet they just sold my boyfriend to give me for Christmas. After wasting 30 minutes of my life trying to jump through the hoops Amazon said would ultimately result in me being able to watch Prime videos, I find out that I still can't. Well that's a steaming pile of BS. After I watch the last set of shows in my queue on my PC or my eye-straining Android phone, I may have to end my Prime account and look for a modern less restrictive option. Amazon, you should treat all your Prime customers equally. All to sell a couple stupid Kindle Fires. Good luck with that.”</a:t>
              </a:r>
            </a:p>
          </p:txBody>
        </p:sp>
      </p:grpSp>
      <p:sp>
        <p:nvSpPr>
          <p:cNvPr id="29" name="Arrow: Up 28">
            <a:extLst>
              <a:ext uri="{FF2B5EF4-FFF2-40B4-BE49-F238E27FC236}">
                <a16:creationId xmlns:a16="http://schemas.microsoft.com/office/drawing/2014/main" id="{2CC52A1F-A692-4FA9-8D07-9EB1E3B4125A}"/>
              </a:ext>
            </a:extLst>
          </p:cNvPr>
          <p:cNvSpPr/>
          <p:nvPr/>
        </p:nvSpPr>
        <p:spPr>
          <a:xfrm>
            <a:off x="8330068" y="6071308"/>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B2E7EEB9-DDE3-412D-952A-917640D1E9BF}"/>
              </a:ext>
            </a:extLst>
          </p:cNvPr>
          <p:cNvSpPr/>
          <p:nvPr/>
        </p:nvSpPr>
        <p:spPr>
          <a:xfrm>
            <a:off x="6627029" y="6054622"/>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2C4F4DF1-B22B-4BF0-B7AF-230CB743AB15}"/>
              </a:ext>
            </a:extLst>
          </p:cNvPr>
          <p:cNvSpPr/>
          <p:nvPr/>
        </p:nvSpPr>
        <p:spPr>
          <a:xfrm>
            <a:off x="9179018" y="6069199"/>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DCF783CA-3E45-4A21-AC73-1D79124339C4}"/>
              </a:ext>
            </a:extLst>
          </p:cNvPr>
          <p:cNvSpPr/>
          <p:nvPr/>
        </p:nvSpPr>
        <p:spPr>
          <a:xfrm>
            <a:off x="5140248" y="6069199"/>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3F49C909-9154-48EA-AF7B-858659D612D8}"/>
              </a:ext>
            </a:extLst>
          </p:cNvPr>
          <p:cNvSpPr/>
          <p:nvPr/>
        </p:nvSpPr>
        <p:spPr>
          <a:xfrm>
            <a:off x="2705973" y="6043134"/>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67636E60-6B2E-4D40-A829-D6AD1F84BEDD}"/>
              </a:ext>
            </a:extLst>
          </p:cNvPr>
          <p:cNvSpPr/>
          <p:nvPr/>
        </p:nvSpPr>
        <p:spPr>
          <a:xfrm>
            <a:off x="414033" y="6032470"/>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93885452-37E2-44AF-B62A-96C92E481D3B}"/>
              </a:ext>
            </a:extLst>
          </p:cNvPr>
          <p:cNvSpPr/>
          <p:nvPr/>
        </p:nvSpPr>
        <p:spPr>
          <a:xfrm>
            <a:off x="10662079" y="6072285"/>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57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034BF43-44A8-4128-89B6-1C3194C26BCD}"/>
              </a:ext>
            </a:extLst>
          </p:cNvPr>
          <p:cNvPicPr>
            <a:picLocks noChangeAspect="1"/>
          </p:cNvPicPr>
          <p:nvPr/>
        </p:nvPicPr>
        <p:blipFill>
          <a:blip r:embed="rId3"/>
          <a:stretch>
            <a:fillRect/>
          </a:stretch>
        </p:blipFill>
        <p:spPr>
          <a:xfrm>
            <a:off x="8970970" y="5135286"/>
            <a:ext cx="1981463" cy="558727"/>
          </a:xfrm>
          <a:prstGeom prst="rect">
            <a:avLst/>
          </a:prstGeom>
        </p:spPr>
      </p:pic>
      <p:pic>
        <p:nvPicPr>
          <p:cNvPr id="10" name="Picture 9">
            <a:extLst>
              <a:ext uri="{FF2B5EF4-FFF2-40B4-BE49-F238E27FC236}">
                <a16:creationId xmlns:a16="http://schemas.microsoft.com/office/drawing/2014/main" id="{05F6BAB0-57BB-40C9-BA92-C344E6F612C9}"/>
              </a:ext>
            </a:extLst>
          </p:cNvPr>
          <p:cNvPicPr>
            <a:picLocks noChangeAspect="1"/>
          </p:cNvPicPr>
          <p:nvPr/>
        </p:nvPicPr>
        <p:blipFill>
          <a:blip r:embed="rId4"/>
          <a:stretch>
            <a:fillRect/>
          </a:stretch>
        </p:blipFill>
        <p:spPr>
          <a:xfrm>
            <a:off x="5064146" y="5113755"/>
            <a:ext cx="1981463" cy="573432"/>
          </a:xfrm>
          <a:prstGeom prst="rect">
            <a:avLst/>
          </a:prstGeom>
        </p:spPr>
      </p:pic>
      <p:pic>
        <p:nvPicPr>
          <p:cNvPr id="3" name="Picture 2">
            <a:extLst>
              <a:ext uri="{FF2B5EF4-FFF2-40B4-BE49-F238E27FC236}">
                <a16:creationId xmlns:a16="http://schemas.microsoft.com/office/drawing/2014/main" id="{F3CE2265-8D31-46EE-8754-3CB1544BFBC7}"/>
              </a:ext>
            </a:extLst>
          </p:cNvPr>
          <p:cNvPicPr>
            <a:picLocks noChangeAspect="1"/>
          </p:cNvPicPr>
          <p:nvPr/>
        </p:nvPicPr>
        <p:blipFill>
          <a:blip r:embed="rId5"/>
          <a:stretch>
            <a:fillRect/>
          </a:stretch>
        </p:blipFill>
        <p:spPr>
          <a:xfrm>
            <a:off x="1167653" y="5108865"/>
            <a:ext cx="1745668" cy="573432"/>
          </a:xfrm>
          <a:prstGeom prst="rect">
            <a:avLst/>
          </a:prstGeom>
        </p:spPr>
      </p:pic>
      <p:grpSp>
        <p:nvGrpSpPr>
          <p:cNvPr id="26" name="Group 25">
            <a:extLst>
              <a:ext uri="{FF2B5EF4-FFF2-40B4-BE49-F238E27FC236}">
                <a16:creationId xmlns:a16="http://schemas.microsoft.com/office/drawing/2014/main" id="{54AB6154-F6E1-48BD-A430-D8F4928E89E0}"/>
              </a:ext>
            </a:extLst>
          </p:cNvPr>
          <p:cNvGrpSpPr/>
          <p:nvPr/>
        </p:nvGrpSpPr>
        <p:grpSpPr>
          <a:xfrm>
            <a:off x="414033" y="814866"/>
            <a:ext cx="3423417" cy="4316027"/>
            <a:chOff x="87039" y="823376"/>
            <a:chExt cx="3423417" cy="4253121"/>
          </a:xfrm>
        </p:grpSpPr>
        <p:sp>
          <p:nvSpPr>
            <p:cNvPr id="4" name="Rectangle 3">
              <a:extLst>
                <a:ext uri="{FF2B5EF4-FFF2-40B4-BE49-F238E27FC236}">
                  <a16:creationId xmlns:a16="http://schemas.microsoft.com/office/drawing/2014/main" id="{4DA5426A-6E9B-4215-A7C8-21FA3B565C7D}"/>
                </a:ext>
              </a:extLst>
            </p:cNvPr>
            <p:cNvSpPr/>
            <p:nvPr/>
          </p:nvSpPr>
          <p:spPr>
            <a:xfrm>
              <a:off x="91435" y="823376"/>
              <a:ext cx="3419021" cy="42531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500" b="1" dirty="0">
                <a:latin typeface="+mj-lt"/>
              </a:endParaRPr>
            </a:p>
          </p:txBody>
        </p:sp>
        <p:sp>
          <p:nvSpPr>
            <p:cNvPr id="6" name="TextBox 5">
              <a:extLst>
                <a:ext uri="{FF2B5EF4-FFF2-40B4-BE49-F238E27FC236}">
                  <a16:creationId xmlns:a16="http://schemas.microsoft.com/office/drawing/2014/main" id="{F4AF42B4-3938-4841-8285-8D11B02E809D}"/>
                </a:ext>
              </a:extLst>
            </p:cNvPr>
            <p:cNvSpPr txBox="1"/>
            <p:nvPr/>
          </p:nvSpPr>
          <p:spPr>
            <a:xfrm>
              <a:off x="87039" y="833885"/>
              <a:ext cx="3423417" cy="272962"/>
            </a:xfrm>
            <a:prstGeom prst="rect">
              <a:avLst/>
            </a:prstGeom>
            <a:noFill/>
          </p:spPr>
          <p:txBody>
            <a:bodyPr wrap="square" rtlCol="0">
              <a:spAutoFit/>
            </a:bodyPr>
            <a:lstStyle/>
            <a:p>
              <a:endParaRPr lang="en-US" sz="1200" dirty="0">
                <a:solidFill>
                  <a:schemeClr val="bg1"/>
                </a:solidFill>
              </a:endParaRPr>
            </a:p>
          </p:txBody>
        </p:sp>
      </p:grpSp>
      <p:sp>
        <p:nvSpPr>
          <p:cNvPr id="25" name="Title 1">
            <a:extLst>
              <a:ext uri="{FF2B5EF4-FFF2-40B4-BE49-F238E27FC236}">
                <a16:creationId xmlns:a16="http://schemas.microsoft.com/office/drawing/2014/main" id="{7D95876E-2D4F-446E-B14C-1D4386F10C7F}"/>
              </a:ext>
            </a:extLst>
          </p:cNvPr>
          <p:cNvSpPr txBox="1">
            <a:spLocks/>
          </p:cNvSpPr>
          <p:nvPr/>
        </p:nvSpPr>
        <p:spPr>
          <a:xfrm>
            <a:off x="87039" y="138837"/>
            <a:ext cx="12020877"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Netflix Top Rated Customer Complaints</a:t>
            </a:r>
          </a:p>
        </p:txBody>
      </p:sp>
      <p:grpSp>
        <p:nvGrpSpPr>
          <p:cNvPr id="28" name="Group 27">
            <a:extLst>
              <a:ext uri="{FF2B5EF4-FFF2-40B4-BE49-F238E27FC236}">
                <a16:creationId xmlns:a16="http://schemas.microsoft.com/office/drawing/2014/main" id="{CBAFA966-0E8F-434F-B8A2-2B1C0D7DE4E8}"/>
              </a:ext>
            </a:extLst>
          </p:cNvPr>
          <p:cNvGrpSpPr/>
          <p:nvPr/>
        </p:nvGrpSpPr>
        <p:grpSpPr>
          <a:xfrm>
            <a:off x="4346519" y="816434"/>
            <a:ext cx="3419021" cy="4315117"/>
            <a:chOff x="3600286" y="816434"/>
            <a:chExt cx="3419021" cy="4260063"/>
          </a:xfrm>
        </p:grpSpPr>
        <p:sp>
          <p:nvSpPr>
            <p:cNvPr id="9" name="Rectangle 8">
              <a:extLst>
                <a:ext uri="{FF2B5EF4-FFF2-40B4-BE49-F238E27FC236}">
                  <a16:creationId xmlns:a16="http://schemas.microsoft.com/office/drawing/2014/main" id="{14F3EE01-9958-422E-92C3-411EC8B24859}"/>
                </a:ext>
              </a:extLst>
            </p:cNvPr>
            <p:cNvSpPr/>
            <p:nvPr/>
          </p:nvSpPr>
          <p:spPr>
            <a:xfrm>
              <a:off x="3600286" y="816434"/>
              <a:ext cx="3419021" cy="42600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200" b="1" dirty="0">
                <a:latin typeface="+mj-lt"/>
              </a:endParaRPr>
            </a:p>
          </p:txBody>
        </p:sp>
        <p:sp>
          <p:nvSpPr>
            <p:cNvPr id="14" name="TextBox 13">
              <a:extLst>
                <a:ext uri="{FF2B5EF4-FFF2-40B4-BE49-F238E27FC236}">
                  <a16:creationId xmlns:a16="http://schemas.microsoft.com/office/drawing/2014/main" id="{7AA2772B-4C4B-4DFE-BC23-B2D283E1517A}"/>
                </a:ext>
              </a:extLst>
            </p:cNvPr>
            <p:cNvSpPr txBox="1"/>
            <p:nvPr/>
          </p:nvSpPr>
          <p:spPr>
            <a:xfrm>
              <a:off x="3600287" y="1033577"/>
              <a:ext cx="3399604" cy="273465"/>
            </a:xfrm>
            <a:prstGeom prst="rect">
              <a:avLst/>
            </a:prstGeom>
            <a:noFill/>
          </p:spPr>
          <p:txBody>
            <a:bodyPr wrap="square" rtlCol="0">
              <a:spAutoFit/>
            </a:bodyPr>
            <a:lstStyle/>
            <a:p>
              <a:pPr>
                <a:spcBef>
                  <a:spcPts val="600"/>
                </a:spcBef>
              </a:pPr>
              <a:endParaRPr lang="en-US" sz="1200" b="1" dirty="0">
                <a:solidFill>
                  <a:schemeClr val="bg1"/>
                </a:solidFill>
              </a:endParaRPr>
            </a:p>
          </p:txBody>
        </p:sp>
      </p:grpSp>
      <p:grpSp>
        <p:nvGrpSpPr>
          <p:cNvPr id="27" name="Group 26">
            <a:extLst>
              <a:ext uri="{FF2B5EF4-FFF2-40B4-BE49-F238E27FC236}">
                <a16:creationId xmlns:a16="http://schemas.microsoft.com/office/drawing/2014/main" id="{E3FB42F0-AE7C-455A-BDE9-9A37507EE644}"/>
              </a:ext>
            </a:extLst>
          </p:cNvPr>
          <p:cNvGrpSpPr/>
          <p:nvPr/>
        </p:nvGrpSpPr>
        <p:grpSpPr>
          <a:xfrm>
            <a:off x="8273385" y="814866"/>
            <a:ext cx="3443898" cy="4315117"/>
            <a:chOff x="7109137" y="811674"/>
            <a:chExt cx="3443898" cy="4315117"/>
          </a:xfrm>
        </p:grpSpPr>
        <p:sp>
          <p:nvSpPr>
            <p:cNvPr id="18" name="Rectangle 17">
              <a:extLst>
                <a:ext uri="{FF2B5EF4-FFF2-40B4-BE49-F238E27FC236}">
                  <a16:creationId xmlns:a16="http://schemas.microsoft.com/office/drawing/2014/main" id="{E79BE4A6-CA22-496A-A99F-7F087960F431}"/>
                </a:ext>
              </a:extLst>
            </p:cNvPr>
            <p:cNvSpPr/>
            <p:nvPr/>
          </p:nvSpPr>
          <p:spPr>
            <a:xfrm>
              <a:off x="7134014" y="811674"/>
              <a:ext cx="3419021" cy="431511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endParaRPr lang="en-US" sz="1200" b="1" dirty="0">
                <a:latin typeface="+mj-lt"/>
              </a:endParaRPr>
            </a:p>
          </p:txBody>
        </p:sp>
        <p:sp>
          <p:nvSpPr>
            <p:cNvPr id="21" name="TextBox 20">
              <a:extLst>
                <a:ext uri="{FF2B5EF4-FFF2-40B4-BE49-F238E27FC236}">
                  <a16:creationId xmlns:a16="http://schemas.microsoft.com/office/drawing/2014/main" id="{84C074BD-F1CD-43EC-BADF-500916DA887D}"/>
                </a:ext>
              </a:extLst>
            </p:cNvPr>
            <p:cNvSpPr txBox="1"/>
            <p:nvPr/>
          </p:nvSpPr>
          <p:spPr>
            <a:xfrm>
              <a:off x="7109137" y="1402909"/>
              <a:ext cx="3443898" cy="276999"/>
            </a:xfrm>
            <a:prstGeom prst="rect">
              <a:avLst/>
            </a:prstGeom>
            <a:noFill/>
          </p:spPr>
          <p:txBody>
            <a:bodyPr wrap="square" rtlCol="0">
              <a:spAutoFit/>
            </a:bodyPr>
            <a:lstStyle/>
            <a:p>
              <a:endParaRPr lang="en-US" sz="1200" dirty="0">
                <a:solidFill>
                  <a:schemeClr val="bg1"/>
                </a:solidFill>
              </a:endParaRPr>
            </a:p>
          </p:txBody>
        </p:sp>
      </p:grpSp>
      <p:sp>
        <p:nvSpPr>
          <p:cNvPr id="2" name="TextBox 1">
            <a:extLst>
              <a:ext uri="{FF2B5EF4-FFF2-40B4-BE49-F238E27FC236}">
                <a16:creationId xmlns:a16="http://schemas.microsoft.com/office/drawing/2014/main" id="{15FDDAD1-BE72-428F-A8A8-13F4A64E9193}"/>
              </a:ext>
            </a:extLst>
          </p:cNvPr>
          <p:cNvSpPr txBox="1"/>
          <p:nvPr/>
        </p:nvSpPr>
        <p:spPr>
          <a:xfrm>
            <a:off x="474717" y="825530"/>
            <a:ext cx="3339080" cy="4339650"/>
          </a:xfrm>
          <a:prstGeom prst="rect">
            <a:avLst/>
          </a:prstGeom>
          <a:noFill/>
        </p:spPr>
        <p:txBody>
          <a:bodyPr wrap="square" rtlCol="0">
            <a:spAutoFit/>
          </a:bodyPr>
          <a:lstStyle/>
          <a:p>
            <a:r>
              <a:rPr lang="en-US" sz="1200" dirty="0">
                <a:solidFill>
                  <a:schemeClr val="bg1"/>
                </a:solidFill>
              </a:rPr>
              <a:t>“The advertisement of free trial is misleading and false. I previously had Netflix which I canceled 5 months ago. Once I saw the ad of free trial I clicked and entered my email address. Bear in mind I had looked for any </a:t>
            </a:r>
            <a:r>
              <a:rPr lang="en-US" sz="1200" dirty="0" err="1">
                <a:solidFill>
                  <a:schemeClr val="bg1"/>
                </a:solidFill>
              </a:rPr>
              <a:t>tnc</a:t>
            </a:r>
            <a:r>
              <a:rPr lang="en-US" sz="1200" dirty="0">
                <a:solidFill>
                  <a:schemeClr val="bg1"/>
                </a:solidFill>
              </a:rPr>
              <a:t>. There was no indication that it was only for first time user. I rejoined think it will be free for the first 30 days only to be surprised that I was charged.</a:t>
            </a:r>
          </a:p>
          <a:p>
            <a:r>
              <a:rPr lang="en-US" sz="1200" dirty="0">
                <a:solidFill>
                  <a:schemeClr val="bg1"/>
                </a:solidFill>
              </a:rPr>
              <a:t>Apparently the free trial is only for first time users and </a:t>
            </a:r>
            <a:r>
              <a:rPr lang="en-US" sz="1200" dirty="0" err="1">
                <a:solidFill>
                  <a:schemeClr val="bg1"/>
                </a:solidFill>
              </a:rPr>
              <a:t>rejoiners</a:t>
            </a:r>
            <a:r>
              <a:rPr lang="en-US" sz="1200" dirty="0">
                <a:solidFill>
                  <a:schemeClr val="bg1"/>
                </a:solidFill>
              </a:rPr>
              <a:t> of 10 months. Why is it not mentioned in the ads. And why is no one suing the company for such a misleading ads that's obviously meant to cheat people's money. What's worse is their airheaded, robotic, script repeating unsympathetic with zero eq help desk people with their complete lack of emotional response that just copy and paste their lack of transparent policies. Even if I enjoy their shows I do not want to associate with lying and cheating apps such as Netflix. It's corrupt and lack of moral. It's disgusting at such an Era we still have such organization that cheats so openly.”</a:t>
            </a:r>
          </a:p>
          <a:p>
            <a:endParaRPr lang="en-US" sz="1200" dirty="0">
              <a:solidFill>
                <a:schemeClr val="bg1"/>
              </a:solidFill>
            </a:endParaRPr>
          </a:p>
        </p:txBody>
      </p:sp>
      <p:pic>
        <p:nvPicPr>
          <p:cNvPr id="5" name="Picture 4">
            <a:extLst>
              <a:ext uri="{FF2B5EF4-FFF2-40B4-BE49-F238E27FC236}">
                <a16:creationId xmlns:a16="http://schemas.microsoft.com/office/drawing/2014/main" id="{32E32813-E851-4F98-8519-8C276CCDE5CB}"/>
              </a:ext>
            </a:extLst>
          </p:cNvPr>
          <p:cNvPicPr>
            <a:picLocks noChangeAspect="1"/>
          </p:cNvPicPr>
          <p:nvPr/>
        </p:nvPicPr>
        <p:blipFill>
          <a:blip r:embed="rId6"/>
          <a:stretch>
            <a:fillRect/>
          </a:stretch>
        </p:blipFill>
        <p:spPr>
          <a:xfrm>
            <a:off x="1" y="5770060"/>
            <a:ext cx="4157330" cy="444654"/>
          </a:xfrm>
          <a:prstGeom prst="rect">
            <a:avLst/>
          </a:prstGeom>
        </p:spPr>
      </p:pic>
      <p:pic>
        <p:nvPicPr>
          <p:cNvPr id="7" name="Picture 6">
            <a:extLst>
              <a:ext uri="{FF2B5EF4-FFF2-40B4-BE49-F238E27FC236}">
                <a16:creationId xmlns:a16="http://schemas.microsoft.com/office/drawing/2014/main" id="{FB3D9C69-51FD-44ED-8323-782B917CE8CA}"/>
              </a:ext>
            </a:extLst>
          </p:cNvPr>
          <p:cNvPicPr>
            <a:picLocks noChangeAspect="1"/>
          </p:cNvPicPr>
          <p:nvPr/>
        </p:nvPicPr>
        <p:blipFill>
          <a:blip r:embed="rId7"/>
          <a:stretch>
            <a:fillRect/>
          </a:stretch>
        </p:blipFill>
        <p:spPr>
          <a:xfrm>
            <a:off x="474717" y="6453071"/>
            <a:ext cx="2961118" cy="382253"/>
          </a:xfrm>
          <a:prstGeom prst="rect">
            <a:avLst/>
          </a:prstGeom>
        </p:spPr>
      </p:pic>
      <p:sp>
        <p:nvSpPr>
          <p:cNvPr id="8" name="TextBox 7">
            <a:extLst>
              <a:ext uri="{FF2B5EF4-FFF2-40B4-BE49-F238E27FC236}">
                <a16:creationId xmlns:a16="http://schemas.microsoft.com/office/drawing/2014/main" id="{05DF36EE-D446-4D68-B224-9FB1CCEF050A}"/>
              </a:ext>
            </a:extLst>
          </p:cNvPr>
          <p:cNvSpPr txBox="1"/>
          <p:nvPr/>
        </p:nvSpPr>
        <p:spPr>
          <a:xfrm>
            <a:off x="4345907" y="825530"/>
            <a:ext cx="3339080" cy="4293483"/>
          </a:xfrm>
          <a:prstGeom prst="rect">
            <a:avLst/>
          </a:prstGeom>
          <a:noFill/>
        </p:spPr>
        <p:txBody>
          <a:bodyPr wrap="square" rtlCol="0">
            <a:spAutoFit/>
          </a:bodyPr>
          <a:lstStyle/>
          <a:p>
            <a:r>
              <a:rPr lang="en-US" sz="1300" dirty="0">
                <a:solidFill>
                  <a:schemeClr val="bg1"/>
                </a:solidFill>
              </a:rPr>
              <a:t>“Do not download the app or sign up for Netflix. I've been having issues streaming Netflix for months yet paying for it. I've contacted customer service and they still don't solve the problem. It's obvious they have no knowledge about the app and zero will to help. When you ask for any alternatives, they tell you they will e-mail you the link to unsubscribe. Who does that?? I'm not sure if they underpay their representatives but nobody seems to care about helping with customer service. They are very nonchalant about it. It's a "go ahead, we don't need you attitude". Considering the competition out there, I'm not surprised people are switching to Hulu and Amazon. However, they don't care. Plus, they lack common sense. They don't train their customer service department in anything about the app that may help, they are clueless but the worst part is that they are extremely rude.”</a:t>
            </a:r>
          </a:p>
        </p:txBody>
      </p:sp>
      <p:pic>
        <p:nvPicPr>
          <p:cNvPr id="11" name="Picture 10">
            <a:extLst>
              <a:ext uri="{FF2B5EF4-FFF2-40B4-BE49-F238E27FC236}">
                <a16:creationId xmlns:a16="http://schemas.microsoft.com/office/drawing/2014/main" id="{A29DF403-AFBB-4D7F-8482-AD245725713E}"/>
              </a:ext>
            </a:extLst>
          </p:cNvPr>
          <p:cNvPicPr>
            <a:picLocks noChangeAspect="1"/>
          </p:cNvPicPr>
          <p:nvPr/>
        </p:nvPicPr>
        <p:blipFill>
          <a:blip r:embed="rId8"/>
          <a:stretch>
            <a:fillRect/>
          </a:stretch>
        </p:blipFill>
        <p:spPr>
          <a:xfrm>
            <a:off x="4345907" y="5858648"/>
            <a:ext cx="3636747" cy="384345"/>
          </a:xfrm>
          <a:prstGeom prst="rect">
            <a:avLst/>
          </a:prstGeom>
        </p:spPr>
      </p:pic>
      <p:pic>
        <p:nvPicPr>
          <p:cNvPr id="12" name="Picture 11">
            <a:extLst>
              <a:ext uri="{FF2B5EF4-FFF2-40B4-BE49-F238E27FC236}">
                <a16:creationId xmlns:a16="http://schemas.microsoft.com/office/drawing/2014/main" id="{029940B3-497C-49DD-A4E0-A7D771C1994F}"/>
              </a:ext>
            </a:extLst>
          </p:cNvPr>
          <p:cNvPicPr>
            <a:picLocks noChangeAspect="1"/>
          </p:cNvPicPr>
          <p:nvPr/>
        </p:nvPicPr>
        <p:blipFill>
          <a:blip r:embed="rId9"/>
          <a:stretch>
            <a:fillRect/>
          </a:stretch>
        </p:blipFill>
        <p:spPr>
          <a:xfrm>
            <a:off x="4044866" y="6507813"/>
            <a:ext cx="3399604" cy="300145"/>
          </a:xfrm>
          <a:prstGeom prst="rect">
            <a:avLst/>
          </a:prstGeom>
        </p:spPr>
      </p:pic>
      <p:sp>
        <p:nvSpPr>
          <p:cNvPr id="13" name="TextBox 12">
            <a:extLst>
              <a:ext uri="{FF2B5EF4-FFF2-40B4-BE49-F238E27FC236}">
                <a16:creationId xmlns:a16="http://schemas.microsoft.com/office/drawing/2014/main" id="{71BED1B7-753C-4D00-8D62-4B90F1C1726C}"/>
              </a:ext>
            </a:extLst>
          </p:cNvPr>
          <p:cNvSpPr txBox="1"/>
          <p:nvPr/>
        </p:nvSpPr>
        <p:spPr>
          <a:xfrm>
            <a:off x="8274609" y="825530"/>
            <a:ext cx="3419021" cy="4493538"/>
          </a:xfrm>
          <a:prstGeom prst="rect">
            <a:avLst/>
          </a:prstGeom>
          <a:noFill/>
        </p:spPr>
        <p:txBody>
          <a:bodyPr wrap="square" rtlCol="0">
            <a:spAutoFit/>
          </a:bodyPr>
          <a:lstStyle/>
          <a:p>
            <a:r>
              <a:rPr lang="en-US" sz="1100" dirty="0">
                <a:solidFill>
                  <a:schemeClr val="bg1"/>
                </a:solidFill>
              </a:rPr>
              <a:t>“I canceled my account 11/2018. New charges showed up on card 9/2019 10/2019. I tried to do a log in with my old email and it did not work. I looked up my account with the card that is currently being charged and it would not show me an email. I started a conversation on the chat method on the website. They "changed the email back to mine", I asked them to just delete it, refund my money and tell me what email it was linked. The gentlemen </a:t>
            </a:r>
            <a:r>
              <a:rPr lang="en-US" sz="1100" dirty="0" err="1">
                <a:solidFill>
                  <a:schemeClr val="bg1"/>
                </a:solidFill>
              </a:rPr>
              <a:t>Micheal</a:t>
            </a:r>
            <a:r>
              <a:rPr lang="en-US" sz="1100" dirty="0">
                <a:solidFill>
                  <a:schemeClr val="bg1"/>
                </a:solidFill>
              </a:rPr>
              <a:t> told me via chat that he has no need to provide me that email, my card number was safe and he would only refund one month of the charge.</a:t>
            </a:r>
          </a:p>
          <a:p>
            <a:r>
              <a:rPr lang="en-US" sz="1100" dirty="0">
                <a:solidFill>
                  <a:schemeClr val="bg1"/>
                </a:solidFill>
              </a:rPr>
              <a:t>I called and spoke to a gentleman named Kim. He finally agreed to refund both months' charges after trying to get me off the phone several times. He told me "um no" and "there is no need to speak to a manager here", "you do not have the need", "I won't transfer you" when I repeatedly asked to speak to a manager. Now I have no worry about refunds taking up to 30 days, my issue is that my card was used when I did not give consent and the company would not help me in any way to help see who did or how the fraud occurred. Both methods of customer service was very rude and unwilling to help. I ended up hanging up the call because it ended up being a back and forth conversation about how he will not transfer me to a manager.”</a:t>
            </a:r>
          </a:p>
          <a:p>
            <a:endParaRPr lang="en-US" sz="1100" dirty="0">
              <a:solidFill>
                <a:schemeClr val="bg1"/>
              </a:solidFill>
            </a:endParaRPr>
          </a:p>
        </p:txBody>
      </p:sp>
      <p:pic>
        <p:nvPicPr>
          <p:cNvPr id="16" name="Picture 15">
            <a:extLst>
              <a:ext uri="{FF2B5EF4-FFF2-40B4-BE49-F238E27FC236}">
                <a16:creationId xmlns:a16="http://schemas.microsoft.com/office/drawing/2014/main" id="{47B5EB32-E8A5-4E4F-B24B-CB0285910716}"/>
              </a:ext>
            </a:extLst>
          </p:cNvPr>
          <p:cNvPicPr>
            <a:picLocks noChangeAspect="1"/>
          </p:cNvPicPr>
          <p:nvPr/>
        </p:nvPicPr>
        <p:blipFill>
          <a:blip r:embed="rId10"/>
          <a:stretch>
            <a:fillRect/>
          </a:stretch>
        </p:blipFill>
        <p:spPr>
          <a:xfrm>
            <a:off x="8273385" y="5849821"/>
            <a:ext cx="3918615" cy="373368"/>
          </a:xfrm>
          <a:prstGeom prst="rect">
            <a:avLst/>
          </a:prstGeom>
        </p:spPr>
      </p:pic>
      <p:pic>
        <p:nvPicPr>
          <p:cNvPr id="17" name="Picture 16">
            <a:extLst>
              <a:ext uri="{FF2B5EF4-FFF2-40B4-BE49-F238E27FC236}">
                <a16:creationId xmlns:a16="http://schemas.microsoft.com/office/drawing/2014/main" id="{DFDCCCCC-D333-43A2-AB9D-4BDB0BC5B7D0}"/>
              </a:ext>
            </a:extLst>
          </p:cNvPr>
          <p:cNvPicPr>
            <a:picLocks noChangeAspect="1"/>
          </p:cNvPicPr>
          <p:nvPr/>
        </p:nvPicPr>
        <p:blipFill>
          <a:blip r:embed="rId11"/>
          <a:stretch>
            <a:fillRect/>
          </a:stretch>
        </p:blipFill>
        <p:spPr>
          <a:xfrm>
            <a:off x="8537941" y="6519721"/>
            <a:ext cx="3207140" cy="301991"/>
          </a:xfrm>
          <a:prstGeom prst="rect">
            <a:avLst/>
          </a:prstGeom>
        </p:spPr>
      </p:pic>
      <p:sp>
        <p:nvSpPr>
          <p:cNvPr id="24" name="Arrow: Up 23">
            <a:extLst>
              <a:ext uri="{FF2B5EF4-FFF2-40B4-BE49-F238E27FC236}">
                <a16:creationId xmlns:a16="http://schemas.microsoft.com/office/drawing/2014/main" id="{7CFA7852-3B55-4216-AFF4-5709110113F9}"/>
              </a:ext>
            </a:extLst>
          </p:cNvPr>
          <p:cNvSpPr/>
          <p:nvPr/>
        </p:nvSpPr>
        <p:spPr>
          <a:xfrm>
            <a:off x="72809" y="6167351"/>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 name="Arrow: Up 28">
            <a:extLst>
              <a:ext uri="{FF2B5EF4-FFF2-40B4-BE49-F238E27FC236}">
                <a16:creationId xmlns:a16="http://schemas.microsoft.com/office/drawing/2014/main" id="{80D23E19-269E-42C5-BA20-376D82E1FD07}"/>
              </a:ext>
            </a:extLst>
          </p:cNvPr>
          <p:cNvSpPr/>
          <p:nvPr/>
        </p:nvSpPr>
        <p:spPr>
          <a:xfrm>
            <a:off x="1840463" y="6167350"/>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806CEBD9-CFE8-4F39-B2D1-8AC47226A73D}"/>
              </a:ext>
            </a:extLst>
          </p:cNvPr>
          <p:cNvSpPr/>
          <p:nvPr/>
        </p:nvSpPr>
        <p:spPr>
          <a:xfrm>
            <a:off x="2675769" y="6167349"/>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2FCF7963-37EC-4124-9E59-F27B4CA80CEF}"/>
              </a:ext>
            </a:extLst>
          </p:cNvPr>
          <p:cNvSpPr/>
          <p:nvPr/>
        </p:nvSpPr>
        <p:spPr>
          <a:xfrm>
            <a:off x="4392442" y="6173136"/>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D4123D1B-34CF-4638-9B5B-96C0AA3E9D1D}"/>
              </a:ext>
            </a:extLst>
          </p:cNvPr>
          <p:cNvSpPr/>
          <p:nvPr/>
        </p:nvSpPr>
        <p:spPr>
          <a:xfrm>
            <a:off x="6669020" y="6182463"/>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48257D8A-5C0D-46F7-972D-0352E3FCA4BE}"/>
              </a:ext>
            </a:extLst>
          </p:cNvPr>
          <p:cNvSpPr/>
          <p:nvPr/>
        </p:nvSpPr>
        <p:spPr>
          <a:xfrm>
            <a:off x="9180709" y="6211398"/>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2EA224C0-67F9-4BD6-B6FB-EECF9627EB3E}"/>
              </a:ext>
            </a:extLst>
          </p:cNvPr>
          <p:cNvSpPr/>
          <p:nvPr/>
        </p:nvSpPr>
        <p:spPr>
          <a:xfrm>
            <a:off x="10830709" y="6214052"/>
            <a:ext cx="91271" cy="151283"/>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120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839DA7-86A5-46ED-AD9A-48A5704FFDAB}"/>
              </a:ext>
            </a:extLst>
          </p:cNvPr>
          <p:cNvPicPr>
            <a:picLocks noChangeAspect="1"/>
          </p:cNvPicPr>
          <p:nvPr/>
        </p:nvPicPr>
        <p:blipFill>
          <a:blip r:embed="rId2"/>
          <a:stretch>
            <a:fillRect/>
          </a:stretch>
        </p:blipFill>
        <p:spPr>
          <a:xfrm>
            <a:off x="566737" y="1095375"/>
            <a:ext cx="11058525" cy="4667250"/>
          </a:xfrm>
          <a:prstGeom prst="rect">
            <a:avLst/>
          </a:prstGeom>
        </p:spPr>
      </p:pic>
    </p:spTree>
    <p:extLst>
      <p:ext uri="{BB962C8B-B14F-4D97-AF65-F5344CB8AC3E}">
        <p14:creationId xmlns:p14="http://schemas.microsoft.com/office/powerpoint/2010/main" val="247017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25868-3092-42BA-8821-57BDECE5E2FD}"/>
              </a:ext>
            </a:extLst>
          </p:cNvPr>
          <p:cNvPicPr>
            <a:picLocks noChangeAspect="1"/>
          </p:cNvPicPr>
          <p:nvPr/>
        </p:nvPicPr>
        <p:blipFill>
          <a:blip r:embed="rId2"/>
          <a:stretch>
            <a:fillRect/>
          </a:stretch>
        </p:blipFill>
        <p:spPr>
          <a:xfrm>
            <a:off x="0" y="790591"/>
            <a:ext cx="12192000" cy="5255552"/>
          </a:xfrm>
          <a:prstGeom prst="rect">
            <a:avLst/>
          </a:prstGeom>
        </p:spPr>
      </p:pic>
    </p:spTree>
    <p:extLst>
      <p:ext uri="{BB962C8B-B14F-4D97-AF65-F5344CB8AC3E}">
        <p14:creationId xmlns:p14="http://schemas.microsoft.com/office/powerpoint/2010/main" val="322838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FB68D-1E32-40E2-8ED9-78B00844D0FE}"/>
              </a:ext>
            </a:extLst>
          </p:cNvPr>
          <p:cNvSpPr/>
          <p:nvPr/>
        </p:nvSpPr>
        <p:spPr>
          <a:xfrm>
            <a:off x="0" y="1242245"/>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a:t>Upcoming Deposits</a:t>
            </a:r>
            <a:endParaRPr lang="en-US" dirty="0"/>
          </a:p>
        </p:txBody>
      </p:sp>
      <p:grpSp>
        <p:nvGrpSpPr>
          <p:cNvPr id="6" name="Group 5">
            <a:extLst>
              <a:ext uri="{FF2B5EF4-FFF2-40B4-BE49-F238E27FC236}">
                <a16:creationId xmlns:a16="http://schemas.microsoft.com/office/drawing/2014/main" id="{D39D578D-A244-4B40-AB2D-7F3F4AC5C2DA}"/>
              </a:ext>
              <a:ext uri="{C183D7F6-B498-43B3-948B-1728B52AA6E4}">
                <adec:decorative xmlns:adec="http://schemas.microsoft.com/office/drawing/2017/decorative" val="1"/>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7" name="Rectangle 6">
              <a:extLst>
                <a:ext uri="{FF2B5EF4-FFF2-40B4-BE49-F238E27FC236}">
                  <a16:creationId xmlns:a16="http://schemas.microsoft.com/office/drawing/2014/main" id="{D66DECDD-DE69-49F2-8CF8-456FF1F2BC12}"/>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8" name="Rectangle 7">
              <a:extLst>
                <a:ext uri="{FF2B5EF4-FFF2-40B4-BE49-F238E27FC236}">
                  <a16:creationId xmlns:a16="http://schemas.microsoft.com/office/drawing/2014/main" id="{4D189D25-B7C0-4250-AA23-94801EE28CC4}"/>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a:t>
              </a:r>
            </a:p>
          </p:txBody>
        </p:sp>
      </p:grpSp>
      <p:sp>
        <p:nvSpPr>
          <p:cNvPr id="9" name="Title 1">
            <a:extLst>
              <a:ext uri="{FF2B5EF4-FFF2-40B4-BE49-F238E27FC236}">
                <a16:creationId xmlns:a16="http://schemas.microsoft.com/office/drawing/2014/main" id="{01B3D291-56F8-4BF6-AA3E-8C73762E0C3E}"/>
              </a:ext>
            </a:extLst>
          </p:cNvPr>
          <p:cNvSpPr txBox="1">
            <a:spLocks/>
          </p:cNvSpPr>
          <p:nvPr/>
        </p:nvSpPr>
        <p:spPr>
          <a:xfrm>
            <a:off x="1651000" y="525818"/>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Amazon Prime Video Overview</a:t>
            </a:r>
          </a:p>
        </p:txBody>
      </p:sp>
      <p:grpSp>
        <p:nvGrpSpPr>
          <p:cNvPr id="12" name="Group 11">
            <a:extLst>
              <a:ext uri="{FF2B5EF4-FFF2-40B4-BE49-F238E27FC236}">
                <a16:creationId xmlns:a16="http://schemas.microsoft.com/office/drawing/2014/main" id="{6F8420EF-2E85-425C-A9B3-C2C185ACFAC5}"/>
              </a:ext>
              <a:ext uri="{C183D7F6-B498-43B3-948B-1728B52AA6E4}">
                <adec:decorative xmlns:adec="http://schemas.microsoft.com/office/drawing/2017/decorative" val="1"/>
              </a:ext>
            </a:extLst>
          </p:cNvPr>
          <p:cNvGrpSpPr/>
          <p:nvPr/>
        </p:nvGrpSpPr>
        <p:grpSpPr>
          <a:xfrm>
            <a:off x="304800" y="1577182"/>
            <a:ext cx="3419021" cy="2214588"/>
            <a:chOff x="304800" y="1577182"/>
            <a:chExt cx="3419021" cy="2214588"/>
          </a:xfrm>
          <a:solidFill>
            <a:schemeClr val="accent1">
              <a:lumMod val="60000"/>
              <a:lumOff val="40000"/>
            </a:schemeClr>
          </a:solidFill>
          <a:effectLst>
            <a:outerShdw blurRad="50800" dist="38100" dir="5400000" algn="t" rotWithShape="0">
              <a:prstClr val="black">
                <a:alpha val="20000"/>
              </a:prstClr>
            </a:outerShdw>
          </a:effectLst>
        </p:grpSpPr>
        <p:sp>
          <p:nvSpPr>
            <p:cNvPr id="13" name="Rectangle 12">
              <a:extLst>
                <a:ext uri="{FF2B5EF4-FFF2-40B4-BE49-F238E27FC236}">
                  <a16:creationId xmlns:a16="http://schemas.microsoft.com/office/drawing/2014/main" id="{311BBD6E-856D-4C5C-91F7-0A3D1D3865B8}"/>
                </a:ext>
              </a:extLst>
            </p:cNvPr>
            <p:cNvSpPr/>
            <p:nvPr/>
          </p:nvSpPr>
          <p:spPr>
            <a:xfrm>
              <a:off x="304800" y="1577182"/>
              <a:ext cx="3419021" cy="1795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$ 2.8 Billion</a:t>
              </a:r>
            </a:p>
          </p:txBody>
        </p:sp>
        <p:sp>
          <p:nvSpPr>
            <p:cNvPr id="14" name="Rectangle 13">
              <a:extLst>
                <a:ext uri="{FF2B5EF4-FFF2-40B4-BE49-F238E27FC236}">
                  <a16:creationId xmlns:a16="http://schemas.microsoft.com/office/drawing/2014/main" id="{6FB99FC7-CF3A-48B1-8189-092B82637BCD}"/>
                </a:ext>
              </a:extLst>
            </p:cNvPr>
            <p:cNvSpPr/>
            <p:nvPr/>
          </p:nvSpPr>
          <p:spPr>
            <a:xfrm>
              <a:off x="304800" y="3372670"/>
              <a:ext cx="3419021" cy="419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15" name="Oval 14">
            <a:extLst>
              <a:ext uri="{FF2B5EF4-FFF2-40B4-BE49-F238E27FC236}">
                <a16:creationId xmlns:a16="http://schemas.microsoft.com/office/drawing/2014/main" id="{6FF85215-9F07-4EE9-AA49-281FC0BC862C}"/>
              </a:ext>
              <a:ext uri="{C183D7F6-B498-43B3-948B-1728B52AA6E4}">
                <adec:decorative xmlns:adec="http://schemas.microsoft.com/office/drawing/2017/decorative" val="1"/>
              </a:ext>
            </a:extLst>
          </p:cNvPr>
          <p:cNvSpPr/>
          <p:nvPr/>
        </p:nvSpPr>
        <p:spPr>
          <a:xfrm>
            <a:off x="1685698" y="1242245"/>
            <a:ext cx="657225" cy="657225"/>
          </a:xfrm>
          <a:prstGeom prst="ellipse">
            <a:avLst/>
          </a:prstGeom>
          <a:solidFill>
            <a:schemeClr val="accent1">
              <a:lumMod val="60000"/>
              <a:lumOff val="40000"/>
            </a:schemeClr>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C5C4FEA9-29AD-4C16-8514-2355753835A9}"/>
              </a:ext>
              <a:ext uri="{C183D7F6-B498-43B3-948B-1728B52AA6E4}">
                <adec:decorative xmlns:adec="http://schemas.microsoft.com/office/drawing/2017/decorative" val="1"/>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48" name="Rectangle 47">
              <a:extLst>
                <a:ext uri="{FF2B5EF4-FFF2-40B4-BE49-F238E27FC236}">
                  <a16:creationId xmlns:a16="http://schemas.microsoft.com/office/drawing/2014/main" id="{2354A66E-F94D-42BC-A1AA-756A42DAD5A8}"/>
                </a:ext>
              </a:extLst>
            </p:cNvPr>
            <p:cNvSpPr/>
            <p:nvPr/>
          </p:nvSpPr>
          <p:spPr>
            <a:xfrm>
              <a:off x="304800" y="1577182"/>
              <a:ext cx="3419021" cy="17954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96.5 Million</a:t>
              </a:r>
            </a:p>
          </p:txBody>
        </p:sp>
        <p:sp>
          <p:nvSpPr>
            <p:cNvPr id="49" name="Rectangle 48">
              <a:extLst>
                <a:ext uri="{FF2B5EF4-FFF2-40B4-BE49-F238E27FC236}">
                  <a16:creationId xmlns:a16="http://schemas.microsoft.com/office/drawing/2014/main" id="{ED350A57-6782-4AEA-BFA2-AF082C0A1A98}"/>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2018: 50.23 Million</a:t>
              </a:r>
            </a:p>
          </p:txBody>
        </p:sp>
      </p:grpSp>
      <p:sp>
        <p:nvSpPr>
          <p:cNvPr id="50" name="Oval 49">
            <a:extLst>
              <a:ext uri="{FF2B5EF4-FFF2-40B4-BE49-F238E27FC236}">
                <a16:creationId xmlns:a16="http://schemas.microsoft.com/office/drawing/2014/main" id="{A7140C59-F301-49BC-884C-DC1E29B017CE}"/>
              </a:ext>
              <a:ext uri="{C183D7F6-B498-43B3-948B-1728B52AA6E4}">
                <adec:decorative xmlns:adec="http://schemas.microsoft.com/office/drawing/2017/decorative" val="1"/>
              </a:ext>
            </a:extLst>
          </p:cNvPr>
          <p:cNvSpPr/>
          <p:nvPr/>
        </p:nvSpPr>
        <p:spPr>
          <a:xfrm>
            <a:off x="5767387" y="1242245"/>
            <a:ext cx="657225" cy="657225"/>
          </a:xfrm>
          <a:prstGeom prst="ellipse">
            <a:avLst/>
          </a:prstGeom>
          <a:solidFill>
            <a:srgbClr val="404040"/>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7485BE92-5654-4BF8-ADB5-FC49DB58BCB6}"/>
              </a:ext>
            </a:extLst>
          </p:cNvPr>
          <p:cNvSpPr/>
          <p:nvPr/>
        </p:nvSpPr>
        <p:spPr>
          <a:xfrm>
            <a:off x="4686300" y="2768999"/>
            <a:ext cx="2819400" cy="600164"/>
          </a:xfrm>
          <a:prstGeom prst="rect">
            <a:avLst/>
          </a:prstGeom>
        </p:spPr>
        <p:txBody>
          <a:bodyPr wrap="square">
            <a:spAutoFit/>
          </a:bodyPr>
          <a:lstStyle/>
          <a:p>
            <a:pPr algn="ctr">
              <a:spcBef>
                <a:spcPts val="600"/>
              </a:spcBef>
            </a:pPr>
            <a:r>
              <a:rPr lang="en-US" sz="1400" dirty="0">
                <a:solidFill>
                  <a:schemeClr val="bg1"/>
                </a:solidFill>
              </a:rPr>
              <a:t>Total Worldwide Subscribers</a:t>
            </a:r>
          </a:p>
          <a:p>
            <a:pPr algn="ctr">
              <a:spcBef>
                <a:spcPts val="600"/>
              </a:spcBef>
            </a:pPr>
            <a:r>
              <a:rPr lang="en-US" sz="1400" dirty="0">
                <a:solidFill>
                  <a:schemeClr val="bg1"/>
                </a:solidFill>
              </a:rPr>
              <a:t>(As of Q3 2019)</a:t>
            </a:r>
          </a:p>
        </p:txBody>
      </p:sp>
      <p:sp>
        <p:nvSpPr>
          <p:cNvPr id="52" name="Rectangle 51">
            <a:extLst>
              <a:ext uri="{FF2B5EF4-FFF2-40B4-BE49-F238E27FC236}">
                <a16:creationId xmlns:a16="http://schemas.microsoft.com/office/drawing/2014/main" id="{A124AEFC-9788-4A85-9B2E-2B18DAD1979D}"/>
              </a:ext>
            </a:extLst>
          </p:cNvPr>
          <p:cNvSpPr/>
          <p:nvPr/>
        </p:nvSpPr>
        <p:spPr>
          <a:xfrm>
            <a:off x="1124968" y="2768999"/>
            <a:ext cx="1778692" cy="307777"/>
          </a:xfrm>
          <a:prstGeom prst="rect">
            <a:avLst/>
          </a:prstGeom>
        </p:spPr>
        <p:txBody>
          <a:bodyPr wrap="none">
            <a:spAutoFit/>
          </a:bodyPr>
          <a:lstStyle/>
          <a:p>
            <a:pPr algn="ctr">
              <a:spcBef>
                <a:spcPts val="600"/>
              </a:spcBef>
            </a:pPr>
            <a:r>
              <a:rPr lang="en-US" sz="1400" dirty="0">
                <a:solidFill>
                  <a:schemeClr val="bg1"/>
                </a:solidFill>
              </a:rPr>
              <a:t>2018 Annual Revenue</a:t>
            </a:r>
          </a:p>
        </p:txBody>
      </p:sp>
      <p:pic>
        <p:nvPicPr>
          <p:cNvPr id="163" name="Graphic 162" descr="Coins">
            <a:extLst>
              <a:ext uri="{FF2B5EF4-FFF2-40B4-BE49-F238E27FC236}">
                <a16:creationId xmlns:a16="http://schemas.microsoft.com/office/drawing/2014/main" id="{529DCD86-02ED-4DB2-9285-EDFA03EB2A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1953" y="1333775"/>
            <a:ext cx="462112" cy="462112"/>
          </a:xfrm>
          <a:prstGeom prst="rect">
            <a:avLst/>
          </a:prstGeom>
        </p:spPr>
      </p:pic>
      <p:pic>
        <p:nvPicPr>
          <p:cNvPr id="85" name="Picture 84">
            <a:extLst>
              <a:ext uri="{FF2B5EF4-FFF2-40B4-BE49-F238E27FC236}">
                <a16:creationId xmlns:a16="http://schemas.microsoft.com/office/drawing/2014/main" id="{C32EE28B-B8A3-42DA-BA01-696BFC502BB2}"/>
              </a:ext>
            </a:extLst>
          </p:cNvPr>
          <p:cNvPicPr>
            <a:picLocks noChangeAspect="1"/>
          </p:cNvPicPr>
          <p:nvPr/>
        </p:nvPicPr>
        <p:blipFill>
          <a:blip r:embed="rId5">
            <a:duotone>
              <a:schemeClr val="accent1">
                <a:shade val="45000"/>
                <a:satMod val="135000"/>
              </a:schemeClr>
              <a:prstClr val="white"/>
            </a:duotone>
          </a:blip>
          <a:stretch>
            <a:fillRect/>
          </a:stretch>
        </p:blipFill>
        <p:spPr>
          <a:xfrm>
            <a:off x="422931" y="4697282"/>
            <a:ext cx="3136614" cy="1399112"/>
          </a:xfrm>
          <a:prstGeom prst="rect">
            <a:avLst/>
          </a:prstGeom>
        </p:spPr>
      </p:pic>
      <p:sp>
        <p:nvSpPr>
          <p:cNvPr id="84" name="Rectangle 83">
            <a:extLst>
              <a:ext uri="{FF2B5EF4-FFF2-40B4-BE49-F238E27FC236}">
                <a16:creationId xmlns:a16="http://schemas.microsoft.com/office/drawing/2014/main" id="{C1FC8EDC-15D1-4F72-8304-3A67B16DA4F2}"/>
              </a:ext>
            </a:extLst>
          </p:cNvPr>
          <p:cNvSpPr/>
          <p:nvPr/>
        </p:nvSpPr>
        <p:spPr>
          <a:xfrm>
            <a:off x="2127404" y="5955075"/>
            <a:ext cx="1596271" cy="369332"/>
          </a:xfrm>
          <a:prstGeom prst="rect">
            <a:avLst/>
          </a:prstGeom>
        </p:spPr>
        <p:txBody>
          <a:bodyPr wrap="none">
            <a:spAutoFit/>
          </a:bodyPr>
          <a:lstStyle/>
          <a:p>
            <a:r>
              <a:rPr lang="en-US" dirty="0">
                <a:latin typeface="+mj-lt"/>
              </a:rPr>
              <a:t>200+ Countries</a:t>
            </a:r>
          </a:p>
        </p:txBody>
      </p:sp>
      <p:pic>
        <p:nvPicPr>
          <p:cNvPr id="86" name="Picture 2" descr="Image result for prime video logo">
            <a:extLst>
              <a:ext uri="{FF2B5EF4-FFF2-40B4-BE49-F238E27FC236}">
                <a16:creationId xmlns:a16="http://schemas.microsoft.com/office/drawing/2014/main" id="{8D002E63-140C-4F74-A65B-9325089E3D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60" y="369641"/>
            <a:ext cx="1295285" cy="784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87" name="Graphic 86" descr="Users">
            <a:extLst>
              <a:ext uri="{FF2B5EF4-FFF2-40B4-BE49-F238E27FC236}">
                <a16:creationId xmlns:a16="http://schemas.microsoft.com/office/drawing/2014/main" id="{DD785C95-2D6D-4F60-A1A3-9CC6BC886D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4469" y="1333615"/>
            <a:ext cx="503059" cy="503059"/>
          </a:xfrm>
          <a:prstGeom prst="rect">
            <a:avLst/>
          </a:prstGeom>
        </p:spPr>
      </p:pic>
      <p:sp>
        <p:nvSpPr>
          <p:cNvPr id="88" name="Freeform 162" descr="This is the logo for Twitter.">
            <a:extLst>
              <a:ext uri="{FF2B5EF4-FFF2-40B4-BE49-F238E27FC236}">
                <a16:creationId xmlns:a16="http://schemas.microsoft.com/office/drawing/2014/main" id="{2EFC5AC9-DCD4-4908-B7DD-F49CE47AB569}"/>
              </a:ext>
            </a:extLst>
          </p:cNvPr>
          <p:cNvSpPr>
            <a:spLocks/>
          </p:cNvSpPr>
          <p:nvPr/>
        </p:nvSpPr>
        <p:spPr bwMode="auto">
          <a:xfrm>
            <a:off x="8704927" y="5066785"/>
            <a:ext cx="254048" cy="202761"/>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4" name="Rectangle 93">
            <a:extLst>
              <a:ext uri="{FF2B5EF4-FFF2-40B4-BE49-F238E27FC236}">
                <a16:creationId xmlns:a16="http://schemas.microsoft.com/office/drawing/2014/main" id="{4FFA7E9B-F1A1-4973-8E42-57BB06D5A1D3}"/>
              </a:ext>
            </a:extLst>
          </p:cNvPr>
          <p:cNvSpPr/>
          <p:nvPr/>
        </p:nvSpPr>
        <p:spPr>
          <a:xfrm>
            <a:off x="8462560" y="4087619"/>
            <a:ext cx="3419021" cy="9626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400" dirty="0"/>
              <a:t>Video Quality</a:t>
            </a:r>
          </a:p>
        </p:txBody>
      </p:sp>
      <p:sp>
        <p:nvSpPr>
          <p:cNvPr id="97" name="Rectangle 96">
            <a:extLst>
              <a:ext uri="{FF2B5EF4-FFF2-40B4-BE49-F238E27FC236}">
                <a16:creationId xmlns:a16="http://schemas.microsoft.com/office/drawing/2014/main" id="{6F7F668F-6406-47C9-8528-145938DF89CD}"/>
              </a:ext>
            </a:extLst>
          </p:cNvPr>
          <p:cNvSpPr/>
          <p:nvPr/>
        </p:nvSpPr>
        <p:spPr>
          <a:xfrm>
            <a:off x="8462560" y="5050221"/>
            <a:ext cx="3419021" cy="419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Highest Quality Possible (4K Max)</a:t>
            </a:r>
          </a:p>
        </p:txBody>
      </p:sp>
      <p:sp>
        <p:nvSpPr>
          <p:cNvPr id="98" name="Rectangle 97">
            <a:extLst>
              <a:ext uri="{FF2B5EF4-FFF2-40B4-BE49-F238E27FC236}">
                <a16:creationId xmlns:a16="http://schemas.microsoft.com/office/drawing/2014/main" id="{9255722D-7B47-4076-81E9-FB5DF4C7BC32}"/>
              </a:ext>
            </a:extLst>
          </p:cNvPr>
          <p:cNvSpPr/>
          <p:nvPr/>
        </p:nvSpPr>
        <p:spPr>
          <a:xfrm>
            <a:off x="10880598" y="5090493"/>
            <a:ext cx="914400" cy="338554"/>
          </a:xfrm>
          <a:prstGeom prst="rect">
            <a:avLst/>
          </a:prstGeom>
        </p:spPr>
        <p:txBody>
          <a:bodyPr wrap="none" anchor="ctr">
            <a:normAutofit/>
          </a:bodyPr>
          <a:lstStyle/>
          <a:p>
            <a:pPr algn="r">
              <a:spcBef>
                <a:spcPts val="600"/>
              </a:spcBef>
            </a:pPr>
            <a:endParaRPr lang="en-US" sz="1600" dirty="0">
              <a:solidFill>
                <a:schemeClr val="bg1"/>
              </a:solidFill>
            </a:endParaRPr>
          </a:p>
        </p:txBody>
      </p:sp>
      <p:sp>
        <p:nvSpPr>
          <p:cNvPr id="101" name="Rectangle 100">
            <a:extLst>
              <a:ext uri="{FF2B5EF4-FFF2-40B4-BE49-F238E27FC236}">
                <a16:creationId xmlns:a16="http://schemas.microsoft.com/office/drawing/2014/main" id="{524D915C-2BEC-44E7-BB1E-7980C9032C8E}"/>
              </a:ext>
            </a:extLst>
          </p:cNvPr>
          <p:cNvSpPr/>
          <p:nvPr/>
        </p:nvSpPr>
        <p:spPr>
          <a:xfrm>
            <a:off x="8467385" y="1577181"/>
            <a:ext cx="3419021" cy="9626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Free Trial</a:t>
            </a:r>
          </a:p>
        </p:txBody>
      </p:sp>
      <p:sp>
        <p:nvSpPr>
          <p:cNvPr id="102" name="Rectangle 101">
            <a:extLst>
              <a:ext uri="{FF2B5EF4-FFF2-40B4-BE49-F238E27FC236}">
                <a16:creationId xmlns:a16="http://schemas.microsoft.com/office/drawing/2014/main" id="{AF9AC4CE-CD16-464D-BE3E-00D7949F94C0}"/>
              </a:ext>
            </a:extLst>
          </p:cNvPr>
          <p:cNvSpPr/>
          <p:nvPr/>
        </p:nvSpPr>
        <p:spPr>
          <a:xfrm>
            <a:off x="8467385" y="3372670"/>
            <a:ext cx="3419021" cy="4191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Prime₁</a:t>
            </a:r>
          </a:p>
        </p:txBody>
      </p:sp>
      <p:sp>
        <p:nvSpPr>
          <p:cNvPr id="103" name="Rectangle 102">
            <a:extLst>
              <a:ext uri="{FF2B5EF4-FFF2-40B4-BE49-F238E27FC236}">
                <a16:creationId xmlns:a16="http://schemas.microsoft.com/office/drawing/2014/main" id="{343D0843-B0A9-49C7-B159-EF92376AA4CB}"/>
              </a:ext>
            </a:extLst>
          </p:cNvPr>
          <p:cNvSpPr/>
          <p:nvPr/>
        </p:nvSpPr>
        <p:spPr>
          <a:xfrm>
            <a:off x="8467385" y="2956227"/>
            <a:ext cx="3419021" cy="4191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Prime Student₁</a:t>
            </a:r>
          </a:p>
        </p:txBody>
      </p:sp>
      <p:sp>
        <p:nvSpPr>
          <p:cNvPr id="104" name="Rectangle 103">
            <a:extLst>
              <a:ext uri="{FF2B5EF4-FFF2-40B4-BE49-F238E27FC236}">
                <a16:creationId xmlns:a16="http://schemas.microsoft.com/office/drawing/2014/main" id="{05B16CE0-0464-4FA1-B8C9-9B8D977BB18E}"/>
              </a:ext>
            </a:extLst>
          </p:cNvPr>
          <p:cNvSpPr/>
          <p:nvPr/>
        </p:nvSpPr>
        <p:spPr>
          <a:xfrm>
            <a:off x="8467385" y="2539783"/>
            <a:ext cx="3419021" cy="4191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Rent/Buy </a:t>
            </a:r>
          </a:p>
        </p:txBody>
      </p:sp>
      <p:sp>
        <p:nvSpPr>
          <p:cNvPr id="105" name="Oval 104">
            <a:extLst>
              <a:ext uri="{FF2B5EF4-FFF2-40B4-BE49-F238E27FC236}">
                <a16:creationId xmlns:a16="http://schemas.microsoft.com/office/drawing/2014/main" id="{4B1555FB-D0E4-4934-B855-331ACCCB61B7}"/>
              </a:ext>
              <a:ext uri="{C183D7F6-B498-43B3-948B-1728B52AA6E4}">
                <adec:decorative xmlns:adec="http://schemas.microsoft.com/office/drawing/2017/decorative" val="1"/>
              </a:ext>
            </a:extLst>
          </p:cNvPr>
          <p:cNvSpPr/>
          <p:nvPr/>
        </p:nvSpPr>
        <p:spPr>
          <a:xfrm>
            <a:off x="9848283" y="1242245"/>
            <a:ext cx="657225" cy="657225"/>
          </a:xfrm>
          <a:prstGeom prst="ellipse">
            <a:avLst/>
          </a:prstGeom>
          <a:solidFill>
            <a:schemeClr val="tx2">
              <a:lumMod val="60000"/>
              <a:lumOff val="40000"/>
            </a:schemeClr>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12026116-14FA-417D-A3E8-DA7CA818EEFC}"/>
              </a:ext>
            </a:extLst>
          </p:cNvPr>
          <p:cNvSpPr/>
          <p:nvPr/>
        </p:nvSpPr>
        <p:spPr>
          <a:xfrm>
            <a:off x="10647520" y="1827649"/>
            <a:ext cx="1152303" cy="461665"/>
          </a:xfrm>
          <a:prstGeom prst="rect">
            <a:avLst/>
          </a:prstGeom>
        </p:spPr>
        <p:txBody>
          <a:bodyPr wrap="none" anchor="ctr">
            <a:spAutoFit/>
          </a:bodyPr>
          <a:lstStyle/>
          <a:p>
            <a:pPr algn="r">
              <a:spcBef>
                <a:spcPts val="600"/>
              </a:spcBef>
            </a:pPr>
            <a:r>
              <a:rPr lang="en-US" sz="2400" dirty="0">
                <a:solidFill>
                  <a:schemeClr val="bg1"/>
                </a:solidFill>
              </a:rPr>
              <a:t>30 Days</a:t>
            </a:r>
          </a:p>
        </p:txBody>
      </p:sp>
      <p:sp>
        <p:nvSpPr>
          <p:cNvPr id="107" name="Rectangle 106">
            <a:extLst>
              <a:ext uri="{FF2B5EF4-FFF2-40B4-BE49-F238E27FC236}">
                <a16:creationId xmlns:a16="http://schemas.microsoft.com/office/drawing/2014/main" id="{AD55B180-640C-4030-B3B9-FBD5E7DAF8A7}"/>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Price Varies</a:t>
            </a:r>
          </a:p>
        </p:txBody>
      </p:sp>
      <p:sp>
        <p:nvSpPr>
          <p:cNvPr id="108" name="Rectangle 107">
            <a:extLst>
              <a:ext uri="{FF2B5EF4-FFF2-40B4-BE49-F238E27FC236}">
                <a16:creationId xmlns:a16="http://schemas.microsoft.com/office/drawing/2014/main" id="{F77668DC-F6DD-4CDE-B206-BB683EBCE867}"/>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$6.49 ($59/Year)</a:t>
            </a:r>
          </a:p>
        </p:txBody>
      </p:sp>
      <p:sp>
        <p:nvSpPr>
          <p:cNvPr id="109" name="Rectangle 108">
            <a:extLst>
              <a:ext uri="{FF2B5EF4-FFF2-40B4-BE49-F238E27FC236}">
                <a16:creationId xmlns:a16="http://schemas.microsoft.com/office/drawing/2014/main" id="{97F0F8E5-D3D7-415A-8F72-5285E2B01D50}"/>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$12.99 ($119/Year)</a:t>
            </a:r>
          </a:p>
        </p:txBody>
      </p:sp>
      <p:pic>
        <p:nvPicPr>
          <p:cNvPr id="110" name="Graphic 109" descr="Tag">
            <a:extLst>
              <a:ext uri="{FF2B5EF4-FFF2-40B4-BE49-F238E27FC236}">
                <a16:creationId xmlns:a16="http://schemas.microsoft.com/office/drawing/2014/main" id="{99E9F974-BC21-483C-804D-93723C7980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6988" y="1345362"/>
            <a:ext cx="503059" cy="503059"/>
          </a:xfrm>
          <a:prstGeom prst="rect">
            <a:avLst/>
          </a:prstGeom>
        </p:spPr>
      </p:pic>
      <p:sp>
        <p:nvSpPr>
          <p:cNvPr id="16" name="Rectangle 15">
            <a:extLst>
              <a:ext uri="{FF2B5EF4-FFF2-40B4-BE49-F238E27FC236}">
                <a16:creationId xmlns:a16="http://schemas.microsoft.com/office/drawing/2014/main" id="{75764A14-D5BC-48D8-A206-E3F48CDDB778}"/>
              </a:ext>
            </a:extLst>
          </p:cNvPr>
          <p:cNvSpPr/>
          <p:nvPr/>
        </p:nvSpPr>
        <p:spPr>
          <a:xfrm>
            <a:off x="8385876" y="5678076"/>
            <a:ext cx="3593398" cy="600164"/>
          </a:xfrm>
          <a:prstGeom prst="rect">
            <a:avLst/>
          </a:prstGeom>
        </p:spPr>
        <p:txBody>
          <a:bodyPr wrap="square">
            <a:spAutoFit/>
          </a:bodyPr>
          <a:lstStyle/>
          <a:p>
            <a:r>
              <a:rPr lang="en-US" sz="1100" dirty="0"/>
              <a:t>₁ Amazon Prime Video is included with Prime Membership</a:t>
            </a:r>
          </a:p>
          <a:p>
            <a:r>
              <a:rPr lang="en-US" sz="1100" dirty="0"/>
              <a:t>Non-Prime members can still watch Amazon Prime Video</a:t>
            </a:r>
          </a:p>
          <a:p>
            <a:r>
              <a:rPr lang="en-US" sz="1100" dirty="0"/>
              <a:t>Either by Renting or Paying from a selection of titles </a:t>
            </a:r>
          </a:p>
        </p:txBody>
      </p:sp>
      <p:sp>
        <p:nvSpPr>
          <p:cNvPr id="46" name="TextBox 45">
            <a:extLst>
              <a:ext uri="{FF2B5EF4-FFF2-40B4-BE49-F238E27FC236}">
                <a16:creationId xmlns:a16="http://schemas.microsoft.com/office/drawing/2014/main" id="{19C03603-3192-43D9-B17E-C51F9D5D51A1}"/>
              </a:ext>
            </a:extLst>
          </p:cNvPr>
          <p:cNvSpPr txBox="1"/>
          <p:nvPr/>
        </p:nvSpPr>
        <p:spPr>
          <a:xfrm>
            <a:off x="2363539" y="6499597"/>
            <a:ext cx="7464918" cy="369332"/>
          </a:xfrm>
          <a:prstGeom prst="rect">
            <a:avLst/>
          </a:prstGeom>
          <a:noFill/>
        </p:spPr>
        <p:txBody>
          <a:bodyPr wrap="square" rtlCol="0">
            <a:spAutoFit/>
          </a:bodyPr>
          <a:lstStyle/>
          <a:p>
            <a:r>
              <a:rPr lang="en-US" spc="300" dirty="0">
                <a:latin typeface="Calibri Light" panose="020F0302020204030204" pitchFamily="34" charset="0"/>
                <a:cs typeface="Calibri Light" panose="020F0302020204030204" pitchFamily="34" charset="0"/>
              </a:rPr>
              <a:t>SENTIMENT (Q3 2019) </a:t>
            </a:r>
            <a:r>
              <a:rPr lang="en-US" b="1" spc="300" dirty="0">
                <a:solidFill>
                  <a:srgbClr val="FF0000"/>
                </a:solidFill>
                <a:latin typeface="Calibri Light" panose="020F0302020204030204" pitchFamily="34" charset="0"/>
                <a:cs typeface="Calibri Light" panose="020F0302020204030204" pitchFamily="34" charset="0"/>
              </a:rPr>
              <a:t>-28          </a:t>
            </a:r>
            <a:r>
              <a:rPr lang="en-US" spc="300" dirty="0">
                <a:latin typeface="Calibri Light" panose="020F0302020204030204" pitchFamily="34" charset="0"/>
                <a:cs typeface="Calibri Light" panose="020F0302020204030204" pitchFamily="34" charset="0"/>
              </a:rPr>
              <a:t>SENTIMENT CHANGE </a:t>
            </a:r>
            <a:r>
              <a:rPr lang="en-US" b="1" spc="300" dirty="0">
                <a:solidFill>
                  <a:srgbClr val="FF0000"/>
                </a:solidFill>
                <a:latin typeface="Calibri Light" panose="020F0302020204030204" pitchFamily="34" charset="0"/>
                <a:cs typeface="Calibri Light" panose="020F0302020204030204" pitchFamily="34" charset="0"/>
              </a:rPr>
              <a:t>-26</a:t>
            </a:r>
            <a:r>
              <a:rPr lang="en-US" spc="300" dirty="0">
                <a:latin typeface="Calibri Light" panose="020F0302020204030204" pitchFamily="34" charset="0"/>
                <a:cs typeface="Calibri Light" panose="020F0302020204030204" pitchFamily="34" charset="0"/>
              </a:rPr>
              <a:t> </a:t>
            </a:r>
            <a:r>
              <a:rPr lang="en-US" spc="300" dirty="0">
                <a:latin typeface="Calibri Light" panose="020F0302020204030204" pitchFamily="34" charset="0"/>
                <a:cs typeface="Calibri Light" panose="020F0302020204030204" pitchFamily="34" charset="0"/>
                <a:sym typeface="Wingdings" panose="05000000000000000000" pitchFamily="2" charset="2"/>
              </a:rPr>
              <a:t> </a:t>
            </a:r>
            <a:endParaRPr lang="en-US" spc="300" dirty="0">
              <a:latin typeface="Calibri Light" panose="020F0302020204030204" pitchFamily="34" charset="0"/>
              <a:cs typeface="Calibri Light" panose="020F0302020204030204" pitchFamily="34" charset="0"/>
            </a:endParaRPr>
          </a:p>
        </p:txBody>
      </p:sp>
      <p:grpSp>
        <p:nvGrpSpPr>
          <p:cNvPr id="56" name="Group 55">
            <a:extLst>
              <a:ext uri="{FF2B5EF4-FFF2-40B4-BE49-F238E27FC236}">
                <a16:creationId xmlns:a16="http://schemas.microsoft.com/office/drawing/2014/main" id="{2DF380E9-0B09-4A05-8630-C6AAEBC2D8AF}"/>
              </a:ext>
              <a:ext uri="{C183D7F6-B498-43B3-948B-1728B52AA6E4}">
                <adec:decorative xmlns:adec="http://schemas.microsoft.com/office/drawing/2017/decorative" val="1"/>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57" name="Rectangle 56">
              <a:extLst>
                <a:ext uri="{FF2B5EF4-FFF2-40B4-BE49-F238E27FC236}">
                  <a16:creationId xmlns:a16="http://schemas.microsoft.com/office/drawing/2014/main" id="{E54D72AF-DDD4-49B2-BB17-B00AF2209C60}"/>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58" name="Rectangle 57">
              <a:extLst>
                <a:ext uri="{FF2B5EF4-FFF2-40B4-BE49-F238E27FC236}">
                  <a16:creationId xmlns:a16="http://schemas.microsoft.com/office/drawing/2014/main" id="{9A0BD7C8-E2A4-4693-B437-54D19F635677}"/>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Movie/TV Show Content Spending </a:t>
              </a:r>
            </a:p>
          </p:txBody>
        </p:sp>
      </p:grpSp>
      <p:sp>
        <p:nvSpPr>
          <p:cNvPr id="59" name="Rectangle 58">
            <a:extLst>
              <a:ext uri="{FF2B5EF4-FFF2-40B4-BE49-F238E27FC236}">
                <a16:creationId xmlns:a16="http://schemas.microsoft.com/office/drawing/2014/main" id="{F571367D-84F9-4466-AB9C-9588EB0C4428}"/>
              </a:ext>
            </a:extLst>
          </p:cNvPr>
          <p:cNvSpPr/>
          <p:nvPr/>
        </p:nvSpPr>
        <p:spPr>
          <a:xfrm>
            <a:off x="4625345" y="5043425"/>
            <a:ext cx="2732385" cy="219691"/>
          </a:xfrm>
          <a:prstGeom prst="rect">
            <a:avLst/>
          </a:prstGeom>
          <a:solidFill>
            <a:schemeClr val="accent1">
              <a:lumMod val="75000"/>
            </a:schemeClr>
          </a:solidFill>
        </p:spPr>
        <p:txBody>
          <a:bodyPr wrap="none">
            <a:noAutofit/>
          </a:bodyPr>
          <a:lstStyle/>
          <a:p>
            <a:pPr algn="ctr">
              <a:spcBef>
                <a:spcPts val="600"/>
              </a:spcBef>
            </a:pPr>
            <a:r>
              <a:rPr lang="en-US" sz="1200" dirty="0">
                <a:solidFill>
                  <a:schemeClr val="bg1"/>
                </a:solidFill>
              </a:rPr>
              <a:t>Total Est. 2019</a:t>
            </a:r>
          </a:p>
        </p:txBody>
      </p:sp>
      <p:sp>
        <p:nvSpPr>
          <p:cNvPr id="60" name="Rectangle 59">
            <a:extLst>
              <a:ext uri="{FF2B5EF4-FFF2-40B4-BE49-F238E27FC236}">
                <a16:creationId xmlns:a16="http://schemas.microsoft.com/office/drawing/2014/main" id="{076F36AB-E911-4F74-AEEE-59D7E850E2BE}"/>
              </a:ext>
            </a:extLst>
          </p:cNvPr>
          <p:cNvSpPr/>
          <p:nvPr/>
        </p:nvSpPr>
        <p:spPr>
          <a:xfrm>
            <a:off x="4625345" y="5794371"/>
            <a:ext cx="2743017" cy="257474"/>
          </a:xfrm>
          <a:prstGeom prst="rect">
            <a:avLst/>
          </a:prstGeom>
          <a:solidFill>
            <a:srgbClr val="404040"/>
          </a:solidFill>
        </p:spPr>
        <p:txBody>
          <a:bodyPr wrap="none">
            <a:noAutofit/>
          </a:bodyPr>
          <a:lstStyle/>
          <a:p>
            <a:pPr algn="ctr">
              <a:spcBef>
                <a:spcPts val="600"/>
              </a:spcBef>
            </a:pPr>
            <a:r>
              <a:rPr lang="en-US" sz="1200" dirty="0">
                <a:solidFill>
                  <a:schemeClr val="bg1"/>
                </a:solidFill>
              </a:rPr>
              <a:t>Q1 2019 </a:t>
            </a:r>
          </a:p>
        </p:txBody>
      </p:sp>
      <p:sp>
        <p:nvSpPr>
          <p:cNvPr id="61" name="Rectangle 60">
            <a:extLst>
              <a:ext uri="{FF2B5EF4-FFF2-40B4-BE49-F238E27FC236}">
                <a16:creationId xmlns:a16="http://schemas.microsoft.com/office/drawing/2014/main" id="{61719A49-6A2A-4EAE-874D-FE79647FEF9B}"/>
              </a:ext>
            </a:extLst>
          </p:cNvPr>
          <p:cNvSpPr/>
          <p:nvPr/>
        </p:nvSpPr>
        <p:spPr>
          <a:xfrm>
            <a:off x="4807597" y="4564487"/>
            <a:ext cx="2560766" cy="430887"/>
          </a:xfrm>
          <a:prstGeom prst="rect">
            <a:avLst/>
          </a:prstGeom>
        </p:spPr>
        <p:txBody>
          <a:bodyPr wrap="square" lIns="0" tIns="0" rIns="0" bIns="0">
            <a:spAutoFit/>
          </a:bodyPr>
          <a:lstStyle/>
          <a:p>
            <a:pPr algn="ctr">
              <a:spcBef>
                <a:spcPts val="600"/>
              </a:spcBef>
            </a:pPr>
            <a:r>
              <a:rPr lang="en-US" sz="2800" b="1" dirty="0">
                <a:solidFill>
                  <a:srgbClr val="002060"/>
                </a:solidFill>
                <a:latin typeface="+mj-lt"/>
              </a:rPr>
              <a:t>$7 Billion</a:t>
            </a:r>
          </a:p>
        </p:txBody>
      </p:sp>
      <p:sp>
        <p:nvSpPr>
          <p:cNvPr id="62" name="Rectangle 61">
            <a:extLst>
              <a:ext uri="{FF2B5EF4-FFF2-40B4-BE49-F238E27FC236}">
                <a16:creationId xmlns:a16="http://schemas.microsoft.com/office/drawing/2014/main" id="{63169F49-D4B6-4647-96A1-CEDB752AF9BE}"/>
              </a:ext>
            </a:extLst>
          </p:cNvPr>
          <p:cNvSpPr/>
          <p:nvPr/>
        </p:nvSpPr>
        <p:spPr>
          <a:xfrm>
            <a:off x="4807597" y="5335127"/>
            <a:ext cx="236938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$1.7 Billion</a:t>
            </a:r>
          </a:p>
        </p:txBody>
      </p:sp>
    </p:spTree>
    <p:extLst>
      <p:ext uri="{BB962C8B-B14F-4D97-AF65-F5344CB8AC3E}">
        <p14:creationId xmlns:p14="http://schemas.microsoft.com/office/powerpoint/2010/main" val="380566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C53CE66-64E9-485F-901F-F2FD4052432B}"/>
              </a:ext>
            </a:extLst>
          </p:cNvPr>
          <p:cNvGraphicFramePr>
            <a:graphicFrameLocks noGrp="1"/>
          </p:cNvGraphicFramePr>
          <p:nvPr>
            <p:extLst>
              <p:ext uri="{D42A27DB-BD31-4B8C-83A1-F6EECF244321}">
                <p14:modId xmlns:p14="http://schemas.microsoft.com/office/powerpoint/2010/main" val="2704431664"/>
              </p:ext>
            </p:extLst>
          </p:nvPr>
        </p:nvGraphicFramePr>
        <p:xfrm>
          <a:off x="166576" y="670682"/>
          <a:ext cx="11808047" cy="6037521"/>
        </p:xfrm>
        <a:graphic>
          <a:graphicData uri="http://schemas.openxmlformats.org/drawingml/2006/table">
            <a:tbl>
              <a:tblPr firstRow="1" bandRow="1">
                <a:tableStyleId>{5C22544A-7EE6-4342-B048-85BDC9FD1C3A}</a:tableStyleId>
              </a:tblPr>
              <a:tblGrid>
                <a:gridCol w="1887632">
                  <a:extLst>
                    <a:ext uri="{9D8B030D-6E8A-4147-A177-3AD203B41FA5}">
                      <a16:colId xmlns:a16="http://schemas.microsoft.com/office/drawing/2014/main" val="1485040126"/>
                    </a:ext>
                  </a:extLst>
                </a:gridCol>
                <a:gridCol w="4912928">
                  <a:extLst>
                    <a:ext uri="{9D8B030D-6E8A-4147-A177-3AD203B41FA5}">
                      <a16:colId xmlns:a16="http://schemas.microsoft.com/office/drawing/2014/main" val="4109195278"/>
                    </a:ext>
                  </a:extLst>
                </a:gridCol>
                <a:gridCol w="5007487">
                  <a:extLst>
                    <a:ext uri="{9D8B030D-6E8A-4147-A177-3AD203B41FA5}">
                      <a16:colId xmlns:a16="http://schemas.microsoft.com/office/drawing/2014/main" val="3817386341"/>
                    </a:ext>
                  </a:extLst>
                </a:gridCol>
              </a:tblGrid>
              <a:tr h="368241">
                <a:tc>
                  <a:txBody>
                    <a:bodyPr/>
                    <a:lstStyle/>
                    <a:p>
                      <a:r>
                        <a:rPr lang="en-US" dirty="0"/>
                        <a:t>Metrics</a:t>
                      </a:r>
                    </a:p>
                  </a:txBody>
                  <a:tcPr/>
                </a:tc>
                <a:tc>
                  <a:txBody>
                    <a:bodyPr/>
                    <a:lstStyle/>
                    <a:p>
                      <a:r>
                        <a:rPr lang="en-US" dirty="0"/>
                        <a:t>Netflix</a:t>
                      </a:r>
                    </a:p>
                  </a:txBody>
                  <a:tcPr/>
                </a:tc>
                <a:tc>
                  <a:txBody>
                    <a:bodyPr/>
                    <a:lstStyle/>
                    <a:p>
                      <a:r>
                        <a:rPr lang="en-US" dirty="0"/>
                        <a:t>Amazon Prime Video</a:t>
                      </a:r>
                    </a:p>
                  </a:txBody>
                  <a:tcPr/>
                </a:tc>
                <a:extLst>
                  <a:ext uri="{0D108BD9-81ED-4DB2-BD59-A6C34878D82A}">
                    <a16:rowId xmlns:a16="http://schemas.microsoft.com/office/drawing/2014/main" val="866862700"/>
                  </a:ext>
                </a:extLst>
              </a:tr>
              <a:tr h="2148912">
                <a:tc>
                  <a:txBody>
                    <a:bodyPr/>
                    <a:lstStyle/>
                    <a:p>
                      <a:r>
                        <a:rPr lang="en-US" dirty="0"/>
                        <a:t>Price</a:t>
                      </a:r>
                    </a:p>
                  </a:txBody>
                  <a:tcPr/>
                </a:tc>
                <a:tc>
                  <a:txBody>
                    <a:bodyPr/>
                    <a:lstStyle/>
                    <a:p>
                      <a:pPr marL="285750" indent="-285750" rtl="0" eaLnBrk="1" fontAlgn="t" latinLnBrk="0" hangingPunct="1">
                        <a:buFont typeface="Arial" panose="020B0604020202020204" pitchFamily="34" charset="0"/>
                        <a:buChar char="•"/>
                      </a:pPr>
                      <a:r>
                        <a:rPr lang="en-US" sz="1700" b="0" i="0" u="none" strike="noStrike" kern="1200">
                          <a:solidFill>
                            <a:schemeClr val="tx1"/>
                          </a:solidFill>
                          <a:effectLst/>
                          <a:latin typeface="+mn-lt"/>
                          <a:ea typeface="+mn-ea"/>
                          <a:cs typeface="+mn-cs"/>
                        </a:rPr>
                        <a:t>Free Trial (30 days)</a:t>
                      </a:r>
                    </a:p>
                    <a:p>
                      <a:pPr marL="285750" indent="-285750" rtl="0" eaLnBrk="1" fontAlgn="t" latinLnBrk="0" hangingPunct="1">
                        <a:buFont typeface="Arial" panose="020B0604020202020204" pitchFamily="34" charset="0"/>
                        <a:buChar char="•"/>
                      </a:pPr>
                      <a:r>
                        <a:rPr lang="en-US" sz="1700" b="0" i="0" u="none" strike="noStrike" kern="1200">
                          <a:solidFill>
                            <a:schemeClr val="tx1"/>
                          </a:solidFill>
                          <a:effectLst/>
                          <a:latin typeface="+mn-lt"/>
                          <a:ea typeface="+mn-ea"/>
                          <a:cs typeface="+mn-cs"/>
                        </a:rPr>
                        <a:t>$8.99 ($107.88/Year)</a:t>
                      </a:r>
                    </a:p>
                    <a:p>
                      <a:pPr marL="285750" indent="-285750" rtl="0" eaLnBrk="1" fontAlgn="t" latinLnBrk="0" hangingPunct="1">
                        <a:buFont typeface="Arial" panose="020B0604020202020204" pitchFamily="34" charset="0"/>
                        <a:buChar char="•"/>
                      </a:pPr>
                      <a:r>
                        <a:rPr lang="en-US" sz="1700" b="0" i="0" u="none" strike="noStrike" kern="1200">
                          <a:solidFill>
                            <a:schemeClr val="tx1"/>
                          </a:solidFill>
                          <a:effectLst/>
                          <a:latin typeface="+mn-lt"/>
                          <a:ea typeface="+mn-ea"/>
                          <a:cs typeface="+mn-cs"/>
                        </a:rPr>
                        <a:t>$12.99 ($155.88‬/Year)</a:t>
                      </a:r>
                    </a:p>
                    <a:p>
                      <a:pPr marL="285750" indent="-285750" rtl="0" eaLnBrk="1" fontAlgn="t" latinLnBrk="0" hangingPunct="1">
                        <a:buFont typeface="Arial" panose="020B0604020202020204" pitchFamily="34" charset="0"/>
                        <a:buChar char="•"/>
                      </a:pPr>
                      <a:r>
                        <a:rPr lang="en-US" sz="1700" b="0" i="0" u="none" strike="noStrike" kern="1200">
                          <a:solidFill>
                            <a:schemeClr val="tx1"/>
                          </a:solidFill>
                          <a:effectLst/>
                          <a:latin typeface="+mn-lt"/>
                          <a:ea typeface="+mn-ea"/>
                          <a:cs typeface="+mn-cs"/>
                        </a:rPr>
                        <a:t>$15.99 ($191.88‬/Year)</a:t>
                      </a:r>
                    </a:p>
                    <a:p>
                      <a:pPr marL="285750" lvl="0" indent="-285750">
                        <a:buFont typeface="Arial" panose="020B0604020202020204" pitchFamily="34" charset="0"/>
                        <a:buChar char="•"/>
                      </a:pPr>
                      <a:r>
                        <a:rPr lang="en-US" sz="1700"/>
                        <a:t>No annual price offered</a:t>
                      </a:r>
                    </a:p>
                    <a:p>
                      <a:pPr marL="285750" lvl="0" indent="-285750">
                        <a:buFont typeface="Arial" panose="020B0604020202020204" pitchFamily="34" charset="0"/>
                        <a:buChar char="•"/>
                      </a:pPr>
                      <a:r>
                        <a:rPr lang="en-US" sz="1700"/>
                        <a:t>Full access to movies/shows</a:t>
                      </a:r>
                      <a:endParaRPr lang="en-US" sz="1700" b="0" i="0" u="none" strike="noStrike" kern="1200">
                        <a:solidFill>
                          <a:schemeClr val="tx1"/>
                        </a:solidFill>
                        <a:effectLst/>
                        <a:latin typeface="+mn-lt"/>
                        <a:ea typeface="+mn-ea"/>
                        <a:cs typeface="+mn-cs"/>
                      </a:endParaRPr>
                    </a:p>
                  </a:txBody>
                  <a:tcPr/>
                </a:tc>
                <a:tc>
                  <a:txBody>
                    <a:bodyPr/>
                    <a:lstStyle/>
                    <a:p>
                      <a:pPr marL="285750" indent="-285750" rtl="0" eaLnBrk="1" fontAlgn="t" latinLnBrk="0" hangingPunct="1">
                        <a:buFont typeface="Arial" panose="020B0604020202020204" pitchFamily="34" charset="0"/>
                        <a:buChar char="•"/>
                      </a:pPr>
                      <a:r>
                        <a:rPr lang="en-US" sz="1700" b="0" i="0" u="none" strike="noStrike" kern="1200" dirty="0">
                          <a:solidFill>
                            <a:schemeClr val="tx1"/>
                          </a:solidFill>
                          <a:effectLst/>
                          <a:latin typeface="+mn-lt"/>
                          <a:ea typeface="+mn-ea"/>
                          <a:cs typeface="+mn-cs"/>
                        </a:rPr>
                        <a:t>Free Trial (30 days)</a:t>
                      </a:r>
                    </a:p>
                    <a:p>
                      <a:pPr marL="285750" indent="-285750" rtl="0" eaLnBrk="1" fontAlgn="t" latinLnBrk="0" hangingPunct="1">
                        <a:buFont typeface="Arial" panose="020B0604020202020204" pitchFamily="34" charset="0"/>
                        <a:buChar char="•"/>
                      </a:pPr>
                      <a:r>
                        <a:rPr lang="en-US" sz="1700" b="0" i="0" u="none" strike="noStrike" kern="1200" dirty="0">
                          <a:solidFill>
                            <a:schemeClr val="tx1"/>
                          </a:solidFill>
                          <a:effectLst/>
                          <a:latin typeface="+mn-lt"/>
                          <a:ea typeface="+mn-ea"/>
                          <a:cs typeface="+mn-cs"/>
                        </a:rPr>
                        <a:t>Rent/Buy (Price Varies)</a:t>
                      </a:r>
                    </a:p>
                    <a:p>
                      <a:pPr marL="285750" indent="-285750" rtl="0" eaLnBrk="1" fontAlgn="t" latinLnBrk="0" hangingPunct="1">
                        <a:buFont typeface="Arial" panose="020B0604020202020204" pitchFamily="34" charset="0"/>
                        <a:buChar char="•"/>
                      </a:pPr>
                      <a:r>
                        <a:rPr lang="en-US" sz="1700" b="0" i="0" u="none" strike="noStrike" kern="1200" dirty="0">
                          <a:solidFill>
                            <a:schemeClr val="tx1"/>
                          </a:solidFill>
                          <a:effectLst/>
                          <a:latin typeface="+mn-lt"/>
                          <a:ea typeface="+mn-ea"/>
                          <a:cs typeface="+mn-cs"/>
                        </a:rPr>
                        <a:t>$6.49 ($59/Year) </a:t>
                      </a:r>
                    </a:p>
                    <a:p>
                      <a:pPr marL="285750" indent="-285750" rtl="0" eaLnBrk="1" fontAlgn="t" latinLnBrk="0" hangingPunct="1">
                        <a:buFont typeface="Arial" panose="020B0604020202020204" pitchFamily="34" charset="0"/>
                        <a:buChar char="•"/>
                      </a:pPr>
                      <a:r>
                        <a:rPr lang="en-US" sz="1700" b="0" i="0" u="none" strike="noStrike" kern="1200" dirty="0">
                          <a:solidFill>
                            <a:schemeClr val="tx1"/>
                          </a:solidFill>
                          <a:effectLst/>
                          <a:latin typeface="+mn-lt"/>
                          <a:ea typeface="+mn-ea"/>
                          <a:cs typeface="+mn-cs"/>
                        </a:rPr>
                        <a:t>$12.99 ($119/Year)</a:t>
                      </a:r>
                    </a:p>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700" dirty="0"/>
                        <a:t>Prime Video included with Prime Membership (as well as other Prime Benefits e.g. Prime Music)</a:t>
                      </a:r>
                    </a:p>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700" dirty="0"/>
                        <a:t>Without Prime Membership, movies/shows can be rented/purchased at varying prices</a:t>
                      </a:r>
                    </a:p>
                  </a:txBody>
                  <a:tcPr/>
                </a:tc>
                <a:extLst>
                  <a:ext uri="{0D108BD9-81ED-4DB2-BD59-A6C34878D82A}">
                    <a16:rowId xmlns:a16="http://schemas.microsoft.com/office/drawing/2014/main" val="2514742678"/>
                  </a:ext>
                </a:extLst>
              </a:tr>
              <a:tr h="1377120">
                <a:tc>
                  <a:txBody>
                    <a:bodyPr/>
                    <a:lstStyle/>
                    <a:p>
                      <a:r>
                        <a:rPr lang="en-US" dirty="0"/>
                        <a:t># of Streaming Devices</a:t>
                      </a:r>
                    </a:p>
                  </a:txBody>
                  <a:tcPr/>
                </a:tc>
                <a:tc>
                  <a:txBody>
                    <a:bodyPr/>
                    <a:lstStyle/>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Basic — 1 stream only</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Standard — 2 simultaneous streams</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Premium — 4 simultaneous streams</a:t>
                      </a:r>
                    </a:p>
                    <a:p>
                      <a:pPr marL="742950" lvl="1" indent="-285750">
                        <a:buFont typeface="Arial" panose="020B0604020202020204" pitchFamily="34" charset="0"/>
                        <a:buChar char="•"/>
                      </a:pPr>
                      <a:r>
                        <a:rPr lang="en-US" sz="1700" b="0" i="0" kern="1200" dirty="0">
                          <a:solidFill>
                            <a:schemeClr val="dk1"/>
                          </a:solidFill>
                          <a:effectLst/>
                          <a:latin typeface="+mn-lt"/>
                          <a:ea typeface="+mn-ea"/>
                          <a:cs typeface="+mn-cs"/>
                        </a:rPr>
                        <a:t>Once can stream the same program on 4 devices at once</a:t>
                      </a:r>
                    </a:p>
                  </a:txBody>
                  <a:tcPr/>
                </a:tc>
                <a:tc>
                  <a:txBody>
                    <a:bodyPr/>
                    <a:lstStyle/>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Each Prime member can stream up to 3 devices at once</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But, one can only stream the same program on 2 devices at once</a:t>
                      </a:r>
                      <a:endParaRPr lang="en-US" sz="1700" dirty="0"/>
                    </a:p>
                  </a:txBody>
                  <a:tcPr/>
                </a:tc>
                <a:extLst>
                  <a:ext uri="{0D108BD9-81ED-4DB2-BD59-A6C34878D82A}">
                    <a16:rowId xmlns:a16="http://schemas.microsoft.com/office/drawing/2014/main" val="3198398523"/>
                  </a:ext>
                </a:extLst>
              </a:tr>
              <a:tr h="635594">
                <a:tc>
                  <a:txBody>
                    <a:bodyPr/>
                    <a:lstStyle/>
                    <a:p>
                      <a:r>
                        <a:rPr lang="en-US" dirty="0"/>
                        <a:t># Originals and Exclusives </a:t>
                      </a:r>
                    </a:p>
                  </a:txBody>
                  <a:tcPr/>
                </a:tc>
                <a:tc>
                  <a:txBody>
                    <a:bodyPr/>
                    <a:lstStyle/>
                    <a:p>
                      <a:pPr marL="285750" indent="-285750">
                        <a:buFont typeface="Arial" panose="020B0604020202020204" pitchFamily="34" charset="0"/>
                        <a:buChar char="•"/>
                      </a:pPr>
                      <a:r>
                        <a:rPr lang="en-US" sz="1700" dirty="0"/>
                        <a:t>970 </a:t>
                      </a:r>
                    </a:p>
                  </a:txBody>
                  <a:tcPr anchor="ctr"/>
                </a:tc>
                <a:tc>
                  <a:txBody>
                    <a:bodyPr/>
                    <a:lstStyle/>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412</a:t>
                      </a:r>
                      <a:endParaRPr lang="en-US" sz="1700" dirty="0"/>
                    </a:p>
                  </a:txBody>
                  <a:tcPr anchor="ctr"/>
                </a:tc>
                <a:extLst>
                  <a:ext uri="{0D108BD9-81ED-4DB2-BD59-A6C34878D82A}">
                    <a16:rowId xmlns:a16="http://schemas.microsoft.com/office/drawing/2014/main" val="1708347407"/>
                  </a:ext>
                </a:extLst>
              </a:tr>
              <a:tr h="862592">
                <a:tc>
                  <a:txBody>
                    <a:bodyPr/>
                    <a:lstStyle/>
                    <a:p>
                      <a:r>
                        <a:rPr lang="en-US" dirty="0"/>
                        <a:t># Overall Content (Estimate- USA)</a:t>
                      </a:r>
                    </a:p>
                  </a:txBody>
                  <a:tcPr/>
                </a:tc>
                <a:tc>
                  <a:txBody>
                    <a:bodyPr/>
                    <a:lstStyle/>
                    <a:p>
                      <a:pPr marL="285750" indent="-285750">
                        <a:buFont typeface="Arial" panose="020B0604020202020204" pitchFamily="34" charset="0"/>
                        <a:buChar char="•"/>
                      </a:pPr>
                      <a:r>
                        <a:rPr lang="en-US" sz="1700" dirty="0"/>
                        <a:t>4091 Movies</a:t>
                      </a:r>
                    </a:p>
                    <a:p>
                      <a:pPr marL="285750" indent="-285750">
                        <a:buFont typeface="Arial" panose="020B0604020202020204" pitchFamily="34" charset="0"/>
                        <a:buChar char="•"/>
                      </a:pPr>
                      <a:r>
                        <a:rPr lang="en-US" sz="1700" dirty="0"/>
                        <a:t>1761 TV Shows</a:t>
                      </a:r>
                    </a:p>
                    <a:p>
                      <a:pPr marL="285750" indent="-285750">
                        <a:buFont typeface="Arial" panose="020B0604020202020204" pitchFamily="34" charset="0"/>
                        <a:buChar char="•"/>
                      </a:pPr>
                      <a:r>
                        <a:rPr lang="en-US" sz="1700" u="sng" dirty="0"/>
                        <a:t>Total 5852</a:t>
                      </a:r>
                    </a:p>
                  </a:txBody>
                  <a:tcPr/>
                </a:tc>
                <a:tc>
                  <a:txBody>
                    <a:bodyPr/>
                    <a:lstStyle/>
                    <a:p>
                      <a:pPr marL="285750" indent="-285750">
                        <a:buFont typeface="Arial" panose="020B0604020202020204" pitchFamily="34" charset="0"/>
                        <a:buChar char="•"/>
                      </a:pPr>
                      <a:r>
                        <a:rPr lang="en-US" sz="1700" dirty="0"/>
                        <a:t>6400 Movies (Prime Eligible)</a:t>
                      </a:r>
                    </a:p>
                    <a:p>
                      <a:pPr marL="285750" indent="-285750">
                        <a:buFont typeface="Arial" panose="020B0604020202020204" pitchFamily="34" charset="0"/>
                        <a:buChar char="•"/>
                      </a:pPr>
                      <a:r>
                        <a:rPr lang="en-US" sz="1700" dirty="0"/>
                        <a:t>6400 TV Shows (Prime Eligible)</a:t>
                      </a:r>
                    </a:p>
                    <a:p>
                      <a:pPr marL="285750" indent="-285750">
                        <a:buFont typeface="Arial" panose="020B0604020202020204" pitchFamily="34" charset="0"/>
                        <a:buChar char="•"/>
                      </a:pPr>
                      <a:r>
                        <a:rPr lang="en-US" sz="1700" u="sng" dirty="0"/>
                        <a:t>Total 12,800</a:t>
                      </a:r>
                    </a:p>
                  </a:txBody>
                  <a:tcPr/>
                </a:tc>
                <a:extLst>
                  <a:ext uri="{0D108BD9-81ED-4DB2-BD59-A6C34878D82A}">
                    <a16:rowId xmlns:a16="http://schemas.microsoft.com/office/drawing/2014/main" val="550236036"/>
                  </a:ext>
                </a:extLst>
              </a:tr>
              <a:tr h="605327">
                <a:tc>
                  <a:txBody>
                    <a:bodyPr/>
                    <a:lstStyle/>
                    <a:p>
                      <a:r>
                        <a:rPr lang="en-US" dirty="0"/>
                        <a:t>Extras</a:t>
                      </a:r>
                    </a:p>
                  </a:txBody>
                  <a:tcPr anchor="ctr"/>
                </a:tc>
                <a:tc>
                  <a:txBody>
                    <a:bodyPr/>
                    <a:lstStyle/>
                    <a:p>
                      <a:pPr marL="285750" indent="-285750">
                        <a:buFont typeface="Arial" panose="020B0604020202020204" pitchFamily="34" charset="0"/>
                        <a:buChar char="•"/>
                      </a:pPr>
                      <a:r>
                        <a:rPr lang="en-US" sz="1700" dirty="0"/>
                        <a:t>No ads</a:t>
                      </a:r>
                    </a:p>
                  </a:txBody>
                  <a:tcPr anchor="ctr"/>
                </a:tc>
                <a:tc>
                  <a:txBody>
                    <a:bodyPr/>
                    <a:lstStyle/>
                    <a:p>
                      <a:pPr marL="285750" indent="-285750">
                        <a:buFont typeface="Arial" panose="020B0604020202020204" pitchFamily="34" charset="0"/>
                        <a:buChar char="•"/>
                      </a:pPr>
                      <a:r>
                        <a:rPr lang="en-US" sz="1700" dirty="0"/>
                        <a:t>No ads</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Free streaming of Thursday Night Football</a:t>
                      </a:r>
                      <a:endParaRPr lang="en-US" sz="1700" dirty="0"/>
                    </a:p>
                  </a:txBody>
                  <a:tcPr/>
                </a:tc>
                <a:extLst>
                  <a:ext uri="{0D108BD9-81ED-4DB2-BD59-A6C34878D82A}">
                    <a16:rowId xmlns:a16="http://schemas.microsoft.com/office/drawing/2014/main" val="3027422772"/>
                  </a:ext>
                </a:extLst>
              </a:tr>
            </a:tbl>
          </a:graphicData>
        </a:graphic>
      </p:graphicFrame>
      <p:sp>
        <p:nvSpPr>
          <p:cNvPr id="6" name="Title 1">
            <a:extLst>
              <a:ext uri="{FF2B5EF4-FFF2-40B4-BE49-F238E27FC236}">
                <a16:creationId xmlns:a16="http://schemas.microsoft.com/office/drawing/2014/main" id="{EBAB8326-135C-4C64-9AF3-E5CDF8EEA86B}"/>
              </a:ext>
            </a:extLst>
          </p:cNvPr>
          <p:cNvSpPr txBox="1">
            <a:spLocks/>
          </p:cNvSpPr>
          <p:nvPr/>
        </p:nvSpPr>
        <p:spPr>
          <a:xfrm>
            <a:off x="183707" y="17616"/>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Comparison Metrics</a:t>
            </a:r>
          </a:p>
        </p:txBody>
      </p:sp>
    </p:spTree>
    <p:extLst>
      <p:ext uri="{BB962C8B-B14F-4D97-AF65-F5344CB8AC3E}">
        <p14:creationId xmlns:p14="http://schemas.microsoft.com/office/powerpoint/2010/main" val="226358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D1534A-04A8-4DE7-B40C-32FBDED5217B}"/>
              </a:ext>
            </a:extLst>
          </p:cNvPr>
          <p:cNvSpPr/>
          <p:nvPr/>
        </p:nvSpPr>
        <p:spPr>
          <a:xfrm>
            <a:off x="2188632" y="7282934"/>
            <a:ext cx="4436536" cy="369332"/>
          </a:xfrm>
          <a:prstGeom prst="rect">
            <a:avLst/>
          </a:prstGeom>
        </p:spPr>
        <p:txBody>
          <a:bodyPr wrap="none">
            <a:spAutoFit/>
          </a:bodyPr>
          <a:lstStyle/>
          <a:p>
            <a:r>
              <a:rPr lang="en-US" dirty="0">
                <a:hlinkClick r:id="rId3"/>
              </a:rPr>
              <a:t>https://www.statista.com/topics/842/netflix/</a:t>
            </a:r>
            <a:endParaRPr lang="en-US" dirty="0"/>
          </a:p>
        </p:txBody>
      </p:sp>
      <p:pic>
        <p:nvPicPr>
          <p:cNvPr id="5" name="Picture 4">
            <a:extLst>
              <a:ext uri="{FF2B5EF4-FFF2-40B4-BE49-F238E27FC236}">
                <a16:creationId xmlns:a16="http://schemas.microsoft.com/office/drawing/2014/main" id="{6B61F155-DA82-4121-8156-C29B95DC395E}"/>
              </a:ext>
            </a:extLst>
          </p:cNvPr>
          <p:cNvPicPr>
            <a:picLocks noChangeAspect="1"/>
          </p:cNvPicPr>
          <p:nvPr/>
        </p:nvPicPr>
        <p:blipFill rotWithShape="1">
          <a:blip r:embed="rId4"/>
          <a:srcRect l="-130" r="16125"/>
          <a:stretch/>
        </p:blipFill>
        <p:spPr>
          <a:xfrm>
            <a:off x="0" y="954866"/>
            <a:ext cx="7892229" cy="3935633"/>
          </a:xfrm>
          <a:prstGeom prst="rect">
            <a:avLst/>
          </a:prstGeom>
        </p:spPr>
      </p:pic>
      <p:sp>
        <p:nvSpPr>
          <p:cNvPr id="11" name="Title 1">
            <a:extLst>
              <a:ext uri="{FF2B5EF4-FFF2-40B4-BE49-F238E27FC236}">
                <a16:creationId xmlns:a16="http://schemas.microsoft.com/office/drawing/2014/main" id="{060910A8-D307-4C6E-BE53-1DA1E9781666}"/>
              </a:ext>
            </a:extLst>
          </p:cNvPr>
          <p:cNvSpPr txBox="1">
            <a:spLocks/>
          </p:cNvSpPr>
          <p:nvPr/>
        </p:nvSpPr>
        <p:spPr>
          <a:xfrm>
            <a:off x="96979" y="104845"/>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Digital Video Trends in US - June 2019</a:t>
            </a:r>
          </a:p>
        </p:txBody>
      </p:sp>
      <p:sp>
        <p:nvSpPr>
          <p:cNvPr id="12" name="Arrow: Left 11">
            <a:extLst>
              <a:ext uri="{FF2B5EF4-FFF2-40B4-BE49-F238E27FC236}">
                <a16:creationId xmlns:a16="http://schemas.microsoft.com/office/drawing/2014/main" id="{B7527A28-694A-4840-835E-F3E073C17AF0}"/>
              </a:ext>
            </a:extLst>
          </p:cNvPr>
          <p:cNvSpPr/>
          <p:nvPr/>
        </p:nvSpPr>
        <p:spPr>
          <a:xfrm>
            <a:off x="6844265" y="2167847"/>
            <a:ext cx="865572" cy="171091"/>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6407C9-7F3E-4DEF-8E6F-353CB168C901}"/>
              </a:ext>
            </a:extLst>
          </p:cNvPr>
          <p:cNvSpPr txBox="1"/>
          <p:nvPr/>
        </p:nvSpPr>
        <p:spPr>
          <a:xfrm>
            <a:off x="7819767" y="1118634"/>
            <a:ext cx="4032683" cy="2031325"/>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dirty="0"/>
              <a:t>71% of consumers still use cable/ satellite pay TV for video entertainment </a:t>
            </a:r>
          </a:p>
          <a:p>
            <a:pPr marL="285750" indent="-285750">
              <a:buFont typeface="Arial" panose="020B0604020202020204" pitchFamily="34" charset="0"/>
              <a:buChar char="•"/>
            </a:pPr>
            <a:r>
              <a:rPr lang="en-US" dirty="0"/>
              <a:t>However, 60% of consumers also choose to use “On-demand streaming services” such as Netflix and Amazon Prime Video</a:t>
            </a:r>
          </a:p>
        </p:txBody>
      </p:sp>
      <p:sp>
        <p:nvSpPr>
          <p:cNvPr id="16" name="TextBox 15">
            <a:extLst>
              <a:ext uri="{FF2B5EF4-FFF2-40B4-BE49-F238E27FC236}">
                <a16:creationId xmlns:a16="http://schemas.microsoft.com/office/drawing/2014/main" id="{A916CA40-AE3D-4A92-A835-94345BF96854}"/>
              </a:ext>
            </a:extLst>
          </p:cNvPr>
          <p:cNvSpPr txBox="1"/>
          <p:nvPr/>
        </p:nvSpPr>
        <p:spPr>
          <a:xfrm>
            <a:off x="96979" y="5164470"/>
            <a:ext cx="5569168" cy="1477328"/>
          </a:xfrm>
          <a:prstGeom prst="rect">
            <a:avLst/>
          </a:prstGeom>
          <a:solidFill>
            <a:schemeClr val="bg1">
              <a:lumMod val="95000"/>
            </a:schemeClr>
          </a:solidFill>
        </p:spPr>
        <p:txBody>
          <a:bodyPr wrap="square" rtlCol="0">
            <a:spAutoFit/>
          </a:bodyPr>
          <a:lstStyle/>
          <a:p>
            <a:r>
              <a:rPr lang="en-US" dirty="0"/>
              <a:t>From the 60% of users who watch ‘On-demand streaming services,’  the top 3 preferred sources were:</a:t>
            </a:r>
          </a:p>
          <a:p>
            <a:pPr marL="742950" lvl="1" indent="-285750">
              <a:buFont typeface="Arial" panose="020B0604020202020204" pitchFamily="34" charset="0"/>
              <a:buChar char="•"/>
            </a:pPr>
            <a:r>
              <a:rPr lang="en-US" dirty="0"/>
              <a:t>Smart TV (61%)</a:t>
            </a:r>
          </a:p>
          <a:p>
            <a:pPr marL="742950" lvl="1" indent="-285750">
              <a:buFont typeface="Arial" panose="020B0604020202020204" pitchFamily="34" charset="0"/>
              <a:buChar char="•"/>
            </a:pPr>
            <a:r>
              <a:rPr lang="en-US" dirty="0"/>
              <a:t>TV streaming device (44%)</a:t>
            </a:r>
          </a:p>
          <a:p>
            <a:pPr marL="742950" lvl="1" indent="-285750">
              <a:buFont typeface="Arial" panose="020B0604020202020204" pitchFamily="34" charset="0"/>
              <a:buChar char="•"/>
            </a:pPr>
            <a:r>
              <a:rPr lang="en-US" dirty="0"/>
              <a:t>Smartphones (40%)</a:t>
            </a:r>
          </a:p>
        </p:txBody>
      </p:sp>
      <p:pic>
        <p:nvPicPr>
          <p:cNvPr id="18" name="Picture 17">
            <a:extLst>
              <a:ext uri="{FF2B5EF4-FFF2-40B4-BE49-F238E27FC236}">
                <a16:creationId xmlns:a16="http://schemas.microsoft.com/office/drawing/2014/main" id="{DE306C6D-53F6-4512-B1CB-EEF51CF3953B}"/>
              </a:ext>
            </a:extLst>
          </p:cNvPr>
          <p:cNvPicPr>
            <a:picLocks noChangeAspect="1"/>
          </p:cNvPicPr>
          <p:nvPr/>
        </p:nvPicPr>
        <p:blipFill rotWithShape="1">
          <a:blip r:embed="rId5"/>
          <a:srcRect l="1616" t="2213" r="3052" b="2012"/>
          <a:stretch/>
        </p:blipFill>
        <p:spPr>
          <a:xfrm>
            <a:off x="6048416" y="3303447"/>
            <a:ext cx="5804034" cy="3449708"/>
          </a:xfrm>
          <a:prstGeom prst="rect">
            <a:avLst/>
          </a:prstGeom>
          <a:ln>
            <a:noFill/>
          </a:ln>
        </p:spPr>
      </p:pic>
    </p:spTree>
    <p:extLst>
      <p:ext uri="{BB962C8B-B14F-4D97-AF65-F5344CB8AC3E}">
        <p14:creationId xmlns:p14="http://schemas.microsoft.com/office/powerpoint/2010/main" val="242833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F641C8-D100-4D3D-A0C3-B7C4A111D6B3}"/>
              </a:ext>
            </a:extLst>
          </p:cNvPr>
          <p:cNvSpPr txBox="1">
            <a:spLocks/>
          </p:cNvSpPr>
          <p:nvPr/>
        </p:nvSpPr>
        <p:spPr>
          <a:xfrm>
            <a:off x="96979" y="94571"/>
            <a:ext cx="105156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Demographic Trends in US - April 2019</a:t>
            </a:r>
          </a:p>
        </p:txBody>
      </p:sp>
      <p:pic>
        <p:nvPicPr>
          <p:cNvPr id="4" name="Picture 3">
            <a:extLst>
              <a:ext uri="{FF2B5EF4-FFF2-40B4-BE49-F238E27FC236}">
                <a16:creationId xmlns:a16="http://schemas.microsoft.com/office/drawing/2014/main" id="{BB34D1DC-496D-44A0-848D-D6509387C062}"/>
              </a:ext>
            </a:extLst>
          </p:cNvPr>
          <p:cNvPicPr>
            <a:picLocks noChangeAspect="1"/>
          </p:cNvPicPr>
          <p:nvPr/>
        </p:nvPicPr>
        <p:blipFill rotWithShape="1">
          <a:blip r:embed="rId3"/>
          <a:srcRect t="1818"/>
          <a:stretch/>
        </p:blipFill>
        <p:spPr>
          <a:xfrm>
            <a:off x="0" y="1167476"/>
            <a:ext cx="12020764" cy="5635192"/>
          </a:xfrm>
          <a:prstGeom prst="rect">
            <a:avLst/>
          </a:prstGeom>
        </p:spPr>
      </p:pic>
      <p:sp>
        <p:nvSpPr>
          <p:cNvPr id="5" name="Rectangle 4">
            <a:extLst>
              <a:ext uri="{FF2B5EF4-FFF2-40B4-BE49-F238E27FC236}">
                <a16:creationId xmlns:a16="http://schemas.microsoft.com/office/drawing/2014/main" id="{973276D1-E4BB-4DD9-9824-150014E6ED26}"/>
              </a:ext>
            </a:extLst>
          </p:cNvPr>
          <p:cNvSpPr/>
          <p:nvPr/>
        </p:nvSpPr>
        <p:spPr>
          <a:xfrm>
            <a:off x="0" y="762259"/>
            <a:ext cx="12020764" cy="492443"/>
          </a:xfrm>
          <a:prstGeom prst="rect">
            <a:avLst/>
          </a:prstGeom>
        </p:spPr>
        <p:txBody>
          <a:bodyPr wrap="square">
            <a:spAutoFit/>
          </a:bodyPr>
          <a:lstStyle/>
          <a:p>
            <a:r>
              <a:rPr lang="en-US" sz="1400" b="1" dirty="0">
                <a:solidFill>
                  <a:srgbClr val="000000"/>
                </a:solidFill>
                <a:latin typeface="+mj-lt"/>
              </a:rPr>
              <a:t>Which devices do you use to watch the following types of video entertainment? Please select all that apply.      On-demand streaming service (e.g. Netflix, Amazon Prime)</a:t>
            </a:r>
          </a:p>
          <a:p>
            <a:r>
              <a:rPr lang="en-US" sz="1200" b="1" i="1" dirty="0">
                <a:solidFill>
                  <a:srgbClr val="666666"/>
                </a:solidFill>
                <a:latin typeface="+mj-lt"/>
              </a:rPr>
              <a:t>Base:</a:t>
            </a:r>
            <a:r>
              <a:rPr lang="en-US" sz="1200" i="1" dirty="0">
                <a:solidFill>
                  <a:srgbClr val="848484"/>
                </a:solidFill>
                <a:latin typeface="+mj-lt"/>
              </a:rPr>
              <a:t> 1,200 internet users aged 18+ who use on-demand streaming services</a:t>
            </a:r>
            <a:endParaRPr lang="en-US" sz="1200" b="0" i="1" dirty="0">
              <a:solidFill>
                <a:srgbClr val="848484"/>
              </a:solidFill>
              <a:effectLst/>
              <a:latin typeface="+mj-lt"/>
            </a:endParaRPr>
          </a:p>
        </p:txBody>
      </p:sp>
      <p:sp>
        <p:nvSpPr>
          <p:cNvPr id="6" name="TextBox 5">
            <a:extLst>
              <a:ext uri="{FF2B5EF4-FFF2-40B4-BE49-F238E27FC236}">
                <a16:creationId xmlns:a16="http://schemas.microsoft.com/office/drawing/2014/main" id="{9C7A77FD-C9ED-4716-BC6F-C54B6F8512B8}"/>
              </a:ext>
            </a:extLst>
          </p:cNvPr>
          <p:cNvSpPr txBox="1"/>
          <p:nvPr/>
        </p:nvSpPr>
        <p:spPr>
          <a:xfrm>
            <a:off x="8972763" y="1525828"/>
            <a:ext cx="3048001" cy="4939814"/>
          </a:xfrm>
          <a:prstGeom prst="rect">
            <a:avLst/>
          </a:prstGeom>
          <a:solidFill>
            <a:schemeClr val="accent1">
              <a:lumMod val="20000"/>
              <a:lumOff val="80000"/>
            </a:schemeClr>
          </a:solidFill>
        </p:spPr>
        <p:txBody>
          <a:bodyPr wrap="square" rtlCol="0">
            <a:spAutoFit/>
          </a:bodyPr>
          <a:lstStyle/>
          <a:p>
            <a:pPr algn="ctr"/>
            <a:r>
              <a:rPr lang="en-US" sz="1500" b="1" dirty="0"/>
              <a:t>Key Insights:</a:t>
            </a:r>
          </a:p>
          <a:p>
            <a:pPr marL="285750" indent="-285750">
              <a:buFont typeface="Arial" panose="020B0604020202020204" pitchFamily="34" charset="0"/>
              <a:buChar char="•"/>
            </a:pPr>
            <a:r>
              <a:rPr lang="en-US" sz="1500" dirty="0"/>
              <a:t>64% of 18-24-year old’s prefer to stream movies and shows on Smartphones</a:t>
            </a:r>
          </a:p>
          <a:p>
            <a:pPr marL="285750" indent="-285750">
              <a:buFont typeface="Arial" panose="020B0604020202020204" pitchFamily="34" charset="0"/>
              <a:buChar char="•"/>
            </a:pPr>
            <a:r>
              <a:rPr lang="en-US" sz="1500" dirty="0"/>
              <a:t>The rest of the age groups preferred using Smart TVs to watch Netflix, Amazon Prime Video, Hulu, etc. </a:t>
            </a:r>
          </a:p>
          <a:p>
            <a:pPr marL="285750" indent="-285750">
              <a:buFont typeface="Arial" panose="020B0604020202020204" pitchFamily="34" charset="0"/>
              <a:buChar char="•"/>
            </a:pPr>
            <a:r>
              <a:rPr lang="en-US" sz="1500" dirty="0"/>
              <a:t>57% and 44% of 25-34-year old’s and 35-44-year old’s 2</a:t>
            </a:r>
            <a:r>
              <a:rPr lang="en-US" sz="1500" baseline="30000" dirty="0"/>
              <a:t>nd</a:t>
            </a:r>
            <a:r>
              <a:rPr lang="en-US" sz="1500" dirty="0"/>
              <a:t> choice was streaming on smartphones</a:t>
            </a:r>
          </a:p>
          <a:p>
            <a:pPr marL="285750" indent="-285750">
              <a:buFont typeface="Arial" panose="020B0604020202020204" pitchFamily="34" charset="0"/>
              <a:buChar char="•"/>
            </a:pPr>
            <a:r>
              <a:rPr lang="en-US" sz="1500" dirty="0"/>
              <a:t>Both Males and Females across all age groups had the same preferences of watching online entertainment₁:</a:t>
            </a:r>
          </a:p>
          <a:p>
            <a:pPr marL="342900" indent="-342900">
              <a:buAutoNum type="arabicPeriod"/>
            </a:pPr>
            <a:r>
              <a:rPr lang="en-US" sz="1500" dirty="0"/>
              <a:t>Smart TV</a:t>
            </a:r>
          </a:p>
          <a:p>
            <a:pPr marL="342900" indent="-342900">
              <a:buAutoNum type="arabicPeriod"/>
            </a:pPr>
            <a:r>
              <a:rPr lang="en-US" sz="1500" dirty="0"/>
              <a:t>TV Streaming Device</a:t>
            </a:r>
          </a:p>
          <a:p>
            <a:pPr marL="342900" indent="-342900">
              <a:buAutoNum type="arabicPeriod"/>
            </a:pPr>
            <a:r>
              <a:rPr lang="en-US" sz="1500" dirty="0"/>
              <a:t>Smart Phone</a:t>
            </a:r>
          </a:p>
          <a:p>
            <a:pPr marL="342900" indent="-342900">
              <a:buAutoNum type="arabicPeriod"/>
            </a:pPr>
            <a:r>
              <a:rPr lang="en-US" sz="1500" dirty="0"/>
              <a:t>Laptop</a:t>
            </a:r>
          </a:p>
          <a:p>
            <a:pPr marL="342900" indent="-342900">
              <a:buAutoNum type="arabicPeriod"/>
            </a:pPr>
            <a:r>
              <a:rPr lang="en-US" sz="1500" dirty="0"/>
              <a:t>Tablet </a:t>
            </a:r>
          </a:p>
          <a:p>
            <a:pPr marL="342900" indent="-342900">
              <a:buAutoNum type="arabicPeriod"/>
            </a:pPr>
            <a:r>
              <a:rPr lang="en-US" sz="1500" dirty="0"/>
              <a:t>Other</a:t>
            </a:r>
          </a:p>
        </p:txBody>
      </p:sp>
      <p:sp>
        <p:nvSpPr>
          <p:cNvPr id="7" name="Rectangle 6">
            <a:extLst>
              <a:ext uri="{FF2B5EF4-FFF2-40B4-BE49-F238E27FC236}">
                <a16:creationId xmlns:a16="http://schemas.microsoft.com/office/drawing/2014/main" id="{9CC568FD-1C09-45F4-BFB1-726193B7D3CC}"/>
              </a:ext>
            </a:extLst>
          </p:cNvPr>
          <p:cNvSpPr/>
          <p:nvPr/>
        </p:nvSpPr>
        <p:spPr>
          <a:xfrm>
            <a:off x="11107594" y="6652512"/>
            <a:ext cx="1350220" cy="246221"/>
          </a:xfrm>
          <a:prstGeom prst="rect">
            <a:avLst/>
          </a:prstGeom>
        </p:spPr>
        <p:txBody>
          <a:bodyPr wrap="square">
            <a:spAutoFit/>
          </a:bodyPr>
          <a:lstStyle/>
          <a:p>
            <a:r>
              <a:rPr lang="en-US" sz="1000" dirty="0"/>
              <a:t>₁ Appendix Fig 1</a:t>
            </a:r>
          </a:p>
        </p:txBody>
      </p:sp>
    </p:spTree>
    <p:extLst>
      <p:ext uri="{BB962C8B-B14F-4D97-AF65-F5344CB8AC3E}">
        <p14:creationId xmlns:p14="http://schemas.microsoft.com/office/powerpoint/2010/main" val="20940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04A9A4-434D-490A-8E5A-9F3E86566054}"/>
              </a:ext>
            </a:extLst>
          </p:cNvPr>
          <p:cNvPicPr>
            <a:picLocks noChangeAspect="1"/>
          </p:cNvPicPr>
          <p:nvPr/>
        </p:nvPicPr>
        <p:blipFill>
          <a:blip r:embed="rId3"/>
          <a:stretch>
            <a:fillRect/>
          </a:stretch>
        </p:blipFill>
        <p:spPr>
          <a:xfrm>
            <a:off x="5956" y="728469"/>
            <a:ext cx="12143511" cy="3579225"/>
          </a:xfrm>
          <a:prstGeom prst="rect">
            <a:avLst/>
          </a:prstGeom>
        </p:spPr>
      </p:pic>
      <p:sp>
        <p:nvSpPr>
          <p:cNvPr id="3" name="Title 1">
            <a:extLst>
              <a:ext uri="{FF2B5EF4-FFF2-40B4-BE49-F238E27FC236}">
                <a16:creationId xmlns:a16="http://schemas.microsoft.com/office/drawing/2014/main" id="{8A0303BF-B5E4-474B-848A-E2587F3705B9}"/>
              </a:ext>
            </a:extLst>
          </p:cNvPr>
          <p:cNvSpPr txBox="1">
            <a:spLocks/>
          </p:cNvSpPr>
          <p:nvPr/>
        </p:nvSpPr>
        <p:spPr>
          <a:xfrm>
            <a:off x="96978" y="94571"/>
            <a:ext cx="12095021"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Digital Entertainment Preferences in US – April 2019</a:t>
            </a:r>
          </a:p>
        </p:txBody>
      </p:sp>
      <p:pic>
        <p:nvPicPr>
          <p:cNvPr id="8" name="Picture 7">
            <a:extLst>
              <a:ext uri="{FF2B5EF4-FFF2-40B4-BE49-F238E27FC236}">
                <a16:creationId xmlns:a16="http://schemas.microsoft.com/office/drawing/2014/main" id="{375FE4A0-2D69-4785-8CB4-4278ADF9AB7F}"/>
              </a:ext>
            </a:extLst>
          </p:cNvPr>
          <p:cNvPicPr>
            <a:picLocks noChangeAspect="1"/>
          </p:cNvPicPr>
          <p:nvPr/>
        </p:nvPicPr>
        <p:blipFill rotWithShape="1">
          <a:blip r:embed="rId4"/>
          <a:srcRect l="1209" t="2348" r="1156" b="1576"/>
          <a:stretch/>
        </p:blipFill>
        <p:spPr>
          <a:xfrm>
            <a:off x="4733906" y="3827720"/>
            <a:ext cx="7460086" cy="3030279"/>
          </a:xfrm>
          <a:prstGeom prst="rect">
            <a:avLst/>
          </a:prstGeom>
        </p:spPr>
      </p:pic>
      <p:sp>
        <p:nvSpPr>
          <p:cNvPr id="9" name="TextBox 8">
            <a:extLst>
              <a:ext uri="{FF2B5EF4-FFF2-40B4-BE49-F238E27FC236}">
                <a16:creationId xmlns:a16="http://schemas.microsoft.com/office/drawing/2014/main" id="{A2570A56-A1E7-483A-9F39-202E5B110401}"/>
              </a:ext>
            </a:extLst>
          </p:cNvPr>
          <p:cNvSpPr txBox="1"/>
          <p:nvPr/>
        </p:nvSpPr>
        <p:spPr>
          <a:xfrm>
            <a:off x="96978" y="4383640"/>
            <a:ext cx="4560082" cy="2185214"/>
          </a:xfrm>
          <a:prstGeom prst="rect">
            <a:avLst/>
          </a:prstGeom>
          <a:solidFill>
            <a:schemeClr val="accent1">
              <a:lumMod val="20000"/>
              <a:lumOff val="80000"/>
            </a:schemeClr>
          </a:solidFill>
        </p:spPr>
        <p:txBody>
          <a:bodyPr wrap="square" rtlCol="0">
            <a:spAutoFit/>
          </a:bodyPr>
          <a:lstStyle/>
          <a:p>
            <a:pPr algn="ctr"/>
            <a:r>
              <a:rPr lang="en-US" sz="1600" b="1" dirty="0"/>
              <a:t>Key Insights:</a:t>
            </a:r>
          </a:p>
          <a:p>
            <a:pPr marL="285750" indent="-285750">
              <a:buFont typeface="Arial" panose="020B0604020202020204" pitchFamily="34" charset="0"/>
              <a:buChar char="•"/>
            </a:pPr>
            <a:r>
              <a:rPr lang="en-US" sz="1500" dirty="0"/>
              <a:t>87% of respondents preferred Netflix over Amazon Prime Video and other digital entertainment sources </a:t>
            </a:r>
          </a:p>
          <a:p>
            <a:pPr marL="285750" indent="-285750">
              <a:buFont typeface="Arial" panose="020B0604020202020204" pitchFamily="34" charset="0"/>
              <a:buChar char="•"/>
            </a:pPr>
            <a:r>
              <a:rPr lang="en-US" sz="1500" dirty="0"/>
              <a:t>Many people use free trials and are later convinced to subscribe after</a:t>
            </a:r>
          </a:p>
          <a:p>
            <a:pPr marL="285750" indent="-285750">
              <a:buFont typeface="Arial" panose="020B0604020202020204" pitchFamily="34" charset="0"/>
              <a:buChar char="•"/>
            </a:pPr>
            <a:r>
              <a:rPr lang="en-US" sz="1500" dirty="0"/>
              <a:t>30% find it overwhelming to choose a movie/show due to abundant options</a:t>
            </a:r>
          </a:p>
          <a:p>
            <a:pPr marL="285750" indent="-285750">
              <a:buFont typeface="Arial" panose="020B0604020202020204" pitchFamily="34" charset="0"/>
              <a:buChar char="•"/>
            </a:pPr>
            <a:r>
              <a:rPr lang="en-US" sz="1500" dirty="0"/>
              <a:t>29% of digital entertainment users like re-watching shows</a:t>
            </a:r>
            <a:endParaRPr lang="en-US" sz="1600" dirty="0"/>
          </a:p>
        </p:txBody>
      </p:sp>
    </p:spTree>
    <p:extLst>
      <p:ext uri="{BB962C8B-B14F-4D97-AF65-F5344CB8AC3E}">
        <p14:creationId xmlns:p14="http://schemas.microsoft.com/office/powerpoint/2010/main" val="363286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7D95876E-2D4F-446E-B14C-1D4386F10C7F}"/>
              </a:ext>
            </a:extLst>
          </p:cNvPr>
          <p:cNvSpPr txBox="1">
            <a:spLocks/>
          </p:cNvSpPr>
          <p:nvPr/>
        </p:nvSpPr>
        <p:spPr>
          <a:xfrm>
            <a:off x="87039" y="138837"/>
            <a:ext cx="12020877" cy="12290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Netflix Sentiment Analysis</a:t>
            </a:r>
          </a:p>
          <a:p>
            <a:r>
              <a:rPr lang="en-US" sz="2800" dirty="0"/>
              <a:t>IBM Watson (Natural Language Understanding) </a:t>
            </a:r>
          </a:p>
        </p:txBody>
      </p:sp>
      <p:pic>
        <p:nvPicPr>
          <p:cNvPr id="4" name="Picture 3">
            <a:extLst>
              <a:ext uri="{FF2B5EF4-FFF2-40B4-BE49-F238E27FC236}">
                <a16:creationId xmlns:a16="http://schemas.microsoft.com/office/drawing/2014/main" id="{D6341983-C996-4696-AEE3-BF43A2722D63}"/>
              </a:ext>
            </a:extLst>
          </p:cNvPr>
          <p:cNvPicPr>
            <a:picLocks noChangeAspect="1"/>
          </p:cNvPicPr>
          <p:nvPr/>
        </p:nvPicPr>
        <p:blipFill>
          <a:blip r:embed="rId3"/>
          <a:stretch>
            <a:fillRect/>
          </a:stretch>
        </p:blipFill>
        <p:spPr>
          <a:xfrm>
            <a:off x="0" y="1211515"/>
            <a:ext cx="12192000" cy="5374770"/>
          </a:xfrm>
          <a:prstGeom prst="rect">
            <a:avLst/>
          </a:prstGeom>
        </p:spPr>
      </p:pic>
    </p:spTree>
    <p:extLst>
      <p:ext uri="{BB962C8B-B14F-4D97-AF65-F5344CB8AC3E}">
        <p14:creationId xmlns:p14="http://schemas.microsoft.com/office/powerpoint/2010/main" val="382895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7D95876E-2D4F-446E-B14C-1D4386F10C7F}"/>
              </a:ext>
            </a:extLst>
          </p:cNvPr>
          <p:cNvSpPr txBox="1">
            <a:spLocks/>
          </p:cNvSpPr>
          <p:nvPr/>
        </p:nvSpPr>
        <p:spPr>
          <a:xfrm>
            <a:off x="87039" y="138837"/>
            <a:ext cx="12020877" cy="12290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Prime Video Sentiment Analysis</a:t>
            </a:r>
          </a:p>
          <a:p>
            <a:r>
              <a:rPr lang="en-US" sz="2800" dirty="0"/>
              <a:t>IBM Watson (Natural Language Understanding) </a:t>
            </a:r>
          </a:p>
        </p:txBody>
      </p:sp>
      <p:pic>
        <p:nvPicPr>
          <p:cNvPr id="8" name="Picture 7">
            <a:extLst>
              <a:ext uri="{FF2B5EF4-FFF2-40B4-BE49-F238E27FC236}">
                <a16:creationId xmlns:a16="http://schemas.microsoft.com/office/drawing/2014/main" id="{AB747449-A9D6-48A8-A0AB-503EB4D388A7}"/>
              </a:ext>
            </a:extLst>
          </p:cNvPr>
          <p:cNvPicPr>
            <a:picLocks noChangeAspect="1"/>
          </p:cNvPicPr>
          <p:nvPr/>
        </p:nvPicPr>
        <p:blipFill>
          <a:blip r:embed="rId3"/>
          <a:stretch>
            <a:fillRect/>
          </a:stretch>
        </p:blipFill>
        <p:spPr>
          <a:xfrm>
            <a:off x="0" y="1367923"/>
            <a:ext cx="12192000" cy="5351240"/>
          </a:xfrm>
          <a:prstGeom prst="rect">
            <a:avLst/>
          </a:prstGeom>
        </p:spPr>
      </p:pic>
    </p:spTree>
    <p:extLst>
      <p:ext uri="{BB962C8B-B14F-4D97-AF65-F5344CB8AC3E}">
        <p14:creationId xmlns:p14="http://schemas.microsoft.com/office/powerpoint/2010/main" val="187021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TotalTime>
  <Words>3658</Words>
  <Application>Microsoft Office PowerPoint</Application>
  <PresentationFormat>Widescreen</PresentationFormat>
  <Paragraphs>294</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Tatiksha Singh</dc:creator>
  <cp:lastModifiedBy>Tatiksha Singh</cp:lastModifiedBy>
  <cp:revision>99</cp:revision>
  <dcterms:created xsi:type="dcterms:W3CDTF">2019-11-01T20:05:03Z</dcterms:created>
  <dcterms:modified xsi:type="dcterms:W3CDTF">2019-11-04T04:06:34Z</dcterms:modified>
</cp:coreProperties>
</file>