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E3"/>
    <a:srgbClr val="1C1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3682-58E6-45F0-AD4D-2E1793E30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8A3EF-E176-4D8F-8C0E-670FA664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32CD-78C3-46B2-9872-223D6563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24C18-BE35-4B8C-9487-35ABEB67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CBCB-488C-4E99-8E30-D61646BA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5B13-777B-41D0-9F68-14EA177F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035B5-E75C-47D3-BEBD-72984F647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6D7A-261E-4A39-B9FD-22C4DEB7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8428-6D8E-463D-9FAA-2AAAE837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0991-2C5B-46FC-9E9A-A64A6F01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0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9A771-C91C-4A57-8D6E-9011AB317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58AF4-1F64-4967-A489-4D9784596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19D2-5EDB-4212-9D77-6A6C7733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10774-4EFE-4433-BE0E-A12749B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505E9-0460-4756-837C-73CEF2C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7E06-F19E-4B22-80EF-4A958DE9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6F5E-A20F-4B39-B061-0C31E96C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6F58-2B12-4050-93F2-5F8D9F2A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BC111-A070-4633-8C9D-E9025A96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E4F3-C00D-4C1A-AFCC-CE1EBE65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4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4DF1-C046-4910-B317-2E64C2EA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06B7A-8D0A-4063-8A1B-E4BC3CA9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4304-2AF9-436B-A5E6-1BDCD8C3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1A9A1-58C8-4625-A817-BA070669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617DD-C6B6-4C92-9259-90C043A9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400B-315E-4D85-8E79-17BBBE8A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EF8-9C5B-43F8-8A10-4D3AF864C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C54E8-251E-4ED0-B6C2-B31388AF4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FA4AC-0043-4DB4-8120-64B98E2D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7B903-7044-4DA4-8233-C8B8714E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2B23D-DC01-46B4-ABE6-3F91E287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BEA1-7BD6-4DAF-9902-84506D31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07E8-9A14-478E-8D59-6C1D3CD7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97792-14F8-4DF9-B729-264C5903F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239D7-B469-4488-BCAF-F5C3102E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23B9D-E01C-4868-8476-3DEF78C70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70BAB-ABB7-484C-844C-AB3CD25B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C81D6-B762-4A29-B5F3-AF6FF7E9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58693-D86A-4145-AEA1-E0118AD9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5096-A9B9-4218-BB42-DB5A1D28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5D4F-CB23-4FEE-BD4F-BE3793F9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5DDA9-F9C8-488F-B919-6D15B4EA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09D90-FDAD-41B4-B976-BAAB189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FF64-ED26-4526-8F4C-7997F184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511CC-3F7E-47CD-B302-68A2D632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90EA-7341-46D7-8337-AE2F6FBE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ED90-E253-4171-ACA1-FA9905E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57EE-5C13-4B12-9085-B9B3D3E4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9DC1-6F78-4562-A37F-E4513884B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E8F8-C707-4D1B-96B8-2935FFC7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33FE7-0E17-437F-BF7C-5BD721EA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F4DC-1EDE-4683-87E4-EA1EC6B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B696-20BD-460E-B6A5-9FB38DCD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BE8D6-0111-4196-AA9D-F7DC14189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D2CC-2AB4-4548-9697-53EFDE83C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4EE17-166F-4121-98B2-7CB08444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9A61-4E52-43C2-8F54-28D66F54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5224-AEDA-4F04-9F0C-5DF80DB7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4E43C-B8C0-4314-A14D-C1F9FB34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79AD-65E5-48E2-893F-2DE01DD2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5DA9-E02C-4E08-9321-F09B33171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DBF6-D90A-4AF9-96CD-7B0172E3A91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2C75-D358-4FC7-8F14-F0CA5FABB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66C4-6786-4BCC-BE0E-E57348E50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D6F3-9CC5-4362-8BD7-F6457875C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unilever nv">
            <a:extLst>
              <a:ext uri="{FF2B5EF4-FFF2-40B4-BE49-F238E27FC236}">
                <a16:creationId xmlns:a16="http://schemas.microsoft.com/office/drawing/2014/main" id="{9B0B0162-632F-4194-B681-D3A252ED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6284"/>
            <a:ext cx="1028700" cy="113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AEA25-1FB9-43BA-B69A-EE87137522C3}"/>
              </a:ext>
            </a:extLst>
          </p:cNvPr>
          <p:cNvSpPr txBox="1"/>
          <p:nvPr/>
        </p:nvSpPr>
        <p:spPr>
          <a:xfrm>
            <a:off x="1358900" y="106284"/>
            <a:ext cx="49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Tatiksha Singh | tatikshs@uci.edu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14709-00AF-4D65-8DBE-FB6EE76EFE4A}"/>
              </a:ext>
            </a:extLst>
          </p:cNvPr>
          <p:cNvSpPr txBox="1"/>
          <p:nvPr/>
        </p:nvSpPr>
        <p:spPr>
          <a:xfrm>
            <a:off x="1358900" y="4549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Unilever N.V. (UN)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A41B8-037D-455A-8466-B5B08E507631}"/>
              </a:ext>
            </a:extLst>
          </p:cNvPr>
          <p:cNvSpPr txBox="1"/>
          <p:nvPr/>
        </p:nvSpPr>
        <p:spPr>
          <a:xfrm>
            <a:off x="12700" y="894716"/>
            <a:ext cx="5010149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000" b="1" u="sng" dirty="0">
                <a:latin typeface="DengXian" panose="02010600030101010101" pitchFamily="2" charset="-122"/>
                <a:ea typeface="DengXian" panose="02010600030101010101" pitchFamily="2" charset="-122"/>
              </a:rPr>
              <a:t>Consensus Forecast: </a:t>
            </a:r>
            <a:endParaRPr lang="en-US" b="1" u="sng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sz="1700" dirty="0">
                <a:latin typeface="DengXian" panose="02010600030101010101" pitchFamily="2" charset="-122"/>
                <a:ea typeface="DengXian" panose="02010600030101010101" pitchFamily="2" charset="-122"/>
              </a:rPr>
              <a:t>Adj Close Price 3/13/2020: </a:t>
            </a:r>
            <a:r>
              <a:rPr lang="en-US" sz="1700" b="1" dirty="0">
                <a:latin typeface="DengXian" panose="02010600030101010101" pitchFamily="2" charset="-122"/>
                <a:ea typeface="DengXian" panose="02010600030101010101" pitchFamily="2" charset="-122"/>
              </a:rPr>
              <a:t>$48.47</a:t>
            </a:r>
          </a:p>
          <a:p>
            <a:r>
              <a:rPr lang="en-US" sz="1700" i="1" dirty="0">
                <a:latin typeface="DengXian" panose="02010600030101010101" pitchFamily="2" charset="-122"/>
                <a:ea typeface="DengXian" panose="02010600030101010101" pitchFamily="2" charset="-122"/>
              </a:rPr>
              <a:t>Forecasted </a:t>
            </a:r>
            <a:r>
              <a:rPr lang="en-US" sz="1700" dirty="0">
                <a:latin typeface="DengXian" panose="02010600030101010101" pitchFamily="2" charset="-122"/>
                <a:ea typeface="DengXian" panose="02010600030101010101" pitchFamily="2" charset="-122"/>
              </a:rPr>
              <a:t>Adj Close Price 12/31/2020: </a:t>
            </a:r>
            <a:r>
              <a:rPr lang="en-US" sz="1700" b="1" dirty="0">
                <a:latin typeface="DengXian" panose="02010600030101010101" pitchFamily="2" charset="-122"/>
                <a:ea typeface="DengXian" panose="02010600030101010101" pitchFamily="2" charset="-122"/>
              </a:rPr>
              <a:t>$51.49</a:t>
            </a:r>
          </a:p>
          <a:p>
            <a:endParaRPr lang="en-US" b="1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$ Change :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dirty="0">
                <a:solidFill>
                  <a:srgbClr val="00B05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$3.02</a:t>
            </a:r>
          </a:p>
          <a:p>
            <a:pPr>
              <a:spcAft>
                <a:spcPts val="600"/>
              </a:spcAft>
            </a:pPr>
            <a:r>
              <a:rPr lang="en-US" b="1" dirty="0">
                <a:ea typeface="DengXian" panose="02010600030101010101" pitchFamily="2" charset="-122"/>
              </a:rPr>
              <a:t>% </a:t>
            </a:r>
            <a:r>
              <a:rPr 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Change : </a:t>
            </a:r>
            <a:r>
              <a:rPr lang="en-US" dirty="0">
                <a:solidFill>
                  <a:srgbClr val="00B05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6.23% </a:t>
            </a:r>
          </a:p>
          <a:p>
            <a:r>
              <a:rPr lang="en-US" sz="1500" i="1" dirty="0">
                <a:latin typeface="DengXian" panose="02010600030101010101" pitchFamily="2" charset="-122"/>
                <a:ea typeface="DengXian" panose="02010600030101010101" pitchFamily="2" charset="-122"/>
              </a:rPr>
              <a:t>(from 3/13 to 12/31)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3BB57-8069-409E-959A-A44D7BC41AA8}"/>
              </a:ext>
            </a:extLst>
          </p:cNvPr>
          <p:cNvSpPr txBox="1"/>
          <p:nvPr/>
        </p:nvSpPr>
        <p:spPr>
          <a:xfrm>
            <a:off x="0" y="3066186"/>
            <a:ext cx="3587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>
                <a:latin typeface="DengXian" panose="02010600030101010101" pitchFamily="2" charset="-122"/>
                <a:ea typeface="DengXian" panose="02010600030101010101" pitchFamily="2" charset="-122"/>
              </a:rPr>
              <a:t>Confidence: </a:t>
            </a:r>
            <a:r>
              <a:rPr lang="en-US" sz="2200" dirty="0">
                <a:latin typeface="DengXian" panose="02010600030101010101" pitchFamily="2" charset="-122"/>
                <a:ea typeface="DengXian" panose="02010600030101010101" pitchFamily="2" charset="-122"/>
              </a:rPr>
              <a:t>65</a:t>
            </a:r>
            <a:r>
              <a:rPr lang="en-US" sz="2200" dirty="0">
                <a:latin typeface="+mj-lt"/>
                <a:ea typeface="DengXian" panose="02010600030101010101" pitchFamily="2" charset="-122"/>
              </a:rPr>
              <a:t>% </a:t>
            </a:r>
            <a:r>
              <a:rPr lang="en-US" sz="2200" dirty="0">
                <a:latin typeface="DengXian" panose="02010600030101010101" pitchFamily="2" charset="-122"/>
                <a:ea typeface="DengXian" panose="02010600030101010101" pitchFamily="2" charset="-122"/>
              </a:rPr>
              <a:t>- 74</a:t>
            </a:r>
            <a:r>
              <a:rPr lang="en-US" sz="2200" dirty="0">
                <a:latin typeface="+mj-lt"/>
                <a:ea typeface="DengXian" panose="02010600030101010101" pitchFamily="2" charset="-122"/>
              </a:rPr>
              <a:t>%</a:t>
            </a:r>
            <a:endParaRPr lang="en-US" sz="2200" b="1" i="1" dirty="0">
              <a:latin typeface="+mj-lt"/>
              <a:ea typeface="DengXia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111C0-92EA-40CD-AEA2-7117136D5FC8}"/>
              </a:ext>
            </a:extLst>
          </p:cNvPr>
          <p:cNvSpPr txBox="1"/>
          <p:nvPr/>
        </p:nvSpPr>
        <p:spPr>
          <a:xfrm>
            <a:off x="12700" y="3535925"/>
            <a:ext cx="404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u="sng" dirty="0">
                <a:latin typeface="DengXian" panose="02010600030101010101" pitchFamily="2" charset="-122"/>
                <a:ea typeface="DengXian" panose="02010600030101010101" pitchFamily="2" charset="-122"/>
              </a:rPr>
              <a:t>Ensemble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58907-DDE3-425E-BE3D-50AA044F23A4}"/>
              </a:ext>
            </a:extLst>
          </p:cNvPr>
          <p:cNvSpPr txBox="1"/>
          <p:nvPr/>
        </p:nvSpPr>
        <p:spPr>
          <a:xfrm>
            <a:off x="5289550" y="3841"/>
            <a:ext cx="68834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Forecasting Unilever Stock Price for December 31</a:t>
            </a:r>
            <a:r>
              <a:rPr lang="en-US" b="1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st</a:t>
            </a:r>
            <a:r>
              <a:rPr 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, 2020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latin typeface="DengXian" panose="02010600030101010101" pitchFamily="2" charset="-122"/>
                <a:ea typeface="DengXian" panose="02010600030101010101" pitchFamily="2" charset="-122"/>
              </a:rPr>
              <a:t>Below, the table summarizes all the models, datasets (since Unilever adjusted stock was used for all models, I didn’t include it under datasets), model performance, confidence level, forecasted prediction for December 31</a:t>
            </a:r>
            <a:r>
              <a:rPr lang="en-US" sz="1100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st</a:t>
            </a:r>
            <a:r>
              <a:rPr lang="en-US" sz="1100" dirty="0">
                <a:latin typeface="DengXian" panose="02010600030101010101" pitchFamily="2" charset="-122"/>
                <a:ea typeface="DengXian" panose="02010600030101010101" pitchFamily="2" charset="-122"/>
              </a:rPr>
              <a:t>,2020</a:t>
            </a:r>
          </a:p>
          <a:p>
            <a:pPr>
              <a:spcAft>
                <a:spcPts val="600"/>
              </a:spcAft>
            </a:pPr>
            <a:endParaRPr lang="en-US" sz="15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sz="15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sz="15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spcAft>
                <a:spcPts val="600"/>
              </a:spcAft>
            </a:pPr>
            <a:endParaRPr lang="en-US" sz="15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2CD39-26D6-4246-AE4D-6FA9DA083816}"/>
              </a:ext>
            </a:extLst>
          </p:cNvPr>
          <p:cNvSpPr txBox="1"/>
          <p:nvPr/>
        </p:nvSpPr>
        <p:spPr>
          <a:xfrm>
            <a:off x="4544903" y="731149"/>
            <a:ext cx="762804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u="sng" dirty="0">
                <a:latin typeface="DengXian" panose="02010600030101010101" pitchFamily="2" charset="-122"/>
                <a:ea typeface="DengXian" panose="02010600030101010101" pitchFamily="2" charset="-122"/>
              </a:rPr>
              <a:t>Assumptions, Observations, Notes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latin typeface="DengXian" panose="02010600030101010101" pitchFamily="2" charset="-122"/>
                <a:ea typeface="DengXian" panose="02010600030101010101" pitchFamily="2" charset="-122"/>
              </a:rPr>
              <a:t>-Calculated Linear Interpolation for GDP and Private Consumption since data was only quarterly. Used Private Consumption with GDP since it accounts for the largest portion of GDP + drives economic growth – can see a decline in consumption with a downturn in the economy 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latin typeface="DengXian" panose="02010600030101010101" pitchFamily="2" charset="-122"/>
                <a:ea typeface="DengXian" panose="02010600030101010101" pitchFamily="2" charset="-122"/>
              </a:rPr>
              <a:t>-For external drivers, I used TS Compare to see which model- ETS or ARIMA performed better and then forecasted for Dec 31</a:t>
            </a:r>
            <a:r>
              <a:rPr lang="en-US" sz="1100" baseline="30000" dirty="0">
                <a:latin typeface="DengXian" panose="02010600030101010101" pitchFamily="2" charset="-122"/>
                <a:ea typeface="DengXian" panose="02010600030101010101" pitchFamily="2" charset="-122"/>
              </a:rPr>
              <a:t>st</a:t>
            </a:r>
            <a:r>
              <a:rPr lang="en-US" sz="1100" dirty="0">
                <a:latin typeface="DengXian" panose="02010600030101010101" pitchFamily="2" charset="-122"/>
                <a:ea typeface="DengXian" panose="02010600030101010101" pitchFamily="2" charset="-122"/>
              </a:rPr>
              <a:t>,2020 .Then plugged in values into the linear regression model using beta coefficients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latin typeface="DengXian" panose="02010600030101010101" pitchFamily="2" charset="-122"/>
                <a:ea typeface="DengXian" panose="02010600030101010101" pitchFamily="2" charset="-122"/>
              </a:rPr>
              <a:t>-For scenarios without linear regression, I still used TS Compare and then used the model with the lower MAPE to either forecast 11 periods into the future (if I had January 2020 data) or 1 period into the future (if I had December-ending data)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latin typeface="DengXian" panose="02010600030101010101" pitchFamily="2" charset="-122"/>
                <a:ea typeface="DengXian" panose="02010600030101010101" pitchFamily="2" charset="-122"/>
              </a:rPr>
              <a:t>-For all models, the more conservative value was taken (lower bound of the CI). For scenarios 5-7, I deducted the final value by 2% given that Coronavirus is affecting all stocks including Unilever. I calculated % change since the spike and found an average % difference of ~2). This way I’m allowing my final prediction to be conservative to account for this Pandemic and Economic Crisis.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747F9C7-98DE-42F5-8177-C4C547433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10762"/>
              </p:ext>
            </p:extLst>
          </p:nvPr>
        </p:nvGraphicFramePr>
        <p:xfrm>
          <a:off x="4050448" y="3188958"/>
          <a:ext cx="8112977" cy="363094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60753">
                  <a:extLst>
                    <a:ext uri="{9D8B030D-6E8A-4147-A177-3AD203B41FA5}">
                      <a16:colId xmlns:a16="http://schemas.microsoft.com/office/drawing/2014/main" val="1716298347"/>
                    </a:ext>
                  </a:extLst>
                </a:gridCol>
                <a:gridCol w="2463580">
                  <a:extLst>
                    <a:ext uri="{9D8B030D-6E8A-4147-A177-3AD203B41FA5}">
                      <a16:colId xmlns:a16="http://schemas.microsoft.com/office/drawing/2014/main" val="3480220963"/>
                    </a:ext>
                  </a:extLst>
                </a:gridCol>
                <a:gridCol w="1548669">
                  <a:extLst>
                    <a:ext uri="{9D8B030D-6E8A-4147-A177-3AD203B41FA5}">
                      <a16:colId xmlns:a16="http://schemas.microsoft.com/office/drawing/2014/main" val="1996329405"/>
                    </a:ext>
                  </a:extLst>
                </a:gridCol>
                <a:gridCol w="1385281">
                  <a:extLst>
                    <a:ext uri="{9D8B030D-6E8A-4147-A177-3AD203B41FA5}">
                      <a16:colId xmlns:a16="http://schemas.microsoft.com/office/drawing/2014/main" val="3621458066"/>
                    </a:ext>
                  </a:extLst>
                </a:gridCol>
                <a:gridCol w="1146871">
                  <a:extLst>
                    <a:ext uri="{9D8B030D-6E8A-4147-A177-3AD203B41FA5}">
                      <a16:colId xmlns:a16="http://schemas.microsoft.com/office/drawing/2014/main" val="908087889"/>
                    </a:ext>
                  </a:extLst>
                </a:gridCol>
                <a:gridCol w="907823">
                  <a:extLst>
                    <a:ext uri="{9D8B030D-6E8A-4147-A177-3AD203B41FA5}">
                      <a16:colId xmlns:a16="http://schemas.microsoft.com/office/drawing/2014/main" val="618862349"/>
                    </a:ext>
                  </a:extLst>
                </a:gridCol>
              </a:tblGrid>
              <a:tr h="43262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Scenario</a:t>
                      </a:r>
                    </a:p>
                  </a:txBody>
                  <a:tcPr anchor="ctr">
                    <a:solidFill>
                      <a:srgbClr val="1C1B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Dataset(s) + Variables</a:t>
                      </a:r>
                    </a:p>
                  </a:txBody>
                  <a:tcPr anchor="ctr">
                    <a:solidFill>
                      <a:srgbClr val="1C1B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Predictive Models</a:t>
                      </a:r>
                    </a:p>
                  </a:txBody>
                  <a:tcPr anchor="ctr">
                    <a:solidFill>
                      <a:srgbClr val="1C1B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Model Performance</a:t>
                      </a:r>
                    </a:p>
                  </a:txBody>
                  <a:tcPr anchor="ctr">
                    <a:solidFill>
                      <a:srgbClr val="1C1B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Confidence Level</a:t>
                      </a:r>
                    </a:p>
                  </a:txBody>
                  <a:tcPr anchor="ctr">
                    <a:solidFill>
                      <a:srgbClr val="1C1B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Prediction</a:t>
                      </a:r>
                    </a:p>
                  </a:txBody>
                  <a:tcPr anchor="ctr">
                    <a:solidFill>
                      <a:srgbClr val="1C1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541860"/>
                  </a:ext>
                </a:extLst>
              </a:tr>
              <a:tr h="4326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Unilever Stock (used open, high, low, close, volume as predictor variables)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Linear Regression + 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R2= 0.96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[45%]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50.8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02312"/>
                  </a:ext>
                </a:extLst>
              </a:tr>
              <a:tr h="4326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CPI (YoY – Monthly) Timeseries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ARIMA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MAPE= 7.43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95 CI Low  [50-60%]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54.29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01340"/>
                  </a:ext>
                </a:extLst>
              </a:tr>
              <a:tr h="4326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GDP Real (Annual – Dec)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CPI (Annual- Dec 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RMSE= 3.55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80 CI Low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[30- 40%]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52.49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7668"/>
                  </a:ext>
                </a:extLst>
              </a:tr>
              <a:tr h="6025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GDP (Annual – Dec)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CPI (Annual- Dec)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Retail Sales (Annual –Dec)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MAPE = 18.28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[35-45%]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57.78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25283"/>
                  </a:ext>
                </a:extLst>
              </a:tr>
              <a:tr h="4326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PG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Retail Sales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ETS + Linear Regression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MAPE= 5.84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80 CI Low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[65-70%]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42.9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75602"/>
                  </a:ext>
                </a:extLst>
              </a:tr>
              <a:tr h="4326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Imports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Exports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ARIMA +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Linear Regression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MAPE = 7.43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R2= 0.82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[55-65%]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[39.20 –LR]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55.03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679011"/>
                  </a:ext>
                </a:extLst>
              </a:tr>
              <a:tr h="4326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GDP Real (YoY – Monthly) 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Private Consumption (YoY – Monthly)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ETS + Linear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RMSE= 1.2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[60-70%]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53.07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16620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977F015-D33F-4D79-9082-E254C3D53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55892"/>
              </p:ext>
            </p:extLst>
          </p:nvPr>
        </p:nvGraphicFramePr>
        <p:xfrm>
          <a:off x="88897" y="3885509"/>
          <a:ext cx="391392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755">
                  <a:extLst>
                    <a:ext uri="{9D8B030D-6E8A-4147-A177-3AD203B41FA5}">
                      <a16:colId xmlns:a16="http://schemas.microsoft.com/office/drawing/2014/main" val="902442263"/>
                    </a:ext>
                  </a:extLst>
                </a:gridCol>
                <a:gridCol w="1435626">
                  <a:extLst>
                    <a:ext uri="{9D8B030D-6E8A-4147-A177-3AD203B41FA5}">
                      <a16:colId xmlns:a16="http://schemas.microsoft.com/office/drawing/2014/main" val="1017649719"/>
                    </a:ext>
                  </a:extLst>
                </a:gridCol>
                <a:gridCol w="814774">
                  <a:extLst>
                    <a:ext uri="{9D8B030D-6E8A-4147-A177-3AD203B41FA5}">
                      <a16:colId xmlns:a16="http://schemas.microsoft.com/office/drawing/2014/main" val="3990749504"/>
                    </a:ext>
                  </a:extLst>
                </a:gridCol>
                <a:gridCol w="814774">
                  <a:extLst>
                    <a:ext uri="{9D8B030D-6E8A-4147-A177-3AD203B41FA5}">
                      <a16:colId xmlns:a16="http://schemas.microsoft.com/office/drawing/2014/main" val="846713366"/>
                    </a:ext>
                  </a:extLst>
                </a:gridCol>
              </a:tblGrid>
              <a:tr h="2740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Scenario</a:t>
                      </a:r>
                    </a:p>
                  </a:txBody>
                  <a:tcPr anchor="ctr">
                    <a:solidFill>
                      <a:srgbClr val="5757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Predicted Value</a:t>
                      </a:r>
                    </a:p>
                  </a:txBody>
                  <a:tcPr anchor="ctr">
                    <a:solidFill>
                      <a:srgbClr val="5757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Weight</a:t>
                      </a:r>
                    </a:p>
                  </a:txBody>
                  <a:tcPr anchor="ctr">
                    <a:solidFill>
                      <a:srgbClr val="5757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Score</a:t>
                      </a:r>
                    </a:p>
                  </a:txBody>
                  <a:tcPr anchor="ctr">
                    <a:solidFill>
                      <a:srgbClr val="5757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6460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54.29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5.429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4328816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42.9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15.015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563138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39.2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3.92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9451694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55.03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16.509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9328614"/>
                  </a:ext>
                </a:extLst>
              </a:tr>
              <a:tr h="22113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53.07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0.2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10.614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7519506"/>
                  </a:ext>
                </a:extLst>
              </a:tr>
              <a:tr h="22113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Total : 51.49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6679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57B453-234C-46B1-A899-B96CD2CD73C9}"/>
              </a:ext>
            </a:extLst>
          </p:cNvPr>
          <p:cNvSpPr txBox="1"/>
          <p:nvPr/>
        </p:nvSpPr>
        <p:spPr>
          <a:xfrm>
            <a:off x="55035" y="5929416"/>
            <a:ext cx="389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2 &amp; 6 given same weight since same MAPE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5 - highest since lowest MAPE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6 - 2nd highest since good R2 and decent MAPE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7-  3rd highest since low RMSE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CEC3C6-AD5C-40DF-855F-6FD87EA98A79}"/>
              </a:ext>
            </a:extLst>
          </p:cNvPr>
          <p:cNvCxnSpPr>
            <a:cxnSpLocks/>
          </p:cNvCxnSpPr>
          <p:nvPr/>
        </p:nvCxnSpPr>
        <p:spPr>
          <a:xfrm flipV="1">
            <a:off x="1927087" y="2476856"/>
            <a:ext cx="0" cy="186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564</Words>
  <Application>Microsoft Office PowerPoint</Application>
  <PresentationFormat>Widescreen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Tatiksha Singh</dc:creator>
  <cp:lastModifiedBy>Tatiksha Singh</cp:lastModifiedBy>
  <cp:revision>42</cp:revision>
  <dcterms:created xsi:type="dcterms:W3CDTF">2020-03-15T21:51:50Z</dcterms:created>
  <dcterms:modified xsi:type="dcterms:W3CDTF">2020-03-18T18:51:29Z</dcterms:modified>
</cp:coreProperties>
</file>