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8AA680BE-20A9-43D8-BD59-D1BAA51343BB}" type="datetimeFigureOut">
              <a:rPr lang="fr-FR" smtClean="0"/>
              <a:t>12/05/2016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215DAE-71D4-4C7F-9EAA-AB8AFDE3B8A1}" type="slidenum">
              <a:rPr lang="fr-FR" smtClean="0"/>
              <a:t>‹N°›</a:t>
            </a:fld>
            <a:endParaRPr lang="fr-FR"/>
          </a:p>
        </p:txBody>
      </p:sp>
    </p:spTree>
    <p:extLst>
      <p:ext uri="{BB962C8B-B14F-4D97-AF65-F5344CB8AC3E}">
        <p14:creationId xmlns:p14="http://schemas.microsoft.com/office/powerpoint/2010/main" val="2718885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AA680BE-20A9-43D8-BD59-D1BAA51343BB}" type="datetimeFigureOut">
              <a:rPr lang="fr-FR" smtClean="0"/>
              <a:t>12/05/2016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215DAE-71D4-4C7F-9EAA-AB8AFDE3B8A1}" type="slidenum">
              <a:rPr lang="fr-FR" smtClean="0"/>
              <a:t>‹N°›</a:t>
            </a:fld>
            <a:endParaRPr lang="fr-FR"/>
          </a:p>
        </p:txBody>
      </p:sp>
    </p:spTree>
    <p:extLst>
      <p:ext uri="{BB962C8B-B14F-4D97-AF65-F5344CB8AC3E}">
        <p14:creationId xmlns:p14="http://schemas.microsoft.com/office/powerpoint/2010/main" val="873328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AA680BE-20A9-43D8-BD59-D1BAA51343BB}" type="datetimeFigureOut">
              <a:rPr lang="fr-FR" smtClean="0"/>
              <a:t>12/05/2016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215DAE-71D4-4C7F-9EAA-AB8AFDE3B8A1}" type="slidenum">
              <a:rPr lang="fr-FR" smtClean="0"/>
              <a:t>‹N°›</a:t>
            </a:fld>
            <a:endParaRPr lang="fr-FR"/>
          </a:p>
        </p:txBody>
      </p:sp>
    </p:spTree>
    <p:extLst>
      <p:ext uri="{BB962C8B-B14F-4D97-AF65-F5344CB8AC3E}">
        <p14:creationId xmlns:p14="http://schemas.microsoft.com/office/powerpoint/2010/main" val="1023707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AA680BE-20A9-43D8-BD59-D1BAA51343BB}" type="datetimeFigureOut">
              <a:rPr lang="fr-FR" smtClean="0"/>
              <a:t>12/05/2016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215DAE-71D4-4C7F-9EAA-AB8AFDE3B8A1}" type="slidenum">
              <a:rPr lang="fr-FR" smtClean="0"/>
              <a:t>‹N°›</a:t>
            </a:fld>
            <a:endParaRPr lang="fr-FR"/>
          </a:p>
        </p:txBody>
      </p:sp>
    </p:spTree>
    <p:extLst>
      <p:ext uri="{BB962C8B-B14F-4D97-AF65-F5344CB8AC3E}">
        <p14:creationId xmlns:p14="http://schemas.microsoft.com/office/powerpoint/2010/main" val="2946576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8AA680BE-20A9-43D8-BD59-D1BAA51343BB}" type="datetimeFigureOut">
              <a:rPr lang="fr-FR" smtClean="0"/>
              <a:t>12/05/2016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215DAE-71D4-4C7F-9EAA-AB8AFDE3B8A1}" type="slidenum">
              <a:rPr lang="fr-FR" smtClean="0"/>
              <a:t>‹N°›</a:t>
            </a:fld>
            <a:endParaRPr lang="fr-FR"/>
          </a:p>
        </p:txBody>
      </p:sp>
    </p:spTree>
    <p:extLst>
      <p:ext uri="{BB962C8B-B14F-4D97-AF65-F5344CB8AC3E}">
        <p14:creationId xmlns:p14="http://schemas.microsoft.com/office/powerpoint/2010/main" val="2436415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AA680BE-20A9-43D8-BD59-D1BAA51343BB}" type="datetimeFigureOut">
              <a:rPr lang="fr-FR" smtClean="0"/>
              <a:t>12/05/2016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9215DAE-71D4-4C7F-9EAA-AB8AFDE3B8A1}" type="slidenum">
              <a:rPr lang="fr-FR" smtClean="0"/>
              <a:t>‹N°›</a:t>
            </a:fld>
            <a:endParaRPr lang="fr-FR"/>
          </a:p>
        </p:txBody>
      </p:sp>
    </p:spTree>
    <p:extLst>
      <p:ext uri="{BB962C8B-B14F-4D97-AF65-F5344CB8AC3E}">
        <p14:creationId xmlns:p14="http://schemas.microsoft.com/office/powerpoint/2010/main" val="3855287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AA680BE-20A9-43D8-BD59-D1BAA51343BB}" type="datetimeFigureOut">
              <a:rPr lang="fr-FR" smtClean="0"/>
              <a:t>12/05/2016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69215DAE-71D4-4C7F-9EAA-AB8AFDE3B8A1}" type="slidenum">
              <a:rPr lang="fr-FR" smtClean="0"/>
              <a:t>‹N°›</a:t>
            </a:fld>
            <a:endParaRPr lang="fr-FR"/>
          </a:p>
        </p:txBody>
      </p:sp>
    </p:spTree>
    <p:extLst>
      <p:ext uri="{BB962C8B-B14F-4D97-AF65-F5344CB8AC3E}">
        <p14:creationId xmlns:p14="http://schemas.microsoft.com/office/powerpoint/2010/main" val="2157227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8AA680BE-20A9-43D8-BD59-D1BAA51343BB}" type="datetimeFigureOut">
              <a:rPr lang="fr-FR" smtClean="0"/>
              <a:t>12/05/2016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69215DAE-71D4-4C7F-9EAA-AB8AFDE3B8A1}" type="slidenum">
              <a:rPr lang="fr-FR" smtClean="0"/>
              <a:t>‹N°›</a:t>
            </a:fld>
            <a:endParaRPr lang="fr-FR"/>
          </a:p>
        </p:txBody>
      </p:sp>
    </p:spTree>
    <p:extLst>
      <p:ext uri="{BB962C8B-B14F-4D97-AF65-F5344CB8AC3E}">
        <p14:creationId xmlns:p14="http://schemas.microsoft.com/office/powerpoint/2010/main" val="152033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AA680BE-20A9-43D8-BD59-D1BAA51343BB}" type="datetimeFigureOut">
              <a:rPr lang="fr-FR" smtClean="0"/>
              <a:t>12/05/2016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9215DAE-71D4-4C7F-9EAA-AB8AFDE3B8A1}" type="slidenum">
              <a:rPr lang="fr-FR" smtClean="0"/>
              <a:t>‹N°›</a:t>
            </a:fld>
            <a:endParaRPr lang="fr-FR"/>
          </a:p>
        </p:txBody>
      </p:sp>
    </p:spTree>
    <p:extLst>
      <p:ext uri="{BB962C8B-B14F-4D97-AF65-F5344CB8AC3E}">
        <p14:creationId xmlns:p14="http://schemas.microsoft.com/office/powerpoint/2010/main" val="1985959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AA680BE-20A9-43D8-BD59-D1BAA51343BB}" type="datetimeFigureOut">
              <a:rPr lang="fr-FR" smtClean="0"/>
              <a:t>12/05/2016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9215DAE-71D4-4C7F-9EAA-AB8AFDE3B8A1}" type="slidenum">
              <a:rPr lang="fr-FR" smtClean="0"/>
              <a:t>‹N°›</a:t>
            </a:fld>
            <a:endParaRPr lang="fr-FR"/>
          </a:p>
        </p:txBody>
      </p:sp>
    </p:spTree>
    <p:extLst>
      <p:ext uri="{BB962C8B-B14F-4D97-AF65-F5344CB8AC3E}">
        <p14:creationId xmlns:p14="http://schemas.microsoft.com/office/powerpoint/2010/main" val="3017033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AA680BE-20A9-43D8-BD59-D1BAA51343BB}" type="datetimeFigureOut">
              <a:rPr lang="fr-FR" smtClean="0"/>
              <a:t>12/05/2016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9215DAE-71D4-4C7F-9EAA-AB8AFDE3B8A1}" type="slidenum">
              <a:rPr lang="fr-FR" smtClean="0"/>
              <a:t>‹N°›</a:t>
            </a:fld>
            <a:endParaRPr lang="fr-FR"/>
          </a:p>
        </p:txBody>
      </p:sp>
    </p:spTree>
    <p:extLst>
      <p:ext uri="{BB962C8B-B14F-4D97-AF65-F5344CB8AC3E}">
        <p14:creationId xmlns:p14="http://schemas.microsoft.com/office/powerpoint/2010/main" val="3585423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A680BE-20A9-43D8-BD59-D1BAA51343BB}" type="datetimeFigureOut">
              <a:rPr lang="fr-FR" smtClean="0"/>
              <a:t>12/05/2016</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215DAE-71D4-4C7F-9EAA-AB8AFDE3B8A1}" type="slidenum">
              <a:rPr lang="fr-FR" smtClean="0"/>
              <a:t>‹N°›</a:t>
            </a:fld>
            <a:endParaRPr lang="fr-FR"/>
          </a:p>
        </p:txBody>
      </p:sp>
    </p:spTree>
    <p:extLst>
      <p:ext uri="{BB962C8B-B14F-4D97-AF65-F5344CB8AC3E}">
        <p14:creationId xmlns:p14="http://schemas.microsoft.com/office/powerpoint/2010/main" val="3499597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p:cNvSpPr txBox="1"/>
          <p:nvPr/>
        </p:nvSpPr>
        <p:spPr>
          <a:xfrm>
            <a:off x="8369270" y="540659"/>
            <a:ext cx="3784362" cy="6093976"/>
          </a:xfrm>
          <a:prstGeom prst="rect">
            <a:avLst/>
          </a:prstGeom>
          <a:noFill/>
          <a:ln>
            <a:solidFill>
              <a:schemeClr val="accent1"/>
            </a:solidFill>
          </a:ln>
        </p:spPr>
        <p:txBody>
          <a:bodyPr wrap="square" rtlCol="0">
            <a:spAutoFit/>
          </a:bodyPr>
          <a:lstStyle/>
          <a:p>
            <a:pPr algn="just"/>
            <a:r>
              <a:rPr lang="en-US" sz="1000" b="1" dirty="0" smtClean="0"/>
              <a:t>Results</a:t>
            </a:r>
          </a:p>
          <a:p>
            <a:pPr algn="just"/>
            <a:r>
              <a:rPr lang="en-US" sz="1000" dirty="0" smtClean="0"/>
              <a:t>Several parameters had to be adjusted. First, the threshold above which principal components are rejected.  To compute it, a clean dataset is used as a training set, the rest of it being a testing set on which artifacts are simulated. We worked with three different kind of threshold: </a:t>
            </a:r>
          </a:p>
          <a:p>
            <a:pPr marL="171450" indent="-171450" algn="just">
              <a:buFontTx/>
              <a:buChar char="-"/>
            </a:pPr>
            <a:r>
              <a:rPr lang="en-US" sz="1000" dirty="0" smtClean="0"/>
              <a:t>The maximum eigenvalue found in the windows of the training set</a:t>
            </a:r>
          </a:p>
          <a:p>
            <a:pPr marL="171450" indent="-171450" algn="just">
              <a:buFontTx/>
              <a:buChar char="-"/>
            </a:pPr>
            <a:r>
              <a:rPr lang="en-US" sz="1000" dirty="0" smtClean="0"/>
              <a:t>The average of the eigenvalues of the windows of the training set</a:t>
            </a:r>
          </a:p>
          <a:p>
            <a:pPr marL="171450" indent="-171450" algn="just">
              <a:buFontTx/>
              <a:buChar char="-"/>
            </a:pPr>
            <a:r>
              <a:rPr lang="en-US" sz="1000" dirty="0" smtClean="0"/>
              <a:t>The average of the maximum of each window of the training set</a:t>
            </a:r>
          </a:p>
          <a:p>
            <a:pPr marL="171450" indent="-171450" algn="just">
              <a:buFontTx/>
              <a:buChar char="-"/>
            </a:pPr>
            <a:endParaRPr lang="en-US" sz="1000" dirty="0"/>
          </a:p>
          <a:p>
            <a:pPr marL="171450" indent="-171450" algn="just">
              <a:buFontTx/>
              <a:buChar char="-"/>
            </a:pPr>
            <a:endParaRPr lang="en-US" sz="1000" dirty="0" smtClean="0"/>
          </a:p>
          <a:p>
            <a:pPr marL="171450" indent="-171450" algn="just">
              <a:buFontTx/>
              <a:buChar char="-"/>
            </a:pPr>
            <a:endParaRPr lang="en-US" sz="1000" dirty="0"/>
          </a:p>
          <a:p>
            <a:pPr marL="171450" indent="-171450" algn="just">
              <a:buFontTx/>
              <a:buChar char="-"/>
            </a:pPr>
            <a:endParaRPr lang="en-US" sz="1000" dirty="0" smtClean="0"/>
          </a:p>
          <a:p>
            <a:pPr marL="171450" indent="-171450" algn="just">
              <a:buFontTx/>
              <a:buChar char="-"/>
            </a:pPr>
            <a:endParaRPr lang="en-US" sz="1000" dirty="0"/>
          </a:p>
          <a:p>
            <a:pPr marL="171450" indent="-171450" algn="just">
              <a:buFontTx/>
              <a:buChar char="-"/>
            </a:pPr>
            <a:endParaRPr lang="en-US" sz="1000" dirty="0" smtClean="0"/>
          </a:p>
          <a:p>
            <a:pPr algn="just"/>
            <a:endParaRPr lang="fr-FR" sz="1000" dirty="0"/>
          </a:p>
          <a:p>
            <a:pPr algn="just"/>
            <a:endParaRPr lang="fr-FR" sz="1000" dirty="0" smtClean="0"/>
          </a:p>
          <a:p>
            <a:pPr algn="just"/>
            <a:endParaRPr lang="fr-FR" sz="1000" dirty="0"/>
          </a:p>
          <a:p>
            <a:pPr algn="just"/>
            <a:endParaRPr lang="fr-FR" sz="1000" dirty="0" smtClean="0"/>
          </a:p>
          <a:p>
            <a:pPr algn="just"/>
            <a:endParaRPr lang="fr-FR" sz="1000" dirty="0"/>
          </a:p>
          <a:p>
            <a:pPr algn="just"/>
            <a:endParaRPr lang="fr-FR" sz="1000" dirty="0" smtClean="0"/>
          </a:p>
          <a:p>
            <a:pPr algn="just"/>
            <a:endParaRPr lang="fr-FR" sz="1000" dirty="0"/>
          </a:p>
          <a:p>
            <a:pPr algn="just"/>
            <a:endParaRPr lang="fr-FR" sz="1000" dirty="0" smtClean="0"/>
          </a:p>
          <a:p>
            <a:pPr algn="just"/>
            <a:endParaRPr lang="fr-FR" sz="1000" dirty="0"/>
          </a:p>
          <a:p>
            <a:pPr algn="just"/>
            <a:endParaRPr lang="fr-FR" sz="1000" dirty="0" smtClean="0"/>
          </a:p>
          <a:p>
            <a:pPr algn="just"/>
            <a:endParaRPr lang="fr-FR" sz="1000" dirty="0"/>
          </a:p>
          <a:p>
            <a:pPr algn="just"/>
            <a:endParaRPr lang="fr-FR" sz="1000" dirty="0" smtClean="0"/>
          </a:p>
          <a:p>
            <a:pPr algn="just"/>
            <a:endParaRPr lang="fr-FR" sz="1000" dirty="0"/>
          </a:p>
          <a:p>
            <a:pPr algn="just"/>
            <a:endParaRPr lang="fr-FR" sz="1000" dirty="0" smtClean="0"/>
          </a:p>
          <a:p>
            <a:pPr algn="just"/>
            <a:endParaRPr lang="fr-FR" sz="1000" dirty="0" smtClean="0"/>
          </a:p>
          <a:p>
            <a:pPr algn="just"/>
            <a:endParaRPr lang="fr-FR" sz="1000" dirty="0"/>
          </a:p>
          <a:p>
            <a:pPr algn="just"/>
            <a:endParaRPr lang="fr-FR" sz="1000" dirty="0" smtClean="0"/>
          </a:p>
          <a:p>
            <a:pPr algn="just"/>
            <a:endParaRPr lang="fr-FR" sz="1000" dirty="0"/>
          </a:p>
          <a:p>
            <a:pPr algn="just"/>
            <a:endParaRPr lang="fr-FR" sz="1000" dirty="0" smtClean="0"/>
          </a:p>
          <a:p>
            <a:pPr algn="just"/>
            <a:endParaRPr lang="fr-FR" sz="1000" dirty="0"/>
          </a:p>
          <a:p>
            <a:pPr algn="just"/>
            <a:endParaRPr lang="fr-FR" sz="1000" dirty="0" smtClean="0"/>
          </a:p>
          <a:p>
            <a:pPr algn="just"/>
            <a:endParaRPr lang="fr-FR" sz="1000" dirty="0"/>
          </a:p>
          <a:p>
            <a:pPr algn="just"/>
            <a:endParaRPr lang="fr-FR" sz="1000" dirty="0"/>
          </a:p>
          <a:p>
            <a:pPr algn="just"/>
            <a:endParaRPr lang="fr-FR" sz="1000" dirty="0" smtClean="0"/>
          </a:p>
        </p:txBody>
      </p:sp>
      <p:sp>
        <p:nvSpPr>
          <p:cNvPr id="11" name="ZoneTexte 10"/>
          <p:cNvSpPr txBox="1"/>
          <p:nvPr/>
        </p:nvSpPr>
        <p:spPr>
          <a:xfrm>
            <a:off x="4210302" y="2280062"/>
            <a:ext cx="3978559" cy="246221"/>
          </a:xfrm>
          <a:prstGeom prst="rect">
            <a:avLst/>
          </a:prstGeom>
          <a:solidFill>
            <a:schemeClr val="bg1"/>
          </a:solidFill>
        </p:spPr>
        <p:txBody>
          <a:bodyPr wrap="square" rtlCol="0">
            <a:spAutoFit/>
          </a:bodyPr>
          <a:lstStyle/>
          <a:p>
            <a:pPr algn="just"/>
            <a:r>
              <a:rPr lang="en-US" sz="1000" b="1" dirty="0" smtClean="0"/>
              <a:t>Figure 1</a:t>
            </a:r>
            <a:r>
              <a:rPr lang="en-US" sz="1000" dirty="0" smtClean="0"/>
              <a:t>: representation of one channel of an EEG dataset</a:t>
            </a:r>
            <a:endParaRPr lang="en-US" sz="1000" dirty="0"/>
          </a:p>
        </p:txBody>
      </p:sp>
      <p:sp>
        <p:nvSpPr>
          <p:cNvPr id="12" name="ZoneTexte 11"/>
          <p:cNvSpPr txBox="1"/>
          <p:nvPr/>
        </p:nvSpPr>
        <p:spPr>
          <a:xfrm>
            <a:off x="-39756" y="-7256"/>
            <a:ext cx="2747493" cy="553998"/>
          </a:xfrm>
          <a:prstGeom prst="rect">
            <a:avLst/>
          </a:prstGeom>
          <a:noFill/>
        </p:spPr>
        <p:txBody>
          <a:bodyPr wrap="square" rtlCol="0">
            <a:spAutoFit/>
          </a:bodyPr>
          <a:lstStyle/>
          <a:p>
            <a:pPr algn="just"/>
            <a:r>
              <a:rPr lang="fr-FR" sz="1000" dirty="0" smtClean="0"/>
              <a:t>Marie LE GUILLY</a:t>
            </a:r>
          </a:p>
          <a:p>
            <a:pPr algn="just"/>
            <a:r>
              <a:rPr lang="fr-FR" sz="1000" dirty="0" err="1" smtClean="0"/>
              <a:t>Rasmus</a:t>
            </a:r>
            <a:r>
              <a:rPr lang="fr-FR" sz="1000" dirty="0" smtClean="0"/>
              <a:t> HAARSLEV</a:t>
            </a:r>
          </a:p>
          <a:p>
            <a:pPr algn="just"/>
            <a:r>
              <a:rPr lang="fr-FR" sz="1000" dirty="0" err="1" smtClean="0"/>
              <a:t>Troels</a:t>
            </a:r>
            <a:r>
              <a:rPr lang="fr-FR" sz="1000" dirty="0" smtClean="0"/>
              <a:t> THOMSEN</a:t>
            </a:r>
            <a:endParaRPr lang="fr-FR" sz="1000" dirty="0"/>
          </a:p>
        </p:txBody>
      </p:sp>
      <p:pic>
        <p:nvPicPr>
          <p:cNvPr id="23" name="Imag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7067" y="4550083"/>
            <a:ext cx="4434528" cy="1761730"/>
          </a:xfrm>
          <a:prstGeom prst="rect">
            <a:avLst/>
          </a:prstGeom>
        </p:spPr>
      </p:pic>
      <p:pic>
        <p:nvPicPr>
          <p:cNvPr id="24" name="Imag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0905" y="533431"/>
            <a:ext cx="4439563" cy="1746631"/>
          </a:xfrm>
          <a:prstGeom prst="rect">
            <a:avLst/>
          </a:prstGeom>
        </p:spPr>
      </p:pic>
      <p:pic>
        <p:nvPicPr>
          <p:cNvPr id="25" name="Imag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0905" y="2489540"/>
            <a:ext cx="4434527" cy="1731528"/>
          </a:xfrm>
          <a:prstGeom prst="rect">
            <a:avLst/>
          </a:prstGeom>
        </p:spPr>
      </p:pic>
      <p:sp>
        <p:nvSpPr>
          <p:cNvPr id="26" name="ZoneTexte 25"/>
          <p:cNvSpPr txBox="1"/>
          <p:nvPr/>
        </p:nvSpPr>
        <p:spPr>
          <a:xfrm>
            <a:off x="2966055" y="62057"/>
            <a:ext cx="6467061" cy="523220"/>
          </a:xfrm>
          <a:prstGeom prst="rect">
            <a:avLst/>
          </a:prstGeom>
          <a:noFill/>
        </p:spPr>
        <p:txBody>
          <a:bodyPr wrap="square" rtlCol="0">
            <a:spAutoFit/>
          </a:bodyPr>
          <a:lstStyle/>
          <a:p>
            <a:r>
              <a:rPr lang="en-US" sz="2800" b="1" dirty="0" smtClean="0"/>
              <a:t>Artifact</a:t>
            </a:r>
            <a:r>
              <a:rPr lang="fr-FR" sz="2800" b="1" dirty="0" smtClean="0"/>
              <a:t> </a:t>
            </a:r>
            <a:r>
              <a:rPr lang="en-US" sz="2800" b="1" dirty="0" smtClean="0"/>
              <a:t>removal</a:t>
            </a:r>
            <a:r>
              <a:rPr lang="fr-FR" sz="2800" b="1" dirty="0" smtClean="0"/>
              <a:t> </a:t>
            </a:r>
            <a:r>
              <a:rPr lang="en-US" sz="2800" b="1" dirty="0" smtClean="0"/>
              <a:t>using</a:t>
            </a:r>
            <a:r>
              <a:rPr lang="fr-FR" sz="2800" b="1" dirty="0" smtClean="0"/>
              <a:t> PCA on EEG data</a:t>
            </a:r>
            <a:endParaRPr lang="fr-FR" sz="2800" b="1" dirty="0"/>
          </a:p>
        </p:txBody>
      </p:sp>
      <p:sp>
        <p:nvSpPr>
          <p:cNvPr id="27" name="ZoneTexte 26"/>
          <p:cNvSpPr txBox="1"/>
          <p:nvPr/>
        </p:nvSpPr>
        <p:spPr>
          <a:xfrm>
            <a:off x="4210301" y="4262465"/>
            <a:ext cx="3978559" cy="246221"/>
          </a:xfrm>
          <a:prstGeom prst="rect">
            <a:avLst/>
          </a:prstGeom>
          <a:solidFill>
            <a:schemeClr val="bg1"/>
          </a:solidFill>
        </p:spPr>
        <p:txBody>
          <a:bodyPr wrap="square" rtlCol="0">
            <a:spAutoFit/>
          </a:bodyPr>
          <a:lstStyle/>
          <a:p>
            <a:pPr algn="just"/>
            <a:r>
              <a:rPr lang="en-US" sz="1000" b="1" dirty="0" smtClean="0"/>
              <a:t>Figure 2:</a:t>
            </a:r>
            <a:r>
              <a:rPr lang="en-US" sz="1000" dirty="0" smtClean="0"/>
              <a:t> artifacts are simulated and added to the original dataset</a:t>
            </a:r>
            <a:endParaRPr lang="en-US" sz="1000" dirty="0"/>
          </a:p>
        </p:txBody>
      </p:sp>
      <p:sp>
        <p:nvSpPr>
          <p:cNvPr id="28" name="ZoneTexte 27"/>
          <p:cNvSpPr txBox="1"/>
          <p:nvPr/>
        </p:nvSpPr>
        <p:spPr>
          <a:xfrm>
            <a:off x="4210301" y="6314485"/>
            <a:ext cx="3978559" cy="246221"/>
          </a:xfrm>
          <a:prstGeom prst="rect">
            <a:avLst/>
          </a:prstGeom>
          <a:noFill/>
        </p:spPr>
        <p:txBody>
          <a:bodyPr wrap="square" rtlCol="0">
            <a:spAutoFit/>
          </a:bodyPr>
          <a:lstStyle/>
          <a:p>
            <a:pPr algn="just"/>
            <a:r>
              <a:rPr lang="en-US" sz="1000" b="1" dirty="0" smtClean="0"/>
              <a:t>Figure 3:</a:t>
            </a:r>
            <a:r>
              <a:rPr lang="en-US" sz="1000" dirty="0" smtClean="0"/>
              <a:t> after PCA, artifacts are removed</a:t>
            </a:r>
            <a:endParaRPr lang="en-US" sz="1000" dirty="0"/>
          </a:p>
        </p:txBody>
      </p:sp>
      <mc:AlternateContent xmlns:mc="http://schemas.openxmlformats.org/markup-compatibility/2006">
        <mc:Choice xmlns:a14="http://schemas.microsoft.com/office/drawing/2010/main" Requires="a14">
          <p:sp>
            <p:nvSpPr>
              <p:cNvPr id="6" name="ZoneTexte 5"/>
              <p:cNvSpPr txBox="1"/>
              <p:nvPr/>
            </p:nvSpPr>
            <p:spPr>
              <a:xfrm>
                <a:off x="15030" y="1788675"/>
                <a:ext cx="3852037" cy="5020926"/>
              </a:xfrm>
              <a:prstGeom prst="rect">
                <a:avLst/>
              </a:prstGeom>
              <a:noFill/>
              <a:ln>
                <a:solidFill>
                  <a:schemeClr val="accent1"/>
                </a:solidFill>
              </a:ln>
            </p:spPr>
            <p:txBody>
              <a:bodyPr wrap="square" rtlCol="0">
                <a:spAutoFit/>
              </a:bodyPr>
              <a:lstStyle/>
              <a:p>
                <a:pPr algn="just"/>
                <a:r>
                  <a:rPr lang="en-US" sz="1000" b="1" dirty="0" smtClean="0"/>
                  <a:t>How do we remove artifacts?</a:t>
                </a:r>
              </a:p>
              <a:p>
                <a:pPr algn="just"/>
                <a:r>
                  <a:rPr lang="en-US" sz="1000" dirty="0" smtClean="0"/>
                  <a:t>We use PCA to identify principal components with an unusual large eigenvalue that should correspond to artifacts.</a:t>
                </a:r>
              </a:p>
              <a:p>
                <a:pPr algn="just"/>
                <a:r>
                  <a:rPr lang="en-US" sz="1000" dirty="0" smtClean="0"/>
                  <a:t>We </a:t>
                </a:r>
                <a:r>
                  <a:rPr lang="en-US" sz="1000" dirty="0"/>
                  <a:t>work with EEG data contained in a matrix </a:t>
                </a:r>
                <a14:m>
                  <m:oMath xmlns:m="http://schemas.openxmlformats.org/officeDocument/2006/math">
                    <m:r>
                      <a:rPr lang="en-US" sz="1000" i="1"/>
                      <m:t>𝑋</m:t>
                    </m:r>
                  </m:oMath>
                </a14:m>
                <a:r>
                  <a:rPr lang="en-US" sz="1000" dirty="0"/>
                  <a:t>. We divide this matrix in several windows.</a:t>
                </a:r>
                <a:endParaRPr lang="fr-FR" sz="1000" dirty="0"/>
              </a:p>
              <a:p>
                <a:pPr algn="just"/>
                <a:r>
                  <a:rPr lang="en-US" sz="1000" dirty="0"/>
                  <a:t>A window is a matrix </a:t>
                </a:r>
                <a14:m>
                  <m:oMath xmlns:m="http://schemas.openxmlformats.org/officeDocument/2006/math">
                    <m:sSub>
                      <m:sSubPr>
                        <m:ctrlPr>
                          <a:rPr lang="fr-FR" sz="1000" i="1"/>
                        </m:ctrlPr>
                      </m:sSubPr>
                      <m:e>
                        <m:r>
                          <a:rPr lang="en-US" sz="1000" i="1"/>
                          <m:t>𝑌</m:t>
                        </m:r>
                      </m:e>
                      <m:sub>
                        <m:r>
                          <a:rPr lang="en-US" sz="1000" i="1"/>
                          <m:t>𝑗</m:t>
                        </m:r>
                        <m:r>
                          <a:rPr lang="en-US" sz="1000" i="1"/>
                          <m:t>,</m:t>
                        </m:r>
                        <m:r>
                          <a:rPr lang="en-US" sz="1000" i="1"/>
                          <m:t>𝑡</m:t>
                        </m:r>
                      </m:sub>
                    </m:sSub>
                    <m:r>
                      <a:rPr lang="en-US" sz="1000" i="1"/>
                      <m:t>=</m:t>
                    </m:r>
                    <m:sSub>
                      <m:sSubPr>
                        <m:ctrlPr>
                          <a:rPr lang="fr-FR" sz="1000" i="1"/>
                        </m:ctrlPr>
                      </m:sSubPr>
                      <m:e>
                        <m:r>
                          <a:rPr lang="en-US" sz="1000" i="1"/>
                          <m:t>𝑋</m:t>
                        </m:r>
                      </m:e>
                      <m:sub>
                        <m:r>
                          <a:rPr lang="en-US" sz="1000" i="1"/>
                          <m:t>𝑗</m:t>
                        </m:r>
                        <m:r>
                          <a:rPr lang="en-US" sz="1000" i="1"/>
                          <m:t>,</m:t>
                        </m:r>
                        <m:r>
                          <a:rPr lang="en-US" sz="1000" i="1"/>
                          <m:t>𝑡</m:t>
                        </m:r>
                      </m:sub>
                    </m:sSub>
                  </m:oMath>
                </a14:m>
                <a:r>
                  <a:rPr lang="en-US" sz="1000" dirty="0"/>
                  <a:t> which contains the EEG data observed in the time interval between </a:t>
                </a:r>
                <a14:m>
                  <m:oMath xmlns:m="http://schemas.openxmlformats.org/officeDocument/2006/math">
                    <m:r>
                      <a:rPr lang="en-US" sz="1000" i="1"/>
                      <m:t>𝑡</m:t>
                    </m:r>
                    <m:r>
                      <a:rPr lang="en-US" sz="1000" i="1"/>
                      <m:t>1</m:t>
                    </m:r>
                  </m:oMath>
                </a14:m>
                <a:r>
                  <a:rPr lang="en-US" sz="1000" dirty="0"/>
                  <a:t> and </a:t>
                </a:r>
                <a14:m>
                  <m:oMath xmlns:m="http://schemas.openxmlformats.org/officeDocument/2006/math">
                    <m:r>
                      <a:rPr lang="en-US" sz="1000" i="1"/>
                      <m:t>𝑡</m:t>
                    </m:r>
                    <m:r>
                      <a:rPr lang="en-US" sz="1000" i="1"/>
                      <m:t>2</m:t>
                    </m:r>
                  </m:oMath>
                </a14:m>
                <a:r>
                  <a:rPr lang="en-US" sz="1000" dirty="0"/>
                  <a:t>.</a:t>
                </a:r>
                <a:endParaRPr lang="fr-FR" sz="1000" dirty="0"/>
              </a:p>
              <a:p>
                <a:pPr algn="just"/>
                <a14:m>
                  <m:oMath xmlns:m="http://schemas.openxmlformats.org/officeDocument/2006/math">
                    <m:r>
                      <a:rPr lang="en-US" sz="1000" i="1"/>
                      <m:t>𝑌</m:t>
                    </m:r>
                  </m:oMath>
                </a14:m>
                <a:r>
                  <a:rPr lang="en-US" sz="1000" dirty="0"/>
                  <a:t> is of size </a:t>
                </a:r>
                <a14:m>
                  <m:oMath xmlns:m="http://schemas.openxmlformats.org/officeDocument/2006/math">
                    <m:r>
                      <a:rPr lang="en-US" sz="1000" i="1"/>
                      <m:t>𝐽</m:t>
                    </m:r>
                  </m:oMath>
                </a14:m>
                <a:r>
                  <a:rPr lang="en-US" sz="1000" dirty="0"/>
                  <a:t>  (Number of channels)  </a:t>
                </a:r>
                <a14:m>
                  <m:oMath xmlns:m="http://schemas.openxmlformats.org/officeDocument/2006/math">
                    <m:r>
                      <a:rPr lang="en-US" sz="1000" i="1"/>
                      <m:t>×</m:t>
                    </m:r>
                    <m:r>
                      <a:rPr lang="en-US" sz="1000" i="1"/>
                      <m:t>𝑇</m:t>
                    </m:r>
                  </m:oMath>
                </a14:m>
                <a:r>
                  <a:rPr lang="en-US" sz="1000" dirty="0"/>
                  <a:t> (number of time points in window  </a:t>
                </a:r>
                <a14:m>
                  <m:oMath xmlns:m="http://schemas.openxmlformats.org/officeDocument/2006/math">
                    <m:r>
                      <a:rPr lang="en-US" sz="1000" i="1"/>
                      <m:t>𝑇</m:t>
                    </m:r>
                    <m:r>
                      <a:rPr lang="en-US" sz="1000" i="1"/>
                      <m:t> = </m:t>
                    </m:r>
                    <m:r>
                      <a:rPr lang="en-US" sz="1000" i="1"/>
                      <m:t>𝑡</m:t>
                    </m:r>
                    <m:r>
                      <a:rPr lang="en-US" sz="1000" i="1"/>
                      <m:t>2−</m:t>
                    </m:r>
                    <m:r>
                      <a:rPr lang="en-US" sz="1000" i="1"/>
                      <m:t>𝑡</m:t>
                    </m:r>
                    <m:r>
                      <a:rPr lang="en-US" sz="1000" i="1"/>
                      <m:t>1+1</m:t>
                    </m:r>
                  </m:oMath>
                </a14:m>
                <a:r>
                  <a:rPr lang="en-US" sz="1000" dirty="0" smtClean="0"/>
                  <a:t>).</a:t>
                </a:r>
                <a:r>
                  <a:rPr lang="en-US" sz="1000" dirty="0"/>
                  <a:t> </a:t>
                </a:r>
                <a:endParaRPr lang="fr-FR" sz="1000" dirty="0"/>
              </a:p>
              <a:p>
                <a:pPr algn="just"/>
                <a:r>
                  <a:rPr lang="en-US" sz="1000" dirty="0"/>
                  <a:t>We normalize data by subtracting the mean:</a:t>
                </a:r>
                <a:endParaRPr lang="fr-FR" sz="1000" dirty="0"/>
              </a:p>
              <a:p>
                <a:pPr algn="just"/>
                <a14:m>
                  <m:oMathPara xmlns:m="http://schemas.openxmlformats.org/officeDocument/2006/math">
                    <m:oMathParaPr>
                      <m:jc m:val="centerGroup"/>
                    </m:oMathParaPr>
                    <m:oMath xmlns:m="http://schemas.openxmlformats.org/officeDocument/2006/math">
                      <m:r>
                        <a:rPr lang="en-US" sz="1000" i="1"/>
                        <m:t>µ_</m:t>
                      </m:r>
                      <m:r>
                        <a:rPr lang="en-US" sz="1000" i="1"/>
                        <m:t>𝑗</m:t>
                      </m:r>
                      <m:r>
                        <a:rPr lang="en-US" sz="1000" i="1"/>
                        <m:t>= </m:t>
                      </m:r>
                      <m:f>
                        <m:fPr>
                          <m:ctrlPr>
                            <a:rPr lang="fr-FR" sz="1000" i="1"/>
                          </m:ctrlPr>
                        </m:fPr>
                        <m:num>
                          <m:r>
                            <a:rPr lang="en-US" sz="1000" i="1"/>
                            <m:t>1</m:t>
                          </m:r>
                        </m:num>
                        <m:den>
                          <m:r>
                            <a:rPr lang="en-US" sz="1000" i="1"/>
                            <m:t>𝑇</m:t>
                          </m:r>
                        </m:den>
                      </m:f>
                      <m:r>
                        <a:rPr lang="en-US" sz="1000" i="1"/>
                        <m:t> × </m:t>
                      </m:r>
                      <m:nary>
                        <m:naryPr>
                          <m:chr m:val="∑"/>
                          <m:limLoc m:val="undOvr"/>
                          <m:ctrlPr>
                            <a:rPr lang="fr-FR" sz="1000" i="1"/>
                          </m:ctrlPr>
                        </m:naryPr>
                        <m:sub>
                          <m:r>
                            <a:rPr lang="en-US" sz="1000" i="1"/>
                            <m:t>𝑡</m:t>
                          </m:r>
                        </m:sub>
                        <m:sup>
                          <m:r>
                            <a:rPr lang="en-US" sz="1000" i="1"/>
                            <m:t> </m:t>
                          </m:r>
                        </m:sup>
                        <m:e>
                          <m:sSub>
                            <m:sSubPr>
                              <m:ctrlPr>
                                <a:rPr lang="fr-FR" sz="1000" i="1"/>
                              </m:ctrlPr>
                            </m:sSubPr>
                            <m:e>
                              <m:r>
                                <a:rPr lang="en-US" sz="1000" i="1"/>
                                <m:t>𝑌</m:t>
                              </m:r>
                            </m:e>
                            <m:sub>
                              <m:r>
                                <a:rPr lang="en-US" sz="1000" i="1"/>
                                <m:t>𝑗</m:t>
                              </m:r>
                              <m:r>
                                <a:rPr lang="en-US" sz="1000" i="1"/>
                                <m:t>,</m:t>
                              </m:r>
                              <m:r>
                                <a:rPr lang="en-US" sz="1000" i="1"/>
                                <m:t>𝑡</m:t>
                              </m:r>
                            </m:sub>
                          </m:sSub>
                        </m:e>
                      </m:nary>
                    </m:oMath>
                  </m:oMathPara>
                </a14:m>
                <a:endParaRPr lang="fr-FR" sz="1000" dirty="0"/>
              </a:p>
              <a:p>
                <a:pPr algn="just"/>
                <a14:m>
                  <m:oMath xmlns:m="http://schemas.openxmlformats.org/officeDocument/2006/math">
                    <m:sSub>
                      <m:sSubPr>
                        <m:ctrlPr>
                          <a:rPr lang="fr-FR" sz="1000" i="1"/>
                        </m:ctrlPr>
                      </m:sSubPr>
                      <m:e>
                        <m:r>
                          <a:rPr lang="en-US" sz="1000" i="1"/>
                          <m:t>𝑍</m:t>
                        </m:r>
                      </m:e>
                      <m:sub>
                        <m:r>
                          <a:rPr lang="en-US" sz="1000" i="1"/>
                          <m:t>𝑗</m:t>
                        </m:r>
                        <m:r>
                          <a:rPr lang="en-US" sz="1000" i="1"/>
                          <m:t>,</m:t>
                        </m:r>
                        <m:r>
                          <a:rPr lang="en-US" sz="1000" i="1"/>
                          <m:t>𝑡</m:t>
                        </m:r>
                      </m:sub>
                    </m:sSub>
                    <m:r>
                      <a:rPr lang="en-US" sz="1000" i="1"/>
                      <m:t>= </m:t>
                    </m:r>
                    <m:sSub>
                      <m:sSubPr>
                        <m:ctrlPr>
                          <a:rPr lang="fr-FR" sz="1000" i="1"/>
                        </m:ctrlPr>
                      </m:sSubPr>
                      <m:e>
                        <m:r>
                          <a:rPr lang="en-US" sz="1000" i="1"/>
                          <m:t>𝑌</m:t>
                        </m:r>
                      </m:e>
                      <m:sub>
                        <m:r>
                          <a:rPr lang="en-US" sz="1000" i="1"/>
                          <m:t>𝑗</m:t>
                        </m:r>
                        <m:r>
                          <a:rPr lang="en-US" sz="1000" i="1"/>
                          <m:t>,</m:t>
                        </m:r>
                        <m:r>
                          <a:rPr lang="en-US" sz="1000" i="1"/>
                          <m:t>𝑡</m:t>
                        </m:r>
                      </m:sub>
                    </m:sSub>
                    <m:r>
                      <a:rPr lang="en-US" sz="1000" i="1"/>
                      <m:t>− </m:t>
                    </m:r>
                    <m:sSub>
                      <m:sSubPr>
                        <m:ctrlPr>
                          <a:rPr lang="fr-FR" sz="1000" i="1"/>
                        </m:ctrlPr>
                      </m:sSubPr>
                      <m:e>
                        <m:r>
                          <a:rPr lang="en-US" sz="1000" i="1"/>
                          <m:t>µ</m:t>
                        </m:r>
                      </m:e>
                      <m:sub>
                        <m:r>
                          <a:rPr lang="en-US" sz="1000" i="1"/>
                          <m:t>𝑗</m:t>
                        </m:r>
                      </m:sub>
                    </m:sSub>
                  </m:oMath>
                </a14:m>
                <a:r>
                  <a:rPr lang="en-US" sz="1000" dirty="0"/>
                  <a:t> </a:t>
                </a:r>
                <a:endParaRPr lang="fr-FR" sz="1000" dirty="0"/>
              </a:p>
              <a:p>
                <a:pPr algn="just"/>
                <a:r>
                  <a:rPr lang="en-US" sz="1000" dirty="0"/>
                  <a:t>Then we form the covariance matrix:</a:t>
                </a:r>
                <a:endParaRPr lang="fr-FR" sz="1000" dirty="0"/>
              </a:p>
              <a:p>
                <a:pPr algn="just"/>
                <a14:m>
                  <m:oMathPara xmlns:m="http://schemas.openxmlformats.org/officeDocument/2006/math">
                    <m:oMathParaPr>
                      <m:jc m:val="centerGroup"/>
                    </m:oMathParaPr>
                    <m:oMath xmlns:m="http://schemas.openxmlformats.org/officeDocument/2006/math">
                      <m:sSub>
                        <m:sSubPr>
                          <m:ctrlPr>
                            <a:rPr lang="fr-FR" sz="1000" i="1"/>
                          </m:ctrlPr>
                        </m:sSubPr>
                        <m:e>
                          <m:r>
                            <a:rPr lang="en-US" sz="1000" i="1"/>
                            <m:t>𝐶</m:t>
                          </m:r>
                        </m:e>
                        <m:sub>
                          <m:r>
                            <a:rPr lang="en-US" sz="1000" i="1"/>
                            <m:t>𝑗</m:t>
                          </m:r>
                          <m:r>
                            <a:rPr lang="en-US" sz="1000" i="1"/>
                            <m:t>,</m:t>
                          </m:r>
                          <m:r>
                            <a:rPr lang="en-US" sz="1000" i="1"/>
                            <m:t>𝑘</m:t>
                          </m:r>
                        </m:sub>
                      </m:sSub>
                      <m:r>
                        <a:rPr lang="en-US" sz="1000" i="1"/>
                        <m:t>= </m:t>
                      </m:r>
                      <m:f>
                        <m:fPr>
                          <m:ctrlPr>
                            <a:rPr lang="fr-FR" sz="1000" i="1"/>
                          </m:ctrlPr>
                        </m:fPr>
                        <m:num>
                          <m:r>
                            <a:rPr lang="en-US" sz="1000" i="1"/>
                            <m:t>1</m:t>
                          </m:r>
                        </m:num>
                        <m:den>
                          <m:r>
                            <a:rPr lang="en-US" sz="1000" i="1"/>
                            <m:t>𝑇</m:t>
                          </m:r>
                        </m:den>
                      </m:f>
                      <m:r>
                        <a:rPr lang="en-US" sz="1000" i="1"/>
                        <m:t> × </m:t>
                      </m:r>
                      <m:nary>
                        <m:naryPr>
                          <m:chr m:val="∑"/>
                          <m:limLoc m:val="undOvr"/>
                          <m:ctrlPr>
                            <a:rPr lang="fr-FR" sz="1000" i="1"/>
                          </m:ctrlPr>
                        </m:naryPr>
                        <m:sub>
                          <m:r>
                            <a:rPr lang="en-US" sz="1000" i="1"/>
                            <m:t>𝑡</m:t>
                          </m:r>
                        </m:sub>
                        <m:sup>
                          <m:r>
                            <a:rPr lang="en-US" sz="1000" i="1"/>
                            <m:t> </m:t>
                          </m:r>
                        </m:sup>
                        <m:e>
                          <m:sSub>
                            <m:sSubPr>
                              <m:ctrlPr>
                                <a:rPr lang="fr-FR" sz="1000" i="1"/>
                              </m:ctrlPr>
                            </m:sSubPr>
                            <m:e>
                              <m:r>
                                <a:rPr lang="en-US" sz="1000" i="1"/>
                                <m:t>𝑍</m:t>
                              </m:r>
                            </m:e>
                            <m:sub>
                              <m:r>
                                <a:rPr lang="en-US" sz="1000" i="1"/>
                                <m:t>𝑗</m:t>
                              </m:r>
                              <m:r>
                                <a:rPr lang="en-US" sz="1000" i="1"/>
                                <m:t>,</m:t>
                              </m:r>
                              <m:r>
                                <a:rPr lang="en-US" sz="1000" i="1"/>
                                <m:t>𝑡</m:t>
                              </m:r>
                            </m:sub>
                          </m:sSub>
                          <m:r>
                            <a:rPr lang="en-US" sz="1000" i="1"/>
                            <m:t>× </m:t>
                          </m:r>
                          <m:sSub>
                            <m:sSubPr>
                              <m:ctrlPr>
                                <a:rPr lang="fr-FR" sz="1000" i="1"/>
                              </m:ctrlPr>
                            </m:sSubPr>
                            <m:e>
                              <m:r>
                                <a:rPr lang="en-US" sz="1000" i="1"/>
                                <m:t>𝑍</m:t>
                              </m:r>
                            </m:e>
                            <m:sub>
                              <m:r>
                                <a:rPr lang="en-US" sz="1000" i="1"/>
                                <m:t>𝑘</m:t>
                              </m:r>
                              <m:r>
                                <a:rPr lang="en-US" sz="1000" i="1"/>
                                <m:t>,</m:t>
                              </m:r>
                              <m:r>
                                <a:rPr lang="en-US" sz="1000" i="1"/>
                                <m:t>𝑡</m:t>
                              </m:r>
                            </m:sub>
                          </m:sSub>
                        </m:e>
                      </m:nary>
                    </m:oMath>
                  </m:oMathPara>
                </a14:m>
                <a:endParaRPr lang="fr-FR" sz="1000" dirty="0"/>
              </a:p>
              <a:p>
                <a:pPr algn="just"/>
                <a:r>
                  <a:rPr lang="en-US" sz="1000" dirty="0"/>
                  <a:t>We get the eigenvectors in matrix </a:t>
                </a:r>
                <a14:m>
                  <m:oMath xmlns:m="http://schemas.openxmlformats.org/officeDocument/2006/math">
                    <m:r>
                      <a:rPr lang="en-US" sz="1000" i="1"/>
                      <m:t>𝑉</m:t>
                    </m:r>
                  </m:oMath>
                </a14:m>
                <a:r>
                  <a:rPr lang="en-US" sz="1000" dirty="0"/>
                  <a:t> and their eigenvalues in matrix </a:t>
                </a:r>
                <a14:m>
                  <m:oMath xmlns:m="http://schemas.openxmlformats.org/officeDocument/2006/math">
                    <m:r>
                      <a:rPr lang="en-US" sz="1000" i="1"/>
                      <m:t>𝐸</m:t>
                    </m:r>
                    <m:r>
                      <a:rPr lang="en-US" sz="1000" i="1"/>
                      <m:t>:</m:t>
                    </m:r>
                    <m:d>
                      <m:dPr>
                        <m:begChr m:val="["/>
                        <m:endChr m:val="]"/>
                        <m:ctrlPr>
                          <a:rPr lang="fr-FR" sz="1000" i="1"/>
                        </m:ctrlPr>
                      </m:dPr>
                      <m:e>
                        <m:r>
                          <a:rPr lang="en-US" sz="1000" i="1"/>
                          <m:t>𝐸</m:t>
                        </m:r>
                        <m:r>
                          <a:rPr lang="en-US" sz="1000" i="1"/>
                          <m:t>,</m:t>
                        </m:r>
                        <m:r>
                          <a:rPr lang="en-US" sz="1000" i="1"/>
                          <m:t>𝑉</m:t>
                        </m:r>
                      </m:e>
                    </m:d>
                    <m:r>
                      <a:rPr lang="en-US" sz="1000" i="1"/>
                      <m:t>=</m:t>
                    </m:r>
                    <m:r>
                      <a:rPr lang="en-US" sz="1000" i="1"/>
                      <m:t>𝑒𝑖𝑔</m:t>
                    </m:r>
                    <m:r>
                      <a:rPr lang="en-US" sz="1000" i="1"/>
                      <m:t>(</m:t>
                    </m:r>
                    <m:r>
                      <a:rPr lang="en-US" sz="1000" i="1"/>
                      <m:t>𝐶</m:t>
                    </m:r>
                    <m:r>
                      <a:rPr lang="en-US" sz="1000" i="1"/>
                      <m:t>)</m:t>
                    </m:r>
                  </m:oMath>
                </a14:m>
                <a:endParaRPr lang="fr-FR" sz="1000" dirty="0"/>
              </a:p>
              <a:p>
                <a:pPr algn="just"/>
                <a:r>
                  <a:rPr lang="en-US" sz="1000" dirty="0"/>
                  <a:t>Eigenvectors are then sorted according to their eigenvalues, with the largest one first in </a:t>
                </a:r>
                <a14:m>
                  <m:oMath xmlns:m="http://schemas.openxmlformats.org/officeDocument/2006/math">
                    <m:r>
                      <a:rPr lang="en-US" sz="1000" i="1"/>
                      <m:t>𝑉</m:t>
                    </m:r>
                  </m:oMath>
                </a14:m>
                <a:r>
                  <a:rPr lang="en-US" sz="1000" dirty="0"/>
                  <a:t>. </a:t>
                </a:r>
                <a:endParaRPr lang="fr-FR" sz="1000" dirty="0"/>
              </a:p>
              <a:p>
                <a:pPr algn="just"/>
                <a:r>
                  <a:rPr lang="en-US" sz="1000" dirty="0"/>
                  <a:t>The K largest ones are removed, based on a given threshold so that </a:t>
                </a:r>
                <a14:m>
                  <m:oMath xmlns:m="http://schemas.openxmlformats.org/officeDocument/2006/math">
                    <m:r>
                      <a:rPr lang="en-US" sz="1000" i="1"/>
                      <m:t>∀</m:t>
                    </m:r>
                    <m:r>
                      <a:rPr lang="en-US" sz="1000" i="1"/>
                      <m:t>𝑖</m:t>
                    </m:r>
                    <m:r>
                      <a:rPr lang="en-US" sz="1000" i="1"/>
                      <m:t>&lt;</m:t>
                    </m:r>
                    <m:r>
                      <a:rPr lang="en-US" sz="1000" i="1"/>
                      <m:t>𝐾</m:t>
                    </m:r>
                    <m:r>
                      <a:rPr lang="en-US" sz="1000" i="1"/>
                      <m:t>, </m:t>
                    </m:r>
                    <m:r>
                      <a:rPr lang="fr-FR" sz="1000" b="0" i="1" smtClean="0">
                        <a:latin typeface="Cambria Math" panose="02040503050406030204" pitchFamily="18" charset="0"/>
                      </a:rPr>
                      <m:t> </m:t>
                    </m:r>
                    <m:sSub>
                      <m:sSubPr>
                        <m:ctrlPr>
                          <a:rPr lang="fr-FR" sz="1000" i="1"/>
                        </m:ctrlPr>
                      </m:sSubPr>
                      <m:e>
                        <m:r>
                          <a:rPr lang="en-US" sz="1000" i="1"/>
                          <m:t>𝐸</m:t>
                        </m:r>
                      </m:e>
                      <m:sub>
                        <m:r>
                          <a:rPr lang="en-US" sz="1000" i="1"/>
                          <m:t>𝑖</m:t>
                        </m:r>
                        <m:r>
                          <a:rPr lang="en-US" sz="1000" i="1"/>
                          <m:t> </m:t>
                        </m:r>
                      </m:sub>
                    </m:sSub>
                    <m:r>
                      <a:rPr lang="en-US" sz="1000" i="1"/>
                      <m:t>&gt;</m:t>
                    </m:r>
                    <m:r>
                      <a:rPr lang="en-US" sz="1000" i="1"/>
                      <m:t>𝑡h𝑟𝑒𝑠h𝑜𝑙𝑑</m:t>
                    </m:r>
                  </m:oMath>
                </a14:m>
                <a:r>
                  <a:rPr lang="en-US" sz="1000" dirty="0"/>
                  <a:t>.</a:t>
                </a:r>
                <a:endParaRPr lang="fr-FR" sz="1000" dirty="0"/>
              </a:p>
              <a:p>
                <a:pPr algn="just"/>
                <a:r>
                  <a:rPr lang="en-US" sz="1000" dirty="0"/>
                  <a:t>We project the data back on the remaining eigenvectors:</a:t>
                </a:r>
                <a:endParaRPr lang="fr-FR" sz="1000" dirty="0"/>
              </a:p>
              <a:p>
                <a:pPr algn="just"/>
                <a14:m>
                  <m:oMath xmlns:m="http://schemas.openxmlformats.org/officeDocument/2006/math">
                    <m:sSub>
                      <m:sSubPr>
                        <m:ctrlPr>
                          <a:rPr lang="fr-FR" sz="1000" i="1"/>
                        </m:ctrlPr>
                      </m:sSubPr>
                      <m:e>
                        <m:r>
                          <a:rPr lang="en-US" sz="1000" i="1"/>
                          <m:t>𝑅</m:t>
                        </m:r>
                      </m:e>
                      <m:sub>
                        <m:r>
                          <a:rPr lang="en-US" sz="1000" i="1"/>
                          <m:t>𝑞</m:t>
                        </m:r>
                        <m:r>
                          <a:rPr lang="en-US" sz="1000" i="1"/>
                          <m:t>,</m:t>
                        </m:r>
                        <m:r>
                          <a:rPr lang="en-US" sz="1000" i="1"/>
                          <m:t>𝑡</m:t>
                        </m:r>
                      </m:sub>
                    </m:sSub>
                    <m:r>
                      <a:rPr lang="en-US" sz="1000" i="1"/>
                      <m:t>= </m:t>
                    </m:r>
                    <m:nary>
                      <m:naryPr>
                        <m:chr m:val="∑"/>
                        <m:limLoc m:val="undOvr"/>
                        <m:supHide m:val="on"/>
                        <m:ctrlPr>
                          <a:rPr lang="fr-FR" sz="1000" i="1"/>
                        </m:ctrlPr>
                      </m:naryPr>
                      <m:sub>
                        <m:r>
                          <a:rPr lang="en-US" sz="1000" i="1"/>
                          <m:t>𝑡</m:t>
                        </m:r>
                      </m:sub>
                      <m:sup/>
                      <m:e>
                        <m:sSub>
                          <m:sSubPr>
                            <m:ctrlPr>
                              <a:rPr lang="fr-FR" sz="1000" i="1"/>
                            </m:ctrlPr>
                          </m:sSubPr>
                          <m:e>
                            <m:r>
                              <a:rPr lang="en-US" sz="1000" i="1"/>
                              <m:t>𝑉</m:t>
                            </m:r>
                          </m:e>
                          <m:sub>
                            <m:r>
                              <a:rPr lang="en-US" sz="1000" i="1"/>
                              <m:t>𝑗</m:t>
                            </m:r>
                            <m:r>
                              <a:rPr lang="en-US" sz="1000" i="1"/>
                              <m:t>,</m:t>
                            </m:r>
                            <m:r>
                              <a:rPr lang="en-US" sz="1000" i="1"/>
                              <m:t>𝑞</m:t>
                            </m:r>
                          </m:sub>
                        </m:sSub>
                      </m:e>
                    </m:nary>
                    <m:r>
                      <a:rPr lang="en-US" sz="1000" i="1"/>
                      <m:t> ×</m:t>
                    </m:r>
                    <m:sSub>
                      <m:sSubPr>
                        <m:ctrlPr>
                          <a:rPr lang="fr-FR" sz="1000" i="1"/>
                        </m:ctrlPr>
                      </m:sSubPr>
                      <m:e>
                        <m:r>
                          <a:rPr lang="en-US" sz="1000" i="1"/>
                          <m:t>𝑍</m:t>
                        </m:r>
                      </m:e>
                      <m:sub>
                        <m:r>
                          <a:rPr lang="en-US" sz="1000" i="1"/>
                          <m:t>𝑗</m:t>
                        </m:r>
                        <m:r>
                          <a:rPr lang="en-US" sz="1000" i="1"/>
                          <m:t>,</m:t>
                        </m:r>
                        <m:r>
                          <a:rPr lang="en-US" sz="1000" i="1"/>
                          <m:t>𝑡</m:t>
                        </m:r>
                      </m:sub>
                    </m:sSub>
                  </m:oMath>
                </a14:m>
                <a:r>
                  <a:rPr lang="en-US" sz="1000" dirty="0"/>
                  <a:t> with </a:t>
                </a:r>
                <a14:m>
                  <m:oMath xmlns:m="http://schemas.openxmlformats.org/officeDocument/2006/math">
                    <m:r>
                      <a:rPr lang="en-US" sz="1000" i="1"/>
                      <m:t>𝑗</m:t>
                    </m:r>
                    <m:r>
                      <a:rPr lang="en-US" sz="1000" i="1"/>
                      <m:t>=</m:t>
                    </m:r>
                    <m:d>
                      <m:dPr>
                        <m:ctrlPr>
                          <a:rPr lang="fr-FR" sz="1000" i="1"/>
                        </m:ctrlPr>
                      </m:dPr>
                      <m:e>
                        <m:r>
                          <a:rPr lang="en-US" sz="1000" i="1"/>
                          <m:t>𝐾</m:t>
                        </m:r>
                        <m:r>
                          <a:rPr lang="en-US" sz="1000" i="1"/>
                          <m:t>+1</m:t>
                        </m:r>
                      </m:e>
                    </m:d>
                    <m:r>
                      <a:rPr lang="en-US" sz="1000" i="1"/>
                      <m:t>:</m:t>
                    </m:r>
                    <m:r>
                      <a:rPr lang="en-US" sz="1000" i="1"/>
                      <m:t>𝐽</m:t>
                    </m:r>
                  </m:oMath>
                </a14:m>
                <a:endParaRPr lang="fr-FR" sz="1000" dirty="0"/>
              </a:p>
              <a:p>
                <a:pPr algn="just"/>
                <a:r>
                  <a:rPr lang="en-US" sz="1000" dirty="0"/>
                  <a:t>Finally we can project back into channel space:</a:t>
                </a:r>
                <a:endParaRPr lang="fr-FR" sz="1000" dirty="0"/>
              </a:p>
              <a:p>
                <a:pPr algn="just"/>
                <a14:m>
                  <m:oMathPara xmlns:m="http://schemas.openxmlformats.org/officeDocument/2006/math">
                    <m:oMathParaPr>
                      <m:jc m:val="centerGroup"/>
                    </m:oMathParaPr>
                    <m:oMath xmlns:m="http://schemas.openxmlformats.org/officeDocument/2006/math">
                      <m:sSub>
                        <m:sSubPr>
                          <m:ctrlPr>
                            <a:rPr lang="fr-FR" sz="1000" i="1"/>
                          </m:ctrlPr>
                        </m:sSubPr>
                        <m:e>
                          <m:sSub>
                            <m:sSubPr>
                              <m:ctrlPr>
                                <a:rPr lang="fr-FR" sz="1000" i="1"/>
                              </m:ctrlPr>
                            </m:sSubPr>
                            <m:e>
                              <m:r>
                                <a:rPr lang="en-US" sz="1000" i="1"/>
                                <m:t>𝑍</m:t>
                              </m:r>
                            </m:e>
                            <m:sub>
                              <m:r>
                                <a:rPr lang="en-US" sz="1000" i="1"/>
                                <m:t>𝑟𝑒𝑐𝑜𝑛𝑠𝑡𝑟𝑢𝑐𝑡𝑒𝑑</m:t>
                              </m:r>
                            </m:sub>
                          </m:sSub>
                        </m:e>
                        <m:sub>
                          <m:r>
                            <a:rPr lang="en-US" sz="1000" i="1"/>
                            <m:t>𝑗</m:t>
                          </m:r>
                          <m:r>
                            <a:rPr lang="en-US" sz="1000" i="1"/>
                            <m:t>,</m:t>
                          </m:r>
                          <m:r>
                            <a:rPr lang="en-US" sz="1000" i="1"/>
                            <m:t>𝑡</m:t>
                          </m:r>
                        </m:sub>
                      </m:sSub>
                      <m:r>
                        <a:rPr lang="en-US" sz="1000" i="1"/>
                        <m:t>= </m:t>
                      </m:r>
                      <m:nary>
                        <m:naryPr>
                          <m:chr m:val="∑"/>
                          <m:limLoc m:val="undOvr"/>
                          <m:supHide m:val="on"/>
                          <m:ctrlPr>
                            <a:rPr lang="fr-FR" sz="1000" i="1"/>
                          </m:ctrlPr>
                        </m:naryPr>
                        <m:sub>
                          <m:r>
                            <a:rPr lang="en-US" sz="1000" i="1"/>
                            <m:t>𝑞</m:t>
                          </m:r>
                        </m:sub>
                        <m:sup/>
                        <m:e>
                          <m:sSub>
                            <m:sSubPr>
                              <m:ctrlPr>
                                <a:rPr lang="fr-FR" sz="1000" i="1"/>
                              </m:ctrlPr>
                            </m:sSubPr>
                            <m:e>
                              <m:r>
                                <a:rPr lang="en-US" sz="1000" i="1"/>
                                <m:t>𝑉</m:t>
                              </m:r>
                            </m:e>
                            <m:sub>
                              <m:r>
                                <a:rPr lang="en-US" sz="1000" i="1"/>
                                <m:t>𝑗</m:t>
                              </m:r>
                              <m:r>
                                <a:rPr lang="en-US" sz="1000" i="1"/>
                                <m:t>,</m:t>
                              </m:r>
                              <m:r>
                                <a:rPr lang="en-US" sz="1000" i="1"/>
                                <m:t>𝑞</m:t>
                              </m:r>
                            </m:sub>
                          </m:sSub>
                          <m:r>
                            <a:rPr lang="en-US" sz="1000" i="1"/>
                            <m:t>×</m:t>
                          </m:r>
                          <m:sSub>
                            <m:sSubPr>
                              <m:ctrlPr>
                                <a:rPr lang="fr-FR" sz="1000" i="1"/>
                              </m:ctrlPr>
                            </m:sSubPr>
                            <m:e>
                              <m:r>
                                <a:rPr lang="en-US" sz="1000" i="1"/>
                                <m:t>𝑅</m:t>
                              </m:r>
                            </m:e>
                            <m:sub>
                              <m:r>
                                <a:rPr lang="en-US" sz="1000" i="1"/>
                                <m:t>𝑞</m:t>
                              </m:r>
                              <m:r>
                                <a:rPr lang="en-US" sz="1000" i="1"/>
                                <m:t>,</m:t>
                              </m:r>
                              <m:r>
                                <a:rPr lang="en-US" sz="1000" i="1"/>
                                <m:t>𝑡</m:t>
                              </m:r>
                            </m:sub>
                          </m:sSub>
                        </m:e>
                      </m:nary>
                    </m:oMath>
                  </m:oMathPara>
                </a14:m>
                <a:endParaRPr lang="fr-FR" sz="1000" dirty="0"/>
              </a:p>
              <a:p>
                <a:pPr algn="just"/>
                <a:r>
                  <a:rPr lang="en-US" sz="1000" dirty="0"/>
                  <a:t>And we can add the mean back</a:t>
                </a:r>
                <a:r>
                  <a:rPr lang="en-US" sz="1000" dirty="0" smtClean="0"/>
                  <a:t>:</a:t>
                </a:r>
              </a:p>
              <a:p>
                <a:pPr algn="just"/>
                <a:r>
                  <a:rPr lang="en-US" sz="1000" dirty="0" smtClean="0"/>
                  <a:t> </a:t>
                </a:r>
                <a14:m>
                  <m:oMath xmlns:m="http://schemas.openxmlformats.org/officeDocument/2006/math">
                    <m:sSub>
                      <m:sSubPr>
                        <m:ctrlPr>
                          <a:rPr lang="fr-FR" sz="1000" i="1"/>
                        </m:ctrlPr>
                      </m:sSubPr>
                      <m:e>
                        <m:r>
                          <a:rPr lang="en-US" sz="1000" i="1"/>
                          <m:t>𝑌</m:t>
                        </m:r>
                      </m:e>
                      <m:sub>
                        <m:r>
                          <a:rPr lang="en-US" sz="1000" i="1"/>
                          <m:t>𝑟𝑒𝑐𝑜𝑛𝑠𝑡𝑟𝑢𝑐𝑡𝑒</m:t>
                        </m:r>
                        <m:sSub>
                          <m:sSubPr>
                            <m:ctrlPr>
                              <a:rPr lang="fr-FR" sz="1000" i="1"/>
                            </m:ctrlPr>
                          </m:sSubPr>
                          <m:e>
                            <m:r>
                              <a:rPr lang="en-US" sz="1000" i="1"/>
                              <m:t>𝑑</m:t>
                            </m:r>
                          </m:e>
                          <m:sub>
                            <m:r>
                              <a:rPr lang="en-US" sz="1000" i="1"/>
                              <m:t>𝑗</m:t>
                            </m:r>
                            <m:r>
                              <a:rPr lang="en-US" sz="1000" i="1"/>
                              <m:t>,</m:t>
                            </m:r>
                            <m:r>
                              <a:rPr lang="en-US" sz="1000" i="1"/>
                              <m:t>𝑡</m:t>
                            </m:r>
                          </m:sub>
                        </m:sSub>
                      </m:sub>
                    </m:sSub>
                    <m:r>
                      <a:rPr lang="en-US" sz="1000" i="1"/>
                      <m:t>= </m:t>
                    </m:r>
                    <m:sSub>
                      <m:sSubPr>
                        <m:ctrlPr>
                          <a:rPr lang="fr-FR" sz="1000" i="1"/>
                        </m:ctrlPr>
                      </m:sSubPr>
                      <m:e>
                        <m:r>
                          <a:rPr lang="en-US" sz="1000" i="1"/>
                          <m:t>µ</m:t>
                        </m:r>
                      </m:e>
                      <m:sub>
                        <m:r>
                          <a:rPr lang="en-US" sz="1000" i="1"/>
                          <m:t>𝑗</m:t>
                        </m:r>
                      </m:sub>
                    </m:sSub>
                    <m:r>
                      <a:rPr lang="en-US" sz="1000" i="1"/>
                      <m:t>+</m:t>
                    </m:r>
                    <m:sSub>
                      <m:sSubPr>
                        <m:ctrlPr>
                          <a:rPr lang="fr-FR" sz="1000" i="1"/>
                        </m:ctrlPr>
                      </m:sSubPr>
                      <m:e>
                        <m:r>
                          <a:rPr lang="en-US" sz="1000" i="1"/>
                          <m:t>𝑍</m:t>
                        </m:r>
                      </m:e>
                      <m:sub>
                        <m:r>
                          <a:rPr lang="en-US" sz="1000" i="1"/>
                          <m:t>𝑟𝑒𝑐𝑜𝑛𝑠𝑡𝑟𝑢𝑐𝑡𝑒</m:t>
                        </m:r>
                        <m:sSub>
                          <m:sSubPr>
                            <m:ctrlPr>
                              <a:rPr lang="fr-FR" sz="1000" i="1"/>
                            </m:ctrlPr>
                          </m:sSubPr>
                          <m:e>
                            <m:r>
                              <a:rPr lang="en-US" sz="1000" i="1"/>
                              <m:t>𝑑</m:t>
                            </m:r>
                          </m:e>
                          <m:sub>
                            <m:r>
                              <a:rPr lang="en-US" sz="1000" i="1"/>
                              <m:t>𝑗</m:t>
                            </m:r>
                          </m:sub>
                        </m:sSub>
                        <m:r>
                          <a:rPr lang="en-US" sz="1000" i="1"/>
                          <m:t>,</m:t>
                        </m:r>
                        <m:r>
                          <a:rPr lang="en-US" sz="1000" i="1"/>
                          <m:t>𝑡</m:t>
                        </m:r>
                      </m:sub>
                    </m:sSub>
                  </m:oMath>
                </a14:m>
                <a:endParaRPr lang="fr-FR" sz="1000" dirty="0"/>
              </a:p>
            </p:txBody>
          </p:sp>
        </mc:Choice>
        <mc:Fallback>
          <p:sp>
            <p:nvSpPr>
              <p:cNvPr id="6" name="ZoneTexte 5"/>
              <p:cNvSpPr txBox="1">
                <a:spLocks noRot="1" noChangeAspect="1" noMove="1" noResize="1" noEditPoints="1" noAdjustHandles="1" noChangeArrowheads="1" noChangeShapeType="1" noTextEdit="1"/>
              </p:cNvSpPr>
              <p:nvPr/>
            </p:nvSpPr>
            <p:spPr>
              <a:xfrm>
                <a:off x="15030" y="1788675"/>
                <a:ext cx="3852037" cy="5020926"/>
              </a:xfrm>
              <a:prstGeom prst="rect">
                <a:avLst/>
              </a:prstGeom>
              <a:blipFill rotWithShape="0">
                <a:blip r:embed="rId5"/>
                <a:stretch>
                  <a:fillRect b="-3269"/>
                </a:stretch>
              </a:blipFill>
              <a:ln>
                <a:solidFill>
                  <a:schemeClr val="accent1"/>
                </a:solidFill>
              </a:ln>
            </p:spPr>
            <p:txBody>
              <a:bodyPr/>
              <a:lstStyle/>
              <a:p>
                <a:r>
                  <a:rPr lang="fr-FR">
                    <a:noFill/>
                  </a:rPr>
                  <a:t> </a:t>
                </a:r>
              </a:p>
            </p:txBody>
          </p:sp>
        </mc:Fallback>
      </mc:AlternateContent>
      <p:sp>
        <p:nvSpPr>
          <p:cNvPr id="30" name="ZoneTexte 29"/>
          <p:cNvSpPr txBox="1"/>
          <p:nvPr/>
        </p:nvSpPr>
        <p:spPr>
          <a:xfrm>
            <a:off x="15030" y="559935"/>
            <a:ext cx="3852037" cy="1169551"/>
          </a:xfrm>
          <a:prstGeom prst="rect">
            <a:avLst/>
          </a:prstGeom>
          <a:noFill/>
          <a:ln>
            <a:solidFill>
              <a:schemeClr val="accent1"/>
            </a:solidFill>
          </a:ln>
        </p:spPr>
        <p:txBody>
          <a:bodyPr wrap="square" rtlCol="0">
            <a:spAutoFit/>
          </a:bodyPr>
          <a:lstStyle/>
          <a:p>
            <a:pPr algn="just"/>
            <a:r>
              <a:rPr lang="en-US" sz="1000" b="1" dirty="0" smtClean="0"/>
              <a:t>What are we trying to do?</a:t>
            </a:r>
          </a:p>
          <a:p>
            <a:pPr algn="just"/>
            <a:r>
              <a:rPr lang="en-US" sz="1000" dirty="0" smtClean="0"/>
              <a:t>When EEGs are recorded, electrodes are placed on the head of patients in order to measure the brain’s electrical activity. However, those measures can be disturbed by any muscular movement such as eye movement, that will create huge variations in the amplitude of the recorded signal. Those variations, called artifacts, make the recording noisy, and our purpose has been to try to remove those artifacts.</a:t>
            </a:r>
            <a:endParaRPr lang="en-US" sz="1000" dirty="0"/>
          </a:p>
        </p:txBody>
      </p:sp>
      <p:pic>
        <p:nvPicPr>
          <p:cNvPr id="33" name="Imag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03108" y="2037578"/>
            <a:ext cx="3750524" cy="2923512"/>
          </a:xfrm>
          <a:prstGeom prst="rect">
            <a:avLst/>
          </a:prstGeom>
        </p:spPr>
      </p:pic>
    </p:spTree>
    <p:extLst>
      <p:ext uri="{BB962C8B-B14F-4D97-AF65-F5344CB8AC3E}">
        <p14:creationId xmlns:p14="http://schemas.microsoft.com/office/powerpoint/2010/main" val="210106537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TotalTime>
  <Words>266</Words>
  <Application>Microsoft Office PowerPoint</Application>
  <PresentationFormat>Grand écran</PresentationFormat>
  <Paragraphs>61</Paragraphs>
  <Slides>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vt:i4>
      </vt:variant>
    </vt:vector>
  </HeadingPairs>
  <TitlesOfParts>
    <vt:vector size="6" baseType="lpstr">
      <vt:lpstr>Arial</vt:lpstr>
      <vt:lpstr>Calibri</vt:lpstr>
      <vt:lpstr>Calibri Light</vt:lpstr>
      <vt:lpstr>Cambria Math</vt:lpstr>
      <vt:lpstr>Thème Office</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Marie</dc:creator>
  <cp:lastModifiedBy>Marie</cp:lastModifiedBy>
  <cp:revision>18</cp:revision>
  <dcterms:created xsi:type="dcterms:W3CDTF">2016-05-12T08:21:03Z</dcterms:created>
  <dcterms:modified xsi:type="dcterms:W3CDTF">2016-05-12T13:10:16Z</dcterms:modified>
</cp:coreProperties>
</file>