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51206400" cy="28803600"/>
  <p:notesSz cx="9874250" cy="6797675"/>
  <p:custDataLst>
    <p:tags r:id="rId5"/>
  </p:custDataLst>
  <p:defaultTextStyle>
    <a:defPPr>
      <a:defRPr lang="da-DK"/>
    </a:defPPr>
    <a:lvl1pPr marL="0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1pPr>
    <a:lvl2pPr marL="2468897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2pPr>
    <a:lvl3pPr marL="4937794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3pPr>
    <a:lvl4pPr marL="7406691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4pPr>
    <a:lvl5pPr marL="9875588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5pPr>
    <a:lvl6pPr marL="12344484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6pPr>
    <a:lvl7pPr marL="14813382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7pPr>
    <a:lvl8pPr marL="17282279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8pPr>
    <a:lvl9pPr marL="19751175" algn="l" defTabSz="4937794" rtl="0" eaLnBrk="1" latinLnBrk="0" hangingPunct="1">
      <a:defRPr sz="9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3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Eifer Møller" initials="JEM" lastIdx="4" clrIdx="0"/>
  <p:cmAuthor id="1" name="Helle Søholm Skovsen" initials="HS" lastIdx="1" clrIdx="1"/>
  <p:cmAuthor id="2" name="Jesper Kjærgaard" initials="JK" lastIdx="7" clrIdx="2"/>
  <p:cmAuthor id="3" name="Matilde Winther-Jensen" initials="MW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137"/>
    <a:srgbClr val="00B9FA"/>
    <a:srgbClr val="00B9FF"/>
    <a:srgbClr val="00A5FF"/>
    <a:srgbClr val="00CCFF"/>
    <a:srgbClr val="00AAFF"/>
    <a:srgbClr val="009CE8"/>
    <a:srgbClr val="00A0EE"/>
    <a:srgbClr val="00A0FF"/>
    <a:srgbClr val="00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434" autoAdjust="0"/>
  </p:normalViewPr>
  <p:slideViewPr>
    <p:cSldViewPr>
      <p:cViewPr varScale="1">
        <p:scale>
          <a:sx n="17" d="100"/>
          <a:sy n="17" d="100"/>
        </p:scale>
        <p:origin x="258" y="66"/>
      </p:cViewPr>
      <p:guideLst>
        <p:guide orient="horz" pos="9073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5593124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r">
              <a:defRPr sz="1200"/>
            </a:lvl1pPr>
          </a:lstStyle>
          <a:p>
            <a:fld id="{0AFA913D-761F-4878-80D8-E9300E7F85AB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1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5593124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r">
              <a:defRPr sz="1200"/>
            </a:lvl1pPr>
          </a:lstStyle>
          <a:p>
            <a:fld id="{D7825C55-ACF9-496A-9C2B-15C9474CA827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414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593124" y="2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/>
          <a:lstStyle>
            <a:lvl1pPr algn="r">
              <a:defRPr sz="1200"/>
            </a:lvl1pPr>
          </a:lstStyle>
          <a:p>
            <a:fld id="{DDA39AFA-2EAA-4FF2-B985-4633D13C63B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511175"/>
            <a:ext cx="45275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7" tIns="45448" rIns="90897" bIns="45448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0897" tIns="45448" rIns="90897" bIns="45448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593124" y="6456613"/>
            <a:ext cx="4278842" cy="339884"/>
          </a:xfrm>
          <a:prstGeom prst="rect">
            <a:avLst/>
          </a:prstGeom>
        </p:spPr>
        <p:txBody>
          <a:bodyPr vert="horz" lIns="90897" tIns="45448" rIns="90897" bIns="45448" rtlCol="0" anchor="b"/>
          <a:lstStyle>
            <a:lvl1pPr algn="r">
              <a:defRPr sz="1200"/>
            </a:lvl1pPr>
          </a:lstStyle>
          <a:p>
            <a:fld id="{B0BEFF9C-34AD-4155-9802-DDDBE6AA1856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015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0548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1095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21643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6219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02738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43285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83833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24380" algn="l" defTabSz="1081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2673350" y="511175"/>
            <a:ext cx="4527550" cy="2547938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EFF9C-34AD-4155-9802-DDDBE6AA1856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68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481" y="8947790"/>
            <a:ext cx="43525440" cy="617410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680963" y="16322042"/>
            <a:ext cx="35844481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75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50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2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87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851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2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01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173808392" y="5093973"/>
            <a:ext cx="53935628" cy="108513564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11983722" y="5093973"/>
            <a:ext cx="160971234" cy="108513564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44957" y="18508985"/>
            <a:ext cx="43525440" cy="5720714"/>
          </a:xfrm>
        </p:spPr>
        <p:txBody>
          <a:bodyPr anchor="t"/>
          <a:lstStyle>
            <a:lvl1pPr algn="l">
              <a:defRPr sz="17281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044957" y="12208200"/>
            <a:ext cx="43525440" cy="6300785"/>
          </a:xfrm>
        </p:spPr>
        <p:txBody>
          <a:bodyPr anchor="b"/>
          <a:lstStyle>
            <a:lvl1pPr marL="0" indent="0">
              <a:buNone/>
              <a:defRPr sz="8641">
                <a:solidFill>
                  <a:schemeClr val="tx1">
                    <a:tint val="75000"/>
                  </a:schemeClr>
                </a:solidFill>
              </a:defRPr>
            </a:lvl1pPr>
            <a:lvl2pPr marL="1975221" indent="0">
              <a:buNone/>
              <a:defRPr sz="7760">
                <a:solidFill>
                  <a:schemeClr val="tx1">
                    <a:tint val="75000"/>
                  </a:schemeClr>
                </a:solidFill>
              </a:defRPr>
            </a:lvl2pPr>
            <a:lvl3pPr marL="3950441" indent="0">
              <a:buNone/>
              <a:defRPr sz="6881">
                <a:solidFill>
                  <a:schemeClr val="tx1">
                    <a:tint val="75000"/>
                  </a:schemeClr>
                </a:solidFill>
              </a:defRPr>
            </a:lvl3pPr>
            <a:lvl4pPr marL="5925660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4pPr>
            <a:lvl5pPr marL="7900881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5pPr>
            <a:lvl6pPr marL="9876100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6pPr>
            <a:lvl7pPr marL="1185132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7pPr>
            <a:lvl8pPr marL="1382654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8pPr>
            <a:lvl9pPr marL="15801762" indent="0">
              <a:buNone/>
              <a:defRPr sz="60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1983726" y="29677046"/>
            <a:ext cx="107453433" cy="83930490"/>
          </a:xfrm>
        </p:spPr>
        <p:txBody>
          <a:bodyPr/>
          <a:lstStyle>
            <a:lvl1pPr>
              <a:defRPr sz="12081"/>
            </a:lvl1pPr>
            <a:lvl2pPr>
              <a:defRPr sz="10401"/>
            </a:lvl2pPr>
            <a:lvl3pPr>
              <a:defRPr sz="8641"/>
            </a:lvl3pPr>
            <a:lvl4pPr>
              <a:defRPr sz="7760"/>
            </a:lvl4pPr>
            <a:lvl5pPr>
              <a:defRPr sz="7760"/>
            </a:lvl5pPr>
            <a:lvl6pPr>
              <a:defRPr sz="7760"/>
            </a:lvl6pPr>
            <a:lvl7pPr>
              <a:defRPr sz="7760"/>
            </a:lvl7pPr>
            <a:lvl8pPr>
              <a:defRPr sz="7760"/>
            </a:lvl8pPr>
            <a:lvl9pPr>
              <a:defRPr sz="776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0290592" y="29677046"/>
            <a:ext cx="107453428" cy="83930490"/>
          </a:xfrm>
        </p:spPr>
        <p:txBody>
          <a:bodyPr/>
          <a:lstStyle>
            <a:lvl1pPr>
              <a:defRPr sz="12081"/>
            </a:lvl1pPr>
            <a:lvl2pPr>
              <a:defRPr sz="10401"/>
            </a:lvl2pPr>
            <a:lvl3pPr>
              <a:defRPr sz="8641"/>
            </a:lvl3pPr>
            <a:lvl4pPr>
              <a:defRPr sz="7760"/>
            </a:lvl4pPr>
            <a:lvl5pPr>
              <a:defRPr sz="7760"/>
            </a:lvl5pPr>
            <a:lvl6pPr>
              <a:defRPr sz="7760"/>
            </a:lvl6pPr>
            <a:lvl7pPr>
              <a:defRPr sz="7760"/>
            </a:lvl7pPr>
            <a:lvl8pPr>
              <a:defRPr sz="7760"/>
            </a:lvl8pPr>
            <a:lvl9pPr>
              <a:defRPr sz="776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4" y="1153482"/>
            <a:ext cx="46085761" cy="48006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60321" y="6447478"/>
            <a:ext cx="22625052" cy="2687001"/>
          </a:xfrm>
        </p:spPr>
        <p:txBody>
          <a:bodyPr anchor="b"/>
          <a:lstStyle>
            <a:lvl1pPr marL="0" indent="0">
              <a:buNone/>
              <a:defRPr sz="10401" b="1"/>
            </a:lvl1pPr>
            <a:lvl2pPr marL="1975221" indent="0">
              <a:buNone/>
              <a:defRPr sz="8641" b="1"/>
            </a:lvl2pPr>
            <a:lvl3pPr marL="3950441" indent="0">
              <a:buNone/>
              <a:defRPr sz="7760" b="1"/>
            </a:lvl3pPr>
            <a:lvl4pPr marL="5925660" indent="0">
              <a:buNone/>
              <a:defRPr sz="6881" b="1"/>
            </a:lvl4pPr>
            <a:lvl5pPr marL="7900881" indent="0">
              <a:buNone/>
              <a:defRPr sz="6881" b="1"/>
            </a:lvl5pPr>
            <a:lvl6pPr marL="9876100" indent="0">
              <a:buNone/>
              <a:defRPr sz="6881" b="1"/>
            </a:lvl6pPr>
            <a:lvl7pPr marL="11851322" indent="0">
              <a:buNone/>
              <a:defRPr sz="6881" b="1"/>
            </a:lvl7pPr>
            <a:lvl8pPr marL="13826542" indent="0">
              <a:buNone/>
              <a:defRPr sz="6881" b="1"/>
            </a:lvl8pPr>
            <a:lvl9pPr marL="15801762" indent="0">
              <a:buNone/>
              <a:defRPr sz="6881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2560321" y="9134478"/>
            <a:ext cx="22625052" cy="16595409"/>
          </a:xfrm>
        </p:spPr>
        <p:txBody>
          <a:bodyPr/>
          <a:lstStyle>
            <a:lvl1pPr>
              <a:defRPr sz="10401"/>
            </a:lvl1pPr>
            <a:lvl2pPr>
              <a:defRPr sz="8641"/>
            </a:lvl2pPr>
            <a:lvl3pPr>
              <a:defRPr sz="7760"/>
            </a:lvl3pPr>
            <a:lvl4pPr>
              <a:defRPr sz="6881"/>
            </a:lvl4pPr>
            <a:lvl5pPr>
              <a:defRPr sz="6881"/>
            </a:lvl5pPr>
            <a:lvl6pPr>
              <a:defRPr sz="6881"/>
            </a:lvl6pPr>
            <a:lvl7pPr>
              <a:defRPr sz="6881"/>
            </a:lvl7pPr>
            <a:lvl8pPr>
              <a:defRPr sz="6881"/>
            </a:lvl8pPr>
            <a:lvl9pPr>
              <a:defRPr sz="688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26012144" y="6447478"/>
            <a:ext cx="22633940" cy="2687001"/>
          </a:xfrm>
        </p:spPr>
        <p:txBody>
          <a:bodyPr anchor="b"/>
          <a:lstStyle>
            <a:lvl1pPr marL="0" indent="0">
              <a:buNone/>
              <a:defRPr sz="10401" b="1"/>
            </a:lvl1pPr>
            <a:lvl2pPr marL="1975221" indent="0">
              <a:buNone/>
              <a:defRPr sz="8641" b="1"/>
            </a:lvl2pPr>
            <a:lvl3pPr marL="3950441" indent="0">
              <a:buNone/>
              <a:defRPr sz="7760" b="1"/>
            </a:lvl3pPr>
            <a:lvl4pPr marL="5925660" indent="0">
              <a:buNone/>
              <a:defRPr sz="6881" b="1"/>
            </a:lvl4pPr>
            <a:lvl5pPr marL="7900881" indent="0">
              <a:buNone/>
              <a:defRPr sz="6881" b="1"/>
            </a:lvl5pPr>
            <a:lvl6pPr marL="9876100" indent="0">
              <a:buNone/>
              <a:defRPr sz="6881" b="1"/>
            </a:lvl6pPr>
            <a:lvl7pPr marL="11851322" indent="0">
              <a:buNone/>
              <a:defRPr sz="6881" b="1"/>
            </a:lvl7pPr>
            <a:lvl8pPr marL="13826542" indent="0">
              <a:buNone/>
              <a:defRPr sz="6881" b="1"/>
            </a:lvl8pPr>
            <a:lvl9pPr marL="15801762" indent="0">
              <a:buNone/>
              <a:defRPr sz="6881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26012144" y="9134478"/>
            <a:ext cx="22633940" cy="16595409"/>
          </a:xfrm>
        </p:spPr>
        <p:txBody>
          <a:bodyPr/>
          <a:lstStyle>
            <a:lvl1pPr>
              <a:defRPr sz="10401"/>
            </a:lvl1pPr>
            <a:lvl2pPr>
              <a:defRPr sz="8641"/>
            </a:lvl2pPr>
            <a:lvl3pPr>
              <a:defRPr sz="7760"/>
            </a:lvl3pPr>
            <a:lvl4pPr>
              <a:defRPr sz="6881"/>
            </a:lvl4pPr>
            <a:lvl5pPr>
              <a:defRPr sz="6881"/>
            </a:lvl5pPr>
            <a:lvl6pPr>
              <a:defRPr sz="6881"/>
            </a:lvl6pPr>
            <a:lvl7pPr>
              <a:defRPr sz="6881"/>
            </a:lvl7pPr>
            <a:lvl8pPr>
              <a:defRPr sz="6881"/>
            </a:lvl8pPr>
            <a:lvl9pPr>
              <a:defRPr sz="688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323" y="1146813"/>
            <a:ext cx="16846553" cy="4880610"/>
          </a:xfrm>
        </p:spPr>
        <p:txBody>
          <a:bodyPr anchor="b"/>
          <a:lstStyle>
            <a:lvl1pPr algn="l">
              <a:defRPr sz="8641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0020282" y="1146814"/>
            <a:ext cx="28625800" cy="24583075"/>
          </a:xfrm>
        </p:spPr>
        <p:txBody>
          <a:bodyPr/>
          <a:lstStyle>
            <a:lvl1pPr>
              <a:defRPr sz="13841"/>
            </a:lvl1pPr>
            <a:lvl2pPr>
              <a:defRPr sz="12081"/>
            </a:lvl2pPr>
            <a:lvl3pPr>
              <a:defRPr sz="10401"/>
            </a:lvl3pPr>
            <a:lvl4pPr>
              <a:defRPr sz="8641"/>
            </a:lvl4pPr>
            <a:lvl5pPr>
              <a:defRPr sz="8641"/>
            </a:lvl5pPr>
            <a:lvl6pPr>
              <a:defRPr sz="8641"/>
            </a:lvl6pPr>
            <a:lvl7pPr>
              <a:defRPr sz="8641"/>
            </a:lvl7pPr>
            <a:lvl8pPr>
              <a:defRPr sz="8641"/>
            </a:lvl8pPr>
            <a:lvl9pPr>
              <a:defRPr sz="8641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2560323" y="6027423"/>
            <a:ext cx="16846553" cy="19702465"/>
          </a:xfrm>
        </p:spPr>
        <p:txBody>
          <a:bodyPr/>
          <a:lstStyle>
            <a:lvl1pPr marL="0" indent="0">
              <a:buNone/>
              <a:defRPr sz="6081"/>
            </a:lvl1pPr>
            <a:lvl2pPr marL="1975221" indent="0">
              <a:buNone/>
              <a:defRPr sz="5200"/>
            </a:lvl2pPr>
            <a:lvl3pPr marL="3950441" indent="0">
              <a:buNone/>
              <a:defRPr sz="4320"/>
            </a:lvl3pPr>
            <a:lvl4pPr marL="5925660" indent="0">
              <a:buNone/>
              <a:defRPr sz="3840"/>
            </a:lvl4pPr>
            <a:lvl5pPr marL="7900881" indent="0">
              <a:buNone/>
              <a:defRPr sz="3840"/>
            </a:lvl5pPr>
            <a:lvl6pPr marL="9876100" indent="0">
              <a:buNone/>
              <a:defRPr sz="3840"/>
            </a:lvl6pPr>
            <a:lvl7pPr marL="11851322" indent="0">
              <a:buNone/>
              <a:defRPr sz="3840"/>
            </a:lvl7pPr>
            <a:lvl8pPr marL="13826542" indent="0">
              <a:buNone/>
              <a:defRPr sz="3840"/>
            </a:lvl8pPr>
            <a:lvl9pPr marL="15801762" indent="0">
              <a:buNone/>
              <a:defRPr sz="384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36815" y="20162522"/>
            <a:ext cx="30723840" cy="2380299"/>
          </a:xfrm>
        </p:spPr>
        <p:txBody>
          <a:bodyPr anchor="b"/>
          <a:lstStyle>
            <a:lvl1pPr algn="l">
              <a:defRPr sz="8641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0036815" y="2573656"/>
            <a:ext cx="30723840" cy="17282160"/>
          </a:xfrm>
        </p:spPr>
        <p:txBody>
          <a:bodyPr/>
          <a:lstStyle>
            <a:lvl1pPr marL="0" indent="0">
              <a:buNone/>
              <a:defRPr sz="13841"/>
            </a:lvl1pPr>
            <a:lvl2pPr marL="1975221" indent="0">
              <a:buNone/>
              <a:defRPr sz="12081"/>
            </a:lvl2pPr>
            <a:lvl3pPr marL="3950441" indent="0">
              <a:buNone/>
              <a:defRPr sz="10401"/>
            </a:lvl3pPr>
            <a:lvl4pPr marL="5925660" indent="0">
              <a:buNone/>
              <a:defRPr sz="8641"/>
            </a:lvl4pPr>
            <a:lvl5pPr marL="7900881" indent="0">
              <a:buNone/>
              <a:defRPr sz="8641"/>
            </a:lvl5pPr>
            <a:lvl6pPr marL="9876100" indent="0">
              <a:buNone/>
              <a:defRPr sz="8641"/>
            </a:lvl6pPr>
            <a:lvl7pPr marL="11851322" indent="0">
              <a:buNone/>
              <a:defRPr sz="8641"/>
            </a:lvl7pPr>
            <a:lvl8pPr marL="13826542" indent="0">
              <a:buNone/>
              <a:defRPr sz="8641"/>
            </a:lvl8pPr>
            <a:lvl9pPr marL="15801762" indent="0">
              <a:buNone/>
              <a:defRPr sz="8641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0036815" y="22542820"/>
            <a:ext cx="30723840" cy="3380420"/>
          </a:xfrm>
        </p:spPr>
        <p:txBody>
          <a:bodyPr/>
          <a:lstStyle>
            <a:lvl1pPr marL="0" indent="0">
              <a:buNone/>
              <a:defRPr sz="6081"/>
            </a:lvl1pPr>
            <a:lvl2pPr marL="1975221" indent="0">
              <a:buNone/>
              <a:defRPr sz="5200"/>
            </a:lvl2pPr>
            <a:lvl3pPr marL="3950441" indent="0">
              <a:buNone/>
              <a:defRPr sz="4320"/>
            </a:lvl3pPr>
            <a:lvl4pPr marL="5925660" indent="0">
              <a:buNone/>
              <a:defRPr sz="3840"/>
            </a:lvl4pPr>
            <a:lvl5pPr marL="7900881" indent="0">
              <a:buNone/>
              <a:defRPr sz="3840"/>
            </a:lvl5pPr>
            <a:lvl6pPr marL="9876100" indent="0">
              <a:buNone/>
              <a:defRPr sz="3840"/>
            </a:lvl6pPr>
            <a:lvl7pPr marL="11851322" indent="0">
              <a:buNone/>
              <a:defRPr sz="3840"/>
            </a:lvl7pPr>
            <a:lvl8pPr marL="13826542" indent="0">
              <a:buNone/>
              <a:defRPr sz="3840"/>
            </a:lvl8pPr>
            <a:lvl9pPr marL="15801762" indent="0">
              <a:buNone/>
              <a:defRPr sz="384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2560324" y="1153482"/>
            <a:ext cx="46085761" cy="4800600"/>
          </a:xfrm>
          <a:prstGeom prst="rect">
            <a:avLst/>
          </a:prstGeom>
        </p:spPr>
        <p:txBody>
          <a:bodyPr vert="horz" lIns="493779" tIns="246890" rIns="493779" bIns="24689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560324" y="6720846"/>
            <a:ext cx="46085761" cy="19009045"/>
          </a:xfrm>
          <a:prstGeom prst="rect">
            <a:avLst/>
          </a:prstGeom>
        </p:spPr>
        <p:txBody>
          <a:bodyPr vert="horz" lIns="493779" tIns="246890" rIns="493779" bIns="24689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2560321" y="26696673"/>
            <a:ext cx="119481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6A3E-44D5-40E6-B2BE-3B95884D8F7D}" type="datetimeFigureOut">
              <a:rPr lang="da-DK" smtClean="0"/>
              <a:pPr/>
              <a:t>16-05-2016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7495522" y="26696673"/>
            <a:ext cx="162153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3"/>
            <a:ext cx="11948160" cy="1533524"/>
          </a:xfrm>
          <a:prstGeom prst="rect">
            <a:avLst/>
          </a:prstGeom>
        </p:spPr>
        <p:txBody>
          <a:bodyPr vert="horz" lIns="493779" tIns="246890" rIns="493779" bIns="246890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CEE0-2FE8-435B-8E85-1174CCF5CA15}" type="slidenum">
              <a:rPr lang="da-DK" smtClean="0"/>
              <a:pPr/>
              <a:t>‹N°›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50441" rtl="0" eaLnBrk="1" latinLnBrk="0" hangingPunct="1">
        <a:spcBef>
          <a:spcPct val="0"/>
        </a:spcBef>
        <a:buNone/>
        <a:defRPr sz="190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1416" indent="-1481416" algn="l" defTabSz="3950441" rtl="0" eaLnBrk="1" latinLnBrk="0" hangingPunct="1">
        <a:spcBef>
          <a:spcPct val="20000"/>
        </a:spcBef>
        <a:buFont typeface="Arial" pitchFamily="34" charset="0"/>
        <a:buChar char="•"/>
        <a:defRPr sz="13841" kern="1200">
          <a:solidFill>
            <a:schemeClr val="tx1"/>
          </a:solidFill>
          <a:latin typeface="+mn-lt"/>
          <a:ea typeface="+mn-ea"/>
          <a:cs typeface="+mn-cs"/>
        </a:defRPr>
      </a:lvl1pPr>
      <a:lvl2pPr marL="3209733" indent="-1234514" algn="l" defTabSz="3950441" rtl="0" eaLnBrk="1" latinLnBrk="0" hangingPunct="1">
        <a:spcBef>
          <a:spcPct val="20000"/>
        </a:spcBef>
        <a:buFont typeface="Arial" pitchFamily="34" charset="0"/>
        <a:buChar char="–"/>
        <a:defRPr sz="12081" kern="1200">
          <a:solidFill>
            <a:schemeClr val="tx1"/>
          </a:solidFill>
          <a:latin typeface="+mn-lt"/>
          <a:ea typeface="+mn-ea"/>
          <a:cs typeface="+mn-cs"/>
        </a:defRPr>
      </a:lvl2pPr>
      <a:lvl3pPr marL="493805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10401" kern="1200">
          <a:solidFill>
            <a:schemeClr val="tx1"/>
          </a:solidFill>
          <a:latin typeface="+mn-lt"/>
          <a:ea typeface="+mn-ea"/>
          <a:cs typeface="+mn-cs"/>
        </a:defRPr>
      </a:lvl3pPr>
      <a:lvl4pPr marL="6913270" indent="-987610" algn="l" defTabSz="3950441" rtl="0" eaLnBrk="1" latinLnBrk="0" hangingPunct="1">
        <a:spcBef>
          <a:spcPct val="20000"/>
        </a:spcBef>
        <a:buFont typeface="Arial" pitchFamily="34" charset="0"/>
        <a:buChar char="–"/>
        <a:defRPr sz="8641" kern="1200">
          <a:solidFill>
            <a:schemeClr val="tx1"/>
          </a:solidFill>
          <a:latin typeface="+mn-lt"/>
          <a:ea typeface="+mn-ea"/>
          <a:cs typeface="+mn-cs"/>
        </a:defRPr>
      </a:lvl4pPr>
      <a:lvl5pPr marL="8888491" indent="-987610" algn="l" defTabSz="3950441" rtl="0" eaLnBrk="1" latinLnBrk="0" hangingPunct="1">
        <a:spcBef>
          <a:spcPct val="20000"/>
        </a:spcBef>
        <a:buFont typeface="Arial" pitchFamily="34" charset="0"/>
        <a:buChar char="»"/>
        <a:defRPr sz="8641" kern="1200">
          <a:solidFill>
            <a:schemeClr val="tx1"/>
          </a:solidFill>
          <a:latin typeface="+mn-lt"/>
          <a:ea typeface="+mn-ea"/>
          <a:cs typeface="+mn-cs"/>
        </a:defRPr>
      </a:lvl5pPr>
      <a:lvl6pPr marL="1086371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6pPr>
      <a:lvl7pPr marL="12838930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7pPr>
      <a:lvl8pPr marL="14814152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8pPr>
      <a:lvl9pPr marL="16789371" indent="-987610" algn="l" defTabSz="3950441" rtl="0" eaLnBrk="1" latinLnBrk="0" hangingPunct="1">
        <a:spcBef>
          <a:spcPct val="20000"/>
        </a:spcBef>
        <a:buFont typeface="Arial" pitchFamily="34" charset="0"/>
        <a:buChar char="•"/>
        <a:defRPr sz="8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97522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2pPr>
      <a:lvl3pPr marL="395044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3pPr>
      <a:lvl4pPr marL="592566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4pPr>
      <a:lvl5pPr marL="7900881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5pPr>
      <a:lvl6pPr marL="9876100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6pPr>
      <a:lvl7pPr marL="1185132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7pPr>
      <a:lvl8pPr marL="1382654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8pPr>
      <a:lvl9pPr marL="15801762" algn="l" defTabSz="3950441" rtl="0" eaLnBrk="1" latinLnBrk="0" hangingPunct="1">
        <a:defRPr sz="7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35" y="4306281"/>
            <a:ext cx="20569991" cy="728281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12305"/>
            <a:ext cx="51206399" cy="2587970"/>
          </a:xfrm>
          <a:solidFill>
            <a:srgbClr val="C51137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8560" b="1" dirty="0" err="1">
                <a:solidFill>
                  <a:schemeClr val="bg1"/>
                </a:solidFill>
              </a:rPr>
              <a:t>Artifact</a:t>
            </a:r>
            <a:r>
              <a:rPr lang="en-GB" sz="8560" b="1" dirty="0">
                <a:solidFill>
                  <a:schemeClr val="bg1"/>
                </a:solidFill>
              </a:rPr>
              <a:t> Removal in EEG Data</a:t>
            </a:r>
            <a:r>
              <a:rPr lang="da-DK" sz="8560" dirty="0">
                <a:solidFill>
                  <a:schemeClr val="bg1"/>
                </a:solidFill>
              </a:rPr>
              <a:t/>
            </a:r>
            <a:br>
              <a:rPr lang="da-DK" sz="8560" dirty="0">
                <a:solidFill>
                  <a:schemeClr val="bg1"/>
                </a:solidFill>
              </a:rPr>
            </a:br>
            <a:r>
              <a:rPr lang="en-GB" sz="3520" b="1" dirty="0">
                <a:solidFill>
                  <a:schemeClr val="bg1"/>
                </a:solidFill>
              </a:rPr>
              <a:t> </a:t>
            </a:r>
            <a:r>
              <a:rPr lang="fr-FR" sz="3520" dirty="0">
                <a:solidFill>
                  <a:schemeClr val="bg1"/>
                </a:solidFill>
              </a:rPr>
              <a:t>Maie LE GUILLY - </a:t>
            </a:r>
            <a:r>
              <a:rPr lang="fr-FR" sz="3520" dirty="0" err="1">
                <a:solidFill>
                  <a:schemeClr val="bg1"/>
                </a:solidFill>
              </a:rPr>
              <a:t>Rasmus</a:t>
            </a:r>
            <a:r>
              <a:rPr lang="fr-FR" sz="3520" dirty="0">
                <a:solidFill>
                  <a:schemeClr val="bg1"/>
                </a:solidFill>
              </a:rPr>
              <a:t> HAARSLEV - </a:t>
            </a:r>
            <a:r>
              <a:rPr lang="fr-FR" sz="3520" dirty="0" err="1">
                <a:solidFill>
                  <a:schemeClr val="bg1"/>
                </a:solidFill>
              </a:rPr>
              <a:t>Troels</a:t>
            </a:r>
            <a:r>
              <a:rPr lang="fr-FR" sz="3520" dirty="0">
                <a:solidFill>
                  <a:schemeClr val="bg1"/>
                </a:solidFill>
              </a:rPr>
              <a:t> THOMSEN</a:t>
            </a:r>
            <a:endParaRPr lang="en-GB" sz="288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16" name="Lige forbindelse 15"/>
          <p:cNvCxnSpPr/>
          <p:nvPr/>
        </p:nvCxnSpPr>
        <p:spPr>
          <a:xfrm>
            <a:off x="12898916" y="3691465"/>
            <a:ext cx="0" cy="234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308636" y="7667054"/>
            <a:ext cx="11819196" cy="1164322"/>
            <a:chOff x="308636" y="8800325"/>
            <a:chExt cx="11819196" cy="1164322"/>
          </a:xfrm>
        </p:grpSpPr>
        <p:grpSp>
          <p:nvGrpSpPr>
            <p:cNvPr id="8" name="Groupe 7"/>
            <p:cNvGrpSpPr/>
            <p:nvPr/>
          </p:nvGrpSpPr>
          <p:grpSpPr>
            <a:xfrm>
              <a:off x="308636" y="8800325"/>
              <a:ext cx="11819196" cy="1164322"/>
              <a:chOff x="308636" y="8800325"/>
              <a:chExt cx="11819196" cy="1164322"/>
            </a:xfrm>
          </p:grpSpPr>
          <p:cxnSp>
            <p:nvCxnSpPr>
              <p:cNvPr id="53" name="Lige forbindelse 52"/>
              <p:cNvCxnSpPr/>
              <p:nvPr/>
            </p:nvCxnSpPr>
            <p:spPr>
              <a:xfrm>
                <a:off x="5407770" y="9394578"/>
                <a:ext cx="6720062" cy="164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uppe 54"/>
              <p:cNvGrpSpPr/>
              <p:nvPr/>
            </p:nvGrpSpPr>
            <p:grpSpPr>
              <a:xfrm>
                <a:off x="308636" y="8800325"/>
                <a:ext cx="5644748" cy="1164322"/>
                <a:chOff x="1115870" y="7210370"/>
                <a:chExt cx="7276472" cy="1523895"/>
              </a:xfrm>
            </p:grpSpPr>
            <p:sp>
              <p:nvSpPr>
                <p:cNvPr id="56" name="Krans 55"/>
                <p:cNvSpPr>
                  <a:spLocks/>
                </p:cNvSpPr>
                <p:nvPr/>
              </p:nvSpPr>
              <p:spPr>
                <a:xfrm>
                  <a:off x="1115870" y="7210370"/>
                  <a:ext cx="1486286" cy="1523895"/>
                </a:xfrm>
                <a:prstGeom prst="donut">
                  <a:avLst>
                    <a:gd name="adj" fmla="val 12524"/>
                  </a:avLst>
                </a:prstGeom>
                <a:solidFill>
                  <a:srgbClr val="C511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7760">
                    <a:solidFill>
                      <a:schemeClr val="tx1"/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57" name="Tekstboks 56"/>
                <p:cNvSpPr txBox="1"/>
                <p:nvPr/>
              </p:nvSpPr>
              <p:spPr>
                <a:xfrm>
                  <a:off x="2677300" y="7299311"/>
                  <a:ext cx="5715042" cy="1377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240" dirty="0">
                      <a:latin typeface="Century Gothic"/>
                      <a:cs typeface="Century Gothic"/>
                    </a:rPr>
                    <a:t>Methods</a:t>
                  </a:r>
                </a:p>
              </p:txBody>
            </p:sp>
          </p:grpSp>
        </p:grpSp>
        <p:sp>
          <p:nvSpPr>
            <p:cNvPr id="58" name="Tekstboks 57"/>
            <p:cNvSpPr txBox="1"/>
            <p:nvPr/>
          </p:nvSpPr>
          <p:spPr>
            <a:xfrm>
              <a:off x="544416" y="8870852"/>
              <a:ext cx="740230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2</a:t>
              </a:r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470675" y="2952528"/>
            <a:ext cx="5644748" cy="1164322"/>
            <a:chOff x="1187308" y="6424551"/>
            <a:chExt cx="5992389" cy="1224000"/>
          </a:xfrm>
        </p:grpSpPr>
        <p:grpSp>
          <p:nvGrpSpPr>
            <p:cNvPr id="22" name="Gruppe 21"/>
            <p:cNvGrpSpPr/>
            <p:nvPr/>
          </p:nvGrpSpPr>
          <p:grpSpPr>
            <a:xfrm>
              <a:off x="1187308" y="6424551"/>
              <a:ext cx="5992389" cy="1224000"/>
              <a:chOff x="1115870" y="7210370"/>
              <a:chExt cx="7276472" cy="1523895"/>
            </a:xfrm>
          </p:grpSpPr>
          <p:sp>
            <p:nvSpPr>
              <p:cNvPr id="18" name="Krans 17"/>
              <p:cNvSpPr>
                <a:spLocks/>
              </p:cNvSpPr>
              <p:nvPr/>
            </p:nvSpPr>
            <p:spPr>
              <a:xfrm>
                <a:off x="1115870" y="7210370"/>
                <a:ext cx="1486286" cy="1523895"/>
              </a:xfrm>
              <a:prstGeom prst="donut">
                <a:avLst>
                  <a:gd name="adj" fmla="val 12524"/>
                </a:avLst>
              </a:prstGeom>
              <a:solidFill>
                <a:srgbClr val="C511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76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21" name="Tekstboks 20"/>
              <p:cNvSpPr txBox="1"/>
              <p:nvPr/>
            </p:nvSpPr>
            <p:spPr>
              <a:xfrm>
                <a:off x="2677300" y="7299311"/>
                <a:ext cx="5715042" cy="1377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240" dirty="0">
                    <a:latin typeface="Century Gothic"/>
                    <a:cs typeface="Century Gothic"/>
                  </a:rPr>
                  <a:t>Purpose</a:t>
                </a:r>
              </a:p>
            </p:txBody>
          </p:sp>
        </p:grpSp>
        <p:sp>
          <p:nvSpPr>
            <p:cNvPr id="33" name="Tekstboks 32"/>
            <p:cNvSpPr txBox="1"/>
            <p:nvPr/>
          </p:nvSpPr>
          <p:spPr>
            <a:xfrm>
              <a:off x="1475340" y="6529185"/>
              <a:ext cx="785818" cy="1106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1</a:t>
              </a:r>
            </a:p>
          </p:txBody>
        </p:sp>
      </p:grpSp>
      <p:cxnSp>
        <p:nvCxnSpPr>
          <p:cNvPr id="42" name="Lige forbindelse 52"/>
          <p:cNvCxnSpPr/>
          <p:nvPr/>
        </p:nvCxnSpPr>
        <p:spPr>
          <a:xfrm>
            <a:off x="5254480" y="3528592"/>
            <a:ext cx="6873352" cy="8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3505856" y="2869200"/>
            <a:ext cx="19514168" cy="1164634"/>
            <a:chOff x="13505856" y="2868014"/>
            <a:chExt cx="19514168" cy="1164634"/>
          </a:xfrm>
        </p:grpSpPr>
        <p:grpSp>
          <p:nvGrpSpPr>
            <p:cNvPr id="90" name="Gruppe 27"/>
            <p:cNvGrpSpPr/>
            <p:nvPr/>
          </p:nvGrpSpPr>
          <p:grpSpPr>
            <a:xfrm>
              <a:off x="13505856" y="2868014"/>
              <a:ext cx="5644748" cy="1164634"/>
              <a:chOff x="1115870" y="9451997"/>
              <a:chExt cx="7276472" cy="1524304"/>
            </a:xfrm>
          </p:grpSpPr>
          <p:sp>
            <p:nvSpPr>
              <p:cNvPr id="91" name="Krans 28"/>
              <p:cNvSpPr>
                <a:spLocks/>
              </p:cNvSpPr>
              <p:nvPr/>
            </p:nvSpPr>
            <p:spPr>
              <a:xfrm>
                <a:off x="1115870" y="9452407"/>
                <a:ext cx="1486286" cy="1523894"/>
              </a:xfrm>
              <a:prstGeom prst="donut">
                <a:avLst>
                  <a:gd name="adj" fmla="val 12524"/>
                </a:avLst>
              </a:prstGeom>
              <a:solidFill>
                <a:srgbClr val="C511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760">
                  <a:solidFill>
                    <a:schemeClr val="tx1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92" name="Tekstboks 29"/>
              <p:cNvSpPr txBox="1"/>
              <p:nvPr/>
            </p:nvSpPr>
            <p:spPr>
              <a:xfrm>
                <a:off x="2677300" y="9451997"/>
                <a:ext cx="5715042" cy="1377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240" dirty="0">
                    <a:latin typeface="Century Gothic"/>
                    <a:cs typeface="Century Gothic"/>
                  </a:rPr>
                  <a:t>Results</a:t>
                </a:r>
              </a:p>
            </p:txBody>
          </p:sp>
        </p:grpSp>
        <p:sp>
          <p:nvSpPr>
            <p:cNvPr id="93" name="Tekstboks 34"/>
            <p:cNvSpPr txBox="1"/>
            <p:nvPr/>
          </p:nvSpPr>
          <p:spPr>
            <a:xfrm>
              <a:off x="13777666" y="2910168"/>
              <a:ext cx="807523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3</a:t>
              </a:r>
            </a:p>
          </p:txBody>
        </p:sp>
        <p:cxnSp>
          <p:nvCxnSpPr>
            <p:cNvPr id="94" name="Lige forbindelse 52"/>
            <p:cNvCxnSpPr/>
            <p:nvPr/>
          </p:nvCxnSpPr>
          <p:spPr>
            <a:xfrm flipV="1">
              <a:off x="17560445" y="3324206"/>
              <a:ext cx="15459579" cy="42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2" y="26715168"/>
            <a:ext cx="1239698" cy="1795546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34748216" y="25364931"/>
            <a:ext cx="15061831" cy="2070317"/>
            <a:chOff x="36548622" y="19938977"/>
            <a:chExt cx="15061831" cy="2070317"/>
          </a:xfrm>
        </p:grpSpPr>
        <p:sp>
          <p:nvSpPr>
            <p:cNvPr id="59" name="Tekstboks 70"/>
            <p:cNvSpPr txBox="1"/>
            <p:nvPr/>
          </p:nvSpPr>
          <p:spPr>
            <a:xfrm>
              <a:off x="37799329" y="19996435"/>
              <a:ext cx="5768720" cy="20128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Conclusion</a:t>
              </a:r>
            </a:p>
          </p:txBody>
        </p:sp>
        <p:sp>
          <p:nvSpPr>
            <p:cNvPr id="60" name="Tekstboks 71"/>
            <p:cNvSpPr txBox="1"/>
            <p:nvPr/>
          </p:nvSpPr>
          <p:spPr>
            <a:xfrm>
              <a:off x="36782312" y="19938977"/>
              <a:ext cx="807523" cy="1047595"/>
            </a:xfrm>
            <a:prstGeom prst="rect">
              <a:avLst/>
            </a:prstGeom>
            <a:noFill/>
          </p:spPr>
          <p:txBody>
            <a:bodyPr wrap="square" lIns="86488" tIns="43244" rIns="86488" bIns="43244" rtlCol="0">
              <a:spAutoFit/>
            </a:bodyPr>
            <a:lstStyle/>
            <a:p>
              <a:r>
                <a:rPr lang="en-GB" sz="6240" dirty="0">
                  <a:latin typeface="Century Gothic"/>
                  <a:cs typeface="Century Gothic"/>
                </a:rPr>
                <a:t>4</a:t>
              </a:r>
            </a:p>
          </p:txBody>
        </p:sp>
        <p:cxnSp>
          <p:nvCxnSpPr>
            <p:cNvPr id="61" name="Lige forbindelse 73"/>
            <p:cNvCxnSpPr/>
            <p:nvPr/>
          </p:nvCxnSpPr>
          <p:spPr>
            <a:xfrm>
              <a:off x="43007200" y="20511666"/>
              <a:ext cx="8603253" cy="182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Krans 17"/>
            <p:cNvSpPr>
              <a:spLocks/>
            </p:cNvSpPr>
            <p:nvPr/>
          </p:nvSpPr>
          <p:spPr>
            <a:xfrm>
              <a:off x="36548622" y="19939034"/>
              <a:ext cx="1152991" cy="1164322"/>
            </a:xfrm>
            <a:prstGeom prst="donut">
              <a:avLst>
                <a:gd name="adj" fmla="val 12524"/>
              </a:avLst>
            </a:prstGeom>
            <a:solidFill>
              <a:srgbClr val="C51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76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pic>
        <p:nvPicPr>
          <p:cNvPr id="89" name="Imag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34" y="12338824"/>
            <a:ext cx="20569991" cy="715591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826" y="20244464"/>
            <a:ext cx="20643699" cy="7337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5866" y="4484092"/>
            <a:ext cx="117597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 smtClean="0"/>
              <a:t>Our purpose is to remove noise from EEG data, in order to allow for real-time signal analysis.</a:t>
            </a:r>
            <a:endParaRPr lang="en-US" sz="5400" dirty="0"/>
          </a:p>
        </p:txBody>
      </p:sp>
      <p:sp>
        <p:nvSpPr>
          <p:cNvPr id="97" name="Rectangle 96"/>
          <p:cNvSpPr/>
          <p:nvPr/>
        </p:nvSpPr>
        <p:spPr>
          <a:xfrm>
            <a:off x="585866" y="9353346"/>
            <a:ext cx="11759707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/>
              <a:t>We use PCA to identify components with </a:t>
            </a:r>
            <a:r>
              <a:rPr lang="en-US" sz="5400" dirty="0" smtClean="0"/>
              <a:t>unusually </a:t>
            </a:r>
            <a:r>
              <a:rPr lang="en-US" sz="5400" dirty="0"/>
              <a:t>large eigenvalues. If the eigenvalue is above the threshold found during calibration, there should be an artifact in that component and we try to remove it</a:t>
            </a:r>
            <a:r>
              <a:rPr lang="en-US" sz="5400" dirty="0" smtClean="0"/>
              <a:t>.</a:t>
            </a:r>
          </a:p>
          <a:p>
            <a:pPr algn="just"/>
            <a:endParaRPr lang="en-US" sz="5400" dirty="0"/>
          </a:p>
          <a:p>
            <a:pPr algn="just"/>
            <a:r>
              <a:rPr lang="en-US" sz="5400" dirty="0"/>
              <a:t>To compute the threshold for rejecting components we use a clean dataset as a training set. We calibrate the threshold on the first 20% of the dataset and then add simulated artifacts to the rest of it</a:t>
            </a:r>
            <a:r>
              <a:rPr lang="en-US" sz="5400" dirty="0" smtClean="0"/>
              <a:t>.</a:t>
            </a:r>
          </a:p>
          <a:p>
            <a:pPr algn="just"/>
            <a:endParaRPr lang="en-US" sz="5400" dirty="0"/>
          </a:p>
          <a:p>
            <a:pPr algn="just"/>
            <a:r>
              <a:rPr lang="en-US" sz="5400" dirty="0" smtClean="0"/>
              <a:t>We </a:t>
            </a:r>
            <a:r>
              <a:rPr lang="en-US" sz="5400" dirty="0"/>
              <a:t>use three different kind of threshold: 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maximum eigenvalue found in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average of the eigenvalues of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5400" dirty="0"/>
              <a:t>The average of the maximum of each window of the training </a:t>
            </a:r>
            <a:r>
              <a:rPr lang="en-US" sz="5400" dirty="0" smtClean="0"/>
              <a:t>set</a:t>
            </a:r>
            <a:endParaRPr lang="en-US" sz="5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17447472" y="11630938"/>
            <a:ext cx="125099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1</a:t>
            </a:r>
            <a:r>
              <a:rPr lang="en-US" sz="4000" dirty="0" smtClean="0"/>
              <a:t>: representation of one channel of an EEG dataset</a:t>
            </a:r>
            <a:endParaRPr lang="en-US" sz="4000" dirty="0"/>
          </a:p>
        </p:txBody>
      </p:sp>
      <p:sp>
        <p:nvSpPr>
          <p:cNvPr id="99" name="ZoneTexte 98"/>
          <p:cNvSpPr txBox="1"/>
          <p:nvPr/>
        </p:nvSpPr>
        <p:spPr>
          <a:xfrm>
            <a:off x="17447472" y="19494737"/>
            <a:ext cx="1221011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2:</a:t>
            </a:r>
            <a:r>
              <a:rPr lang="en-US" sz="4000" dirty="0" smtClean="0"/>
              <a:t> original dataset with simulated artifacts added</a:t>
            </a:r>
            <a:endParaRPr lang="en-US" sz="40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15145159" y="27582136"/>
            <a:ext cx="1888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Figure 3:</a:t>
            </a:r>
            <a:r>
              <a:rPr lang="en-US" sz="4000" dirty="0" smtClean="0"/>
              <a:t> original dataset together with the dataset reconstructed from artifact dataset</a:t>
            </a:r>
            <a:endParaRPr lang="en-US" sz="4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36260384" y="14734545"/>
            <a:ext cx="141401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4:</a:t>
            </a:r>
            <a:r>
              <a:rPr lang="en-US" sz="4000" dirty="0" smtClean="0"/>
              <a:t> cross-validation between thresholds and window size on a 1400 sample dataset</a:t>
            </a:r>
            <a:endParaRPr lang="en-US" sz="4000" dirty="0"/>
          </a:p>
        </p:txBody>
      </p:sp>
      <p:graphicFrame>
        <p:nvGraphicFramePr>
          <p:cNvPr id="114" name="Tableau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87970"/>
              </p:ext>
            </p:extLst>
          </p:nvPr>
        </p:nvGraphicFramePr>
        <p:xfrm>
          <a:off x="34880073" y="16346016"/>
          <a:ext cx="15435124" cy="27432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3858781"/>
                <a:gridCol w="3858781"/>
                <a:gridCol w="3858781"/>
                <a:gridCol w="3858781"/>
              </a:tblGrid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Threshold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Max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AVG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MAX_AVG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Sensitivity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1.0</a:t>
                      </a:r>
                      <a:endParaRPr lang="fr-FR" sz="5400" dirty="0"/>
                    </a:p>
                  </a:txBody>
                  <a:tcPr/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5400" dirty="0" err="1" smtClean="0"/>
                        <a:t>Specificity</a:t>
                      </a:r>
                      <a:endParaRPr lang="fr-FR" sz="5400" dirty="0"/>
                    </a:p>
                  </a:txBody>
                  <a:tcPr>
                    <a:solidFill>
                      <a:srgbClr val="C511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0.64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0.0</a:t>
                      </a:r>
                      <a:endParaRPr lang="fr-FR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5400" dirty="0" smtClean="0"/>
                        <a:t>0.61</a:t>
                      </a:r>
                      <a:endParaRPr lang="fr-FR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4880072" y="20124687"/>
            <a:ext cx="15157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dirty="0" smtClean="0"/>
              <a:t>For the max threshold and a window size of 55 samples with </a:t>
            </a:r>
            <a:r>
              <a:rPr lang="en-US" sz="5400" dirty="0" smtClean="0"/>
              <a:t>randomly</a:t>
            </a:r>
            <a:r>
              <a:rPr lang="fr-FR" sz="5400" dirty="0" smtClean="0"/>
              <a:t> </a:t>
            </a:r>
            <a:r>
              <a:rPr lang="en-US" sz="5400" dirty="0" smtClean="0"/>
              <a:t>added</a:t>
            </a:r>
            <a:r>
              <a:rPr lang="fr-FR" sz="5400" dirty="0" smtClean="0"/>
              <a:t> </a:t>
            </a:r>
            <a:r>
              <a:rPr lang="en-US" sz="5400" dirty="0" smtClean="0"/>
              <a:t>artifacts </a:t>
            </a:r>
            <a:r>
              <a:rPr lang="en-US" sz="5400" dirty="0" smtClean="0"/>
              <a:t>we have an average loss in the reconstructed dataset of </a:t>
            </a:r>
            <a:r>
              <a:rPr lang="fr-FR" sz="5400" dirty="0" smtClean="0"/>
              <a:t>0.37%. If no </a:t>
            </a:r>
            <a:r>
              <a:rPr lang="en-US" sz="5400" dirty="0" smtClean="0"/>
              <a:t>artifacts</a:t>
            </a:r>
            <a:r>
              <a:rPr lang="fr-FR" sz="5400" dirty="0" smtClean="0"/>
              <a:t> </a:t>
            </a:r>
            <a:r>
              <a:rPr lang="fr-FR" sz="5400" dirty="0" smtClean="0"/>
              <a:t>are </a:t>
            </a:r>
            <a:r>
              <a:rPr lang="en-US" sz="5400" dirty="0" smtClean="0"/>
              <a:t>added this becomes a 0.045% loss</a:t>
            </a:r>
            <a:r>
              <a:rPr lang="fr-FR" sz="5400" dirty="0" smtClean="0"/>
              <a:t>. </a:t>
            </a:r>
            <a:endParaRPr lang="fr-FR" sz="5400" dirty="0" smtClean="0"/>
          </a:p>
          <a:p>
            <a:pPr algn="just"/>
            <a:r>
              <a:rPr lang="en-US" sz="5400" dirty="0" smtClean="0"/>
              <a:t>For the same window size we can </a:t>
            </a:r>
            <a:r>
              <a:rPr lang="en-US" sz="5400" dirty="0"/>
              <a:t>remove artifacts at a rate of </a:t>
            </a:r>
            <a:r>
              <a:rPr lang="en-US" sz="5400" dirty="0" smtClean="0"/>
              <a:t>81Hz allowing real </a:t>
            </a:r>
            <a:r>
              <a:rPr lang="en-US" sz="5400" dirty="0"/>
              <a:t>time artifact removal.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36260384" y="19298344"/>
            <a:ext cx="138819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/>
              <a:t>Figure </a:t>
            </a:r>
            <a:r>
              <a:rPr lang="en-US" sz="4000" b="1" dirty="0"/>
              <a:t>5</a:t>
            </a:r>
            <a:r>
              <a:rPr lang="en-US" sz="4000" b="1" dirty="0" smtClean="0"/>
              <a:t>:</a:t>
            </a:r>
            <a:r>
              <a:rPr lang="en-US" sz="4000" dirty="0" smtClean="0"/>
              <a:t> Sensitivity and specificity for the different threshold</a:t>
            </a:r>
            <a:endParaRPr lang="en-US" sz="4000" dirty="0"/>
          </a:p>
        </p:txBody>
      </p:sp>
      <p:cxnSp>
        <p:nvCxnSpPr>
          <p:cNvPr id="116" name="Lige forbindelse 15"/>
          <p:cNvCxnSpPr/>
          <p:nvPr/>
        </p:nvCxnSpPr>
        <p:spPr>
          <a:xfrm>
            <a:off x="34172152" y="3783224"/>
            <a:ext cx="0" cy="234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 1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396" y="3240560"/>
            <a:ext cx="15661921" cy="11451707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34911396" y="27032323"/>
            <a:ext cx="15126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54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34880072" y="26643160"/>
            <a:ext cx="1543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We can remove artifacts with an average loss of 0.37% at a rate estimated to support real time analysis.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00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817b7af7-5763-4e01-a203-1f962b49a7b6"/>
</p:tagLst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12917</TotalTime>
  <Words>302</Words>
  <Application>Microsoft Office PowerPoint</Application>
  <PresentationFormat>Personnalisé</PresentationFormat>
  <Paragraphs>39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Kontortema</vt:lpstr>
      <vt:lpstr>Artifact Removal in EEG Data  Maie LE GUILLY - Rasmus HAARSLEV - Troels THOMSEN</vt:lpstr>
    </vt:vector>
  </TitlesOfParts>
  <Company>RH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left ventricular longitudinal deformation and clinical heart failure during admission for acute myocardial infarction - a two dimensional speckle tracking study M Ersbøll, N Valeur, MJ Andersen, UM Mogensen, JE Møller, C Hassager, P S</dc:title>
  <dc:creator>Jacob Eifer Møller</dc:creator>
  <cp:lastModifiedBy>Marie</cp:lastModifiedBy>
  <cp:revision>301</cp:revision>
  <cp:lastPrinted>2015-08-14T08:01:09Z</cp:lastPrinted>
  <dcterms:modified xsi:type="dcterms:W3CDTF">2016-05-16T11:15:35Z</dcterms:modified>
</cp:coreProperties>
</file>