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88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2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7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28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80BE-20A9-43D8-BD59-D1BAA51343BB}" type="datetimeFigureOut">
              <a:rPr lang="fr-FR" smtClean="0"/>
              <a:t>12/05/2016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5DAE-71D4-4C7F-9EAA-AB8AFDE3B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9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8369270" y="540659"/>
            <a:ext cx="3784362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Results</a:t>
            </a:r>
          </a:p>
          <a:p>
            <a:pPr algn="just"/>
            <a:r>
              <a:rPr lang="en-US" sz="1000" dirty="0" smtClean="0"/>
              <a:t>To </a:t>
            </a:r>
            <a:r>
              <a:rPr lang="en-US" sz="1000" dirty="0" smtClean="0"/>
              <a:t>compute </a:t>
            </a:r>
            <a:r>
              <a:rPr lang="en-US" sz="1000" dirty="0" smtClean="0"/>
              <a:t>the threshold for rejecting components we use a </a:t>
            </a:r>
            <a:r>
              <a:rPr lang="en-US" sz="1000" dirty="0" smtClean="0"/>
              <a:t>clean dataset </a:t>
            </a:r>
            <a:r>
              <a:rPr lang="en-US" sz="1000" dirty="0" smtClean="0"/>
              <a:t>as </a:t>
            </a:r>
            <a:r>
              <a:rPr lang="en-US" sz="1000" dirty="0" smtClean="0"/>
              <a:t>a training </a:t>
            </a:r>
            <a:r>
              <a:rPr lang="en-US" sz="1000" dirty="0" smtClean="0"/>
              <a:t>set. </a:t>
            </a:r>
            <a:r>
              <a:rPr lang="en-US" sz="1000" dirty="0" smtClean="0"/>
              <a:t>We calibrate the threshold on the first 20% of the dataset and then add simulated artifacts to</a:t>
            </a:r>
            <a:r>
              <a:rPr lang="en-US" sz="1000" dirty="0" smtClean="0"/>
              <a:t> </a:t>
            </a:r>
            <a:r>
              <a:rPr lang="en-US" sz="1000" dirty="0" smtClean="0"/>
              <a:t>the rest of </a:t>
            </a:r>
            <a:r>
              <a:rPr lang="en-US" sz="1000" dirty="0" smtClean="0"/>
              <a:t>it. </a:t>
            </a:r>
            <a:r>
              <a:rPr lang="en-US" sz="1000" dirty="0" smtClean="0"/>
              <a:t>We </a:t>
            </a:r>
            <a:r>
              <a:rPr lang="en-US" sz="1000" dirty="0" smtClean="0"/>
              <a:t>use</a:t>
            </a:r>
            <a:r>
              <a:rPr lang="en-US" sz="1000" dirty="0" smtClean="0"/>
              <a:t> </a:t>
            </a:r>
            <a:r>
              <a:rPr lang="en-US" sz="1000" dirty="0" smtClean="0"/>
              <a:t>three different kind of threshold: </a:t>
            </a:r>
          </a:p>
          <a:p>
            <a:pPr marL="171450" indent="-171450" algn="just">
              <a:buFontTx/>
              <a:buChar char="-"/>
            </a:pPr>
            <a:r>
              <a:rPr lang="en-US" sz="1000" dirty="0" smtClean="0"/>
              <a:t>The maximum eigenvalue found in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1000" dirty="0" smtClean="0"/>
              <a:t>The average of the eigenvalues of the windows of the training set</a:t>
            </a:r>
          </a:p>
          <a:p>
            <a:pPr marL="171450" indent="-171450" algn="just">
              <a:buFontTx/>
              <a:buChar char="-"/>
            </a:pPr>
            <a:r>
              <a:rPr lang="en-US" sz="1000" dirty="0" smtClean="0"/>
              <a:t>The average of the maximum of each window of the training set</a:t>
            </a:r>
          </a:p>
          <a:p>
            <a:pPr marL="171450" indent="-171450" algn="just">
              <a:buFontTx/>
              <a:buChar char="-"/>
            </a:pPr>
            <a:endParaRPr lang="en-US" sz="1000" dirty="0"/>
          </a:p>
          <a:p>
            <a:pPr marL="171450" indent="-171450" algn="just">
              <a:buFontTx/>
              <a:buChar char="-"/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endParaRPr lang="en-US" sz="1000" dirty="0"/>
          </a:p>
          <a:p>
            <a:pPr marL="171450" indent="-171450" algn="just">
              <a:buFontTx/>
              <a:buChar char="-"/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endParaRPr lang="en-US" sz="1000" dirty="0"/>
          </a:p>
          <a:p>
            <a:pPr marL="171450" indent="-171450" algn="just">
              <a:buFontTx/>
              <a:buChar char="-"/>
            </a:pPr>
            <a:endParaRPr lang="en-US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fr-FR" sz="1000" dirty="0"/>
          </a:p>
          <a:p>
            <a:pPr algn="just"/>
            <a:endParaRPr lang="fr-FR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We can measure </a:t>
            </a:r>
            <a:r>
              <a:rPr lang="en-US" sz="1000" dirty="0" err="1" smtClean="0"/>
              <a:t>sensivity</a:t>
            </a:r>
            <a:r>
              <a:rPr lang="en-US" sz="1000" dirty="0" smtClean="0"/>
              <a:t>/specificity:</a:t>
            </a:r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endParaRPr lang="en-US" sz="1000" dirty="0" smtClean="0"/>
          </a:p>
          <a:p>
            <a:pPr algn="just"/>
            <a:r>
              <a:rPr lang="en-US" sz="1000" dirty="0" smtClean="0"/>
              <a:t>For windows of size 128 samples, we can remove artifacts at a rate of 35Hz.</a:t>
            </a:r>
          </a:p>
          <a:p>
            <a:pPr algn="just"/>
            <a:endParaRPr lang="fr-FR" sz="1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4598639" y="2280062"/>
            <a:ext cx="32018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Figure 1</a:t>
            </a:r>
            <a:r>
              <a:rPr lang="en-US" sz="1000" dirty="0" smtClean="0"/>
              <a:t>: representation of one channel of an EEG dataset</a:t>
            </a:r>
            <a:endParaRPr lang="en-US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-39756" y="-7256"/>
            <a:ext cx="27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 smtClean="0"/>
              <a:t>Marie LE GUILLY</a:t>
            </a:r>
          </a:p>
          <a:p>
            <a:pPr algn="just"/>
            <a:r>
              <a:rPr lang="fr-FR" sz="1000" dirty="0" err="1" smtClean="0"/>
              <a:t>Rasmus</a:t>
            </a:r>
            <a:r>
              <a:rPr lang="fr-FR" sz="1000" dirty="0" smtClean="0"/>
              <a:t> HAARSLEV</a:t>
            </a:r>
          </a:p>
          <a:p>
            <a:pPr algn="just"/>
            <a:r>
              <a:rPr lang="fr-FR" sz="1000" dirty="0" err="1" smtClean="0"/>
              <a:t>Troels</a:t>
            </a:r>
            <a:r>
              <a:rPr lang="fr-FR" sz="1000" dirty="0" smtClean="0"/>
              <a:t> THOMSEN</a:t>
            </a:r>
            <a:endParaRPr lang="fr-FR" sz="10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67" y="4550083"/>
            <a:ext cx="4434528" cy="176173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05" y="533431"/>
            <a:ext cx="4439563" cy="174663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05" y="2489540"/>
            <a:ext cx="4434527" cy="1731528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966055" y="62057"/>
            <a:ext cx="64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Artifact</a:t>
            </a:r>
            <a:r>
              <a:rPr lang="fr-FR" sz="2800" b="1" dirty="0" smtClean="0"/>
              <a:t> </a:t>
            </a:r>
            <a:r>
              <a:rPr lang="en-US" sz="2800" b="1" dirty="0" smtClean="0"/>
              <a:t>removal</a:t>
            </a:r>
            <a:r>
              <a:rPr lang="fr-FR" sz="2800" b="1" dirty="0" smtClean="0"/>
              <a:t> </a:t>
            </a:r>
            <a:r>
              <a:rPr lang="en-US" sz="2800" b="1" dirty="0" smtClean="0"/>
              <a:t>using</a:t>
            </a:r>
            <a:r>
              <a:rPr lang="fr-FR" sz="2800" b="1" dirty="0" smtClean="0"/>
              <a:t> PCA on EEG data</a:t>
            </a:r>
            <a:endParaRPr lang="fr-FR" sz="28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4647130" y="4262465"/>
            <a:ext cx="31048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Figure 2:</a:t>
            </a:r>
            <a:r>
              <a:rPr lang="en-US" sz="1000" dirty="0" smtClean="0"/>
              <a:t> </a:t>
            </a:r>
            <a:r>
              <a:rPr lang="en-US" sz="1000" dirty="0" smtClean="0"/>
              <a:t>original dataset with si</a:t>
            </a:r>
            <a:r>
              <a:rPr lang="en-US" sz="1000" dirty="0" smtClean="0"/>
              <a:t>mulated artifacts added</a:t>
            </a:r>
            <a:endParaRPr lang="en-US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04469" y="6311813"/>
            <a:ext cx="359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Figure 3:</a:t>
            </a:r>
            <a:r>
              <a:rPr lang="en-US" sz="1000" dirty="0" smtClean="0"/>
              <a:t> </a:t>
            </a:r>
            <a:r>
              <a:rPr lang="en-US" sz="1000" dirty="0" smtClean="0"/>
              <a:t>original dataset together with the dataset reconstructed from artifact dataset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5030" y="1788675"/>
                <a:ext cx="3852037" cy="514429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00" b="1" dirty="0" smtClean="0"/>
                  <a:t>How do we remove artifacts?</a:t>
                </a:r>
              </a:p>
              <a:p>
                <a:pPr algn="just"/>
                <a:r>
                  <a:rPr lang="en-US" sz="1000" dirty="0" smtClean="0"/>
                  <a:t>We use PCA to identify </a:t>
                </a:r>
                <a:r>
                  <a:rPr lang="en-US" sz="1000" dirty="0" smtClean="0"/>
                  <a:t>components </a:t>
                </a:r>
                <a:r>
                  <a:rPr lang="en-US" sz="1000" dirty="0" smtClean="0"/>
                  <a:t>with an </a:t>
                </a:r>
                <a:r>
                  <a:rPr lang="en-US" sz="1000" dirty="0" smtClean="0"/>
                  <a:t>unusually </a:t>
                </a:r>
                <a:r>
                  <a:rPr lang="en-US" sz="1000" dirty="0" smtClean="0"/>
                  <a:t>large </a:t>
                </a:r>
                <a:r>
                  <a:rPr lang="en-US" sz="1000" dirty="0" smtClean="0"/>
                  <a:t>eigenvalues. If the eigenvalue is above the threshold found during calibration, there should be an artifact in that component and we try to remove it. We </a:t>
                </a:r>
                <a:r>
                  <a:rPr lang="en-US" sz="1000" dirty="0"/>
                  <a:t>work with EEG data contained in a matrix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000" dirty="0"/>
                  <a:t>. We divide this matrix </a:t>
                </a:r>
                <a:r>
                  <a:rPr lang="en-US" sz="1000" dirty="0" smtClean="0"/>
                  <a:t>into </a:t>
                </a:r>
                <a:r>
                  <a:rPr lang="en-US" sz="1000" dirty="0"/>
                  <a:t>several windows.</a:t>
                </a:r>
                <a:endParaRPr lang="fr-FR" sz="1000" dirty="0"/>
              </a:p>
              <a:p>
                <a:pPr algn="just"/>
                <a:r>
                  <a:rPr lang="en-US" sz="1000" dirty="0"/>
                  <a:t>A window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 dirty="0"/>
                  <a:t> which contains the EEG data observed in the time interval between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000" dirty="0"/>
                  <a:t> and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000" dirty="0"/>
                  <a:t>.</a:t>
                </a:r>
                <a:endParaRPr lang="fr-FR" sz="1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000" dirty="0"/>
                  <a:t> is of size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000" dirty="0"/>
                  <a:t>  (Number of channels) 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000" dirty="0"/>
                  <a:t> (number of time points in window 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1+1</m:t>
                    </m:r>
                  </m:oMath>
                </a14:m>
                <a:r>
                  <a:rPr lang="en-US" sz="1000" dirty="0" smtClean="0"/>
                  <a:t>).</a:t>
                </a:r>
                <a:r>
                  <a:rPr lang="en-US" sz="1000" dirty="0"/>
                  <a:t> </a:t>
                </a:r>
                <a:endParaRPr lang="fr-FR" sz="1000" dirty="0"/>
              </a:p>
              <a:p>
                <a:pPr algn="just"/>
                <a:r>
                  <a:rPr lang="en-US" sz="1000" dirty="0"/>
                  <a:t>We normalize </a:t>
                </a:r>
                <a:r>
                  <a:rPr lang="en-US" sz="1000" dirty="0" smtClean="0"/>
                  <a:t>the data </a:t>
                </a:r>
                <a:r>
                  <a:rPr lang="en-US" sz="1000" dirty="0"/>
                  <a:t>by subtracting the mean:</a:t>
                </a:r>
                <a:endParaRPr lang="fr-FR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µ_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000" i="1">
                          <a:latin typeface="Cambria Math" panose="02040503050406030204" pitchFamily="18" charset="0"/>
                        </a:rPr>
                        <m:t> ×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  <a:endParaRPr lang="fr-FR" sz="1000" dirty="0"/>
              </a:p>
              <a:p>
                <a:pPr algn="just"/>
                <a:r>
                  <a:rPr lang="en-US" sz="1000" dirty="0"/>
                  <a:t>Then we form the covariance matrix:</a:t>
                </a:r>
                <a:endParaRPr lang="fr-FR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000" i="1">
                          <a:latin typeface="Cambria Math" panose="02040503050406030204" pitchFamily="18" charset="0"/>
                        </a:rPr>
                        <m:t> ×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000" dirty="0"/>
              </a:p>
              <a:p>
                <a:pPr algn="just"/>
                <a:r>
                  <a:rPr lang="en-US" sz="1000" dirty="0"/>
                  <a:t>We get the eigenvectors in matrix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000" dirty="0"/>
                  <a:t> and their eigenvalues in matrix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𝑒𝑖𝑔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00" dirty="0"/>
              </a:p>
              <a:p>
                <a:pPr algn="just"/>
                <a:r>
                  <a:rPr lang="en-US" sz="1000" dirty="0"/>
                  <a:t>Eigenvectors are then sorted according to their eigenvalues, with the largest one first in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000" dirty="0"/>
                  <a:t>. </a:t>
                </a:r>
                <a:endParaRPr lang="fr-FR" sz="1000" dirty="0"/>
              </a:p>
              <a:p>
                <a:pPr algn="just"/>
                <a:r>
                  <a:rPr lang="en-US" sz="1000" dirty="0"/>
                  <a:t>The K largest ones are removed, based on a given threshold </a:t>
                </a:r>
                <a:r>
                  <a:rPr lang="en-US" sz="1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sz="1000" dirty="0"/>
                  <a:t>.</a:t>
                </a:r>
                <a:endParaRPr lang="fr-FR" sz="1000" dirty="0"/>
              </a:p>
              <a:p>
                <a:pPr algn="just"/>
                <a:r>
                  <a:rPr lang="en-US" sz="1000" dirty="0"/>
                  <a:t>We project the data back </a:t>
                </a:r>
                <a:r>
                  <a:rPr lang="en-US" sz="1000" dirty="0" smtClean="0"/>
                  <a:t>onto </a:t>
                </a:r>
                <a:r>
                  <a:rPr lang="en-US" sz="1000" dirty="0"/>
                  <a:t>the remaining eigenvectors:</a:t>
                </a:r>
                <a:endParaRPr lang="fr-FR" sz="1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sz="10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 dirty="0"/>
                  <a:t> with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fr-FR" sz="1000" dirty="0"/>
              </a:p>
              <a:p>
                <a:pPr algn="just"/>
                <a:r>
                  <a:rPr lang="en-US" sz="1000" dirty="0"/>
                  <a:t>Finally we can </a:t>
                </a:r>
                <a:r>
                  <a:rPr lang="en-US" sz="1000" dirty="0" smtClean="0"/>
                  <a:t>project the eigenvectors </a:t>
                </a:r>
                <a:r>
                  <a:rPr lang="en-US" sz="1000" dirty="0"/>
                  <a:t>back </a:t>
                </a:r>
                <a:r>
                  <a:rPr lang="en-US" sz="1000" dirty="0" smtClean="0"/>
                  <a:t>into the </a:t>
                </a:r>
                <a:r>
                  <a:rPr lang="en-US" sz="1000" dirty="0"/>
                  <a:t>channel space:</a:t>
                </a:r>
                <a:endParaRPr lang="fr-FR" sz="1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𝑟𝑒𝑐𝑜𝑛𝑠𝑡𝑟𝑢𝑐𝑡𝑒𝑑</m:t>
                              </m:r>
                            </m:sub>
                          </m:sSub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000" dirty="0"/>
              </a:p>
              <a:p>
                <a:pPr algn="just"/>
                <a:r>
                  <a:rPr lang="en-US" sz="1000" dirty="0"/>
                  <a:t>And we </a:t>
                </a:r>
                <a:r>
                  <a:rPr lang="en-US" sz="1000" dirty="0" smtClean="0"/>
                  <a:t>add </a:t>
                </a:r>
                <a:r>
                  <a:rPr lang="en-US" sz="1000" dirty="0"/>
                  <a:t>the mean back</a:t>
                </a:r>
                <a:r>
                  <a:rPr lang="en-US" sz="1000" dirty="0" smtClean="0"/>
                  <a:t>:</a:t>
                </a:r>
              </a:p>
              <a:p>
                <a:pPr algn="just"/>
                <a:r>
                  <a:rPr lang="en-US" sz="1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𝑟𝑒𝑐𝑜𝑛𝑠𝑡𝑟𝑢𝑐𝑡𝑒</m:t>
                        </m:r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𝑟𝑒𝑐𝑜𝑛𝑠𝑡𝑟𝑢𝑐𝑡𝑒</m:t>
                        </m:r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0" y="1788675"/>
                <a:ext cx="3852037" cy="5144293"/>
              </a:xfrm>
              <a:prstGeom prst="rect">
                <a:avLst/>
              </a:prstGeom>
              <a:blipFill rotWithShape="0">
                <a:blip r:embed="rId5"/>
                <a:stretch>
                  <a:fillRect b="-33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5030" y="559935"/>
            <a:ext cx="38520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What are we trying to do?</a:t>
            </a:r>
          </a:p>
          <a:p>
            <a:pPr algn="just"/>
            <a:r>
              <a:rPr lang="en-US" sz="1000" dirty="0" smtClean="0"/>
              <a:t>When EEGs are recorded, electrodes are placed on the head of patients in order to measure the brain’s electrical activity. However, </a:t>
            </a:r>
            <a:r>
              <a:rPr lang="en-US" sz="1000" dirty="0" smtClean="0"/>
              <a:t>these </a:t>
            </a:r>
            <a:r>
              <a:rPr lang="en-US" sz="1000" dirty="0" smtClean="0"/>
              <a:t>measures can be disturbed by </a:t>
            </a:r>
            <a:r>
              <a:rPr lang="en-US" sz="1000" dirty="0" smtClean="0"/>
              <a:t>noise caused by muscular movements </a:t>
            </a:r>
            <a:r>
              <a:rPr lang="en-US" sz="1000" dirty="0" smtClean="0"/>
              <a:t>such as </a:t>
            </a:r>
            <a:r>
              <a:rPr lang="en-US" sz="1000" dirty="0" smtClean="0"/>
              <a:t>eyelid movement. This creates large spikes </a:t>
            </a:r>
            <a:r>
              <a:rPr lang="en-US" sz="1000" dirty="0" smtClean="0"/>
              <a:t>in </a:t>
            </a:r>
            <a:r>
              <a:rPr lang="en-US" sz="1000" dirty="0" smtClean="0"/>
              <a:t>amplitude </a:t>
            </a:r>
            <a:r>
              <a:rPr lang="en-US" sz="1000" dirty="0" smtClean="0"/>
              <a:t>of the recorded </a:t>
            </a:r>
            <a:r>
              <a:rPr lang="en-US" sz="1000" dirty="0" smtClean="0"/>
              <a:t>signal artifacts. Our </a:t>
            </a:r>
            <a:r>
              <a:rPr lang="en-US" sz="1000" dirty="0" smtClean="0"/>
              <a:t>purpose </a:t>
            </a:r>
            <a:r>
              <a:rPr lang="en-US" sz="1000" dirty="0" smtClean="0"/>
              <a:t>is </a:t>
            </a:r>
            <a:r>
              <a:rPr lang="en-US" sz="1000" dirty="0" smtClean="0"/>
              <a:t>to try to remove </a:t>
            </a:r>
            <a:r>
              <a:rPr lang="en-US" sz="1000" dirty="0" smtClean="0"/>
              <a:t>them.</a:t>
            </a:r>
            <a:endParaRPr lang="en-US" sz="1000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08" y="1844393"/>
            <a:ext cx="3750524" cy="292351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562081" y="4796387"/>
            <a:ext cx="343257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 smtClean="0"/>
              <a:t>Figure </a:t>
            </a:r>
            <a:r>
              <a:rPr lang="en-US" sz="1000" b="1" dirty="0" smtClean="0"/>
              <a:t>3:</a:t>
            </a:r>
            <a:r>
              <a:rPr lang="en-US" sz="1000" dirty="0" smtClean="0"/>
              <a:t> cross-validation between thresholds and window size</a:t>
            </a:r>
            <a:endParaRPr lang="en-US" sz="10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52280"/>
              </p:ext>
            </p:extLst>
          </p:nvPr>
        </p:nvGraphicFramePr>
        <p:xfrm>
          <a:off x="8804045" y="5246507"/>
          <a:ext cx="2914812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703"/>
                <a:gridCol w="728703"/>
                <a:gridCol w="728703"/>
                <a:gridCol w="728703"/>
              </a:tblGrid>
              <a:tr h="223668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Threshold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AVG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MAX_AVG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Sensitivity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1.0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3668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Specificity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0.64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0.0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0.61</a:t>
                      </a:r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310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</dc:creator>
  <cp:lastModifiedBy>Marie</cp:lastModifiedBy>
  <cp:revision>31</cp:revision>
  <dcterms:created xsi:type="dcterms:W3CDTF">2016-05-12T08:21:03Z</dcterms:created>
  <dcterms:modified xsi:type="dcterms:W3CDTF">2016-05-12T14:16:42Z</dcterms:modified>
</cp:coreProperties>
</file>