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8AA680BE-20A9-43D8-BD59-D1BAA51343BB}" type="datetimeFigureOut">
              <a:rPr lang="fr-FR" smtClean="0"/>
              <a:t>16/05/2016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271888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AA680BE-20A9-43D8-BD59-D1BAA51343BB}" type="datetimeFigureOut">
              <a:rPr lang="fr-FR" smtClean="0"/>
              <a:t>16/05/2016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87332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AA680BE-20A9-43D8-BD59-D1BAA51343BB}" type="datetimeFigureOut">
              <a:rPr lang="fr-FR" smtClean="0"/>
              <a:t>16/05/2016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102370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AA680BE-20A9-43D8-BD59-D1BAA51343BB}" type="datetimeFigureOut">
              <a:rPr lang="fr-FR" smtClean="0"/>
              <a:t>16/05/2016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294657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AA680BE-20A9-43D8-BD59-D1BAA51343BB}" type="datetimeFigureOut">
              <a:rPr lang="fr-FR" smtClean="0"/>
              <a:t>16/05/2016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243641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AA680BE-20A9-43D8-BD59-D1BAA51343BB}" type="datetimeFigureOut">
              <a:rPr lang="fr-FR" smtClean="0"/>
              <a:t>16/05/2016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385528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AA680BE-20A9-43D8-BD59-D1BAA51343BB}" type="datetimeFigureOut">
              <a:rPr lang="fr-FR" smtClean="0"/>
              <a:t>16/05/2016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215722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AA680BE-20A9-43D8-BD59-D1BAA51343BB}" type="datetimeFigureOut">
              <a:rPr lang="fr-FR" smtClean="0"/>
              <a:t>16/05/2016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15203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A680BE-20A9-43D8-BD59-D1BAA51343BB}" type="datetimeFigureOut">
              <a:rPr lang="fr-FR" smtClean="0"/>
              <a:t>16/05/2016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198595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AA680BE-20A9-43D8-BD59-D1BAA51343BB}" type="datetimeFigureOut">
              <a:rPr lang="fr-FR" smtClean="0"/>
              <a:t>16/05/2016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301703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AA680BE-20A9-43D8-BD59-D1BAA51343BB}" type="datetimeFigureOut">
              <a:rPr lang="fr-FR" smtClean="0"/>
              <a:t>16/05/2016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358542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680BE-20A9-43D8-BD59-D1BAA51343BB}" type="datetimeFigureOut">
              <a:rPr lang="fr-FR" smtClean="0"/>
              <a:t>16/05/2016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15DAE-71D4-4C7F-9EAA-AB8AFDE3B8A1}" type="slidenum">
              <a:rPr lang="fr-FR" smtClean="0"/>
              <a:t>‹N°›</a:t>
            </a:fld>
            <a:endParaRPr lang="fr-FR"/>
          </a:p>
        </p:txBody>
      </p:sp>
    </p:spTree>
    <p:extLst>
      <p:ext uri="{BB962C8B-B14F-4D97-AF65-F5344CB8AC3E}">
        <p14:creationId xmlns:p14="http://schemas.microsoft.com/office/powerpoint/2010/main" val="349959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8369270" y="540659"/>
            <a:ext cx="3784362" cy="6093976"/>
          </a:xfrm>
          <a:prstGeom prst="rect">
            <a:avLst/>
          </a:prstGeom>
          <a:noFill/>
          <a:ln>
            <a:solidFill>
              <a:schemeClr val="accent1"/>
            </a:solidFill>
          </a:ln>
        </p:spPr>
        <p:txBody>
          <a:bodyPr wrap="square" rtlCol="0">
            <a:spAutoFit/>
          </a:bodyPr>
          <a:lstStyle/>
          <a:p>
            <a:pPr algn="just"/>
            <a:r>
              <a:rPr lang="en-US" sz="1000" b="1" dirty="0" smtClean="0"/>
              <a:t>Results</a:t>
            </a:r>
          </a:p>
          <a:p>
            <a:pPr algn="just"/>
            <a:r>
              <a:rPr lang="en-US" sz="1000" dirty="0" smtClean="0"/>
              <a:t>To compute the threshold for rejecting components we use a clean dataset as a training set. We calibrate the threshold on the first 20% of the dataset and then add simulated artifacts to the rest of it. We use three different kind of threshold: </a:t>
            </a:r>
          </a:p>
          <a:p>
            <a:pPr marL="171450" indent="-171450" algn="just">
              <a:buFontTx/>
              <a:buChar char="-"/>
            </a:pPr>
            <a:r>
              <a:rPr lang="en-US" sz="1000" dirty="0" smtClean="0"/>
              <a:t>The maximum eigenvalue found in the windows of the training set</a:t>
            </a:r>
          </a:p>
          <a:p>
            <a:pPr marL="171450" indent="-171450" algn="just">
              <a:buFontTx/>
              <a:buChar char="-"/>
            </a:pPr>
            <a:r>
              <a:rPr lang="en-US" sz="1000" dirty="0" smtClean="0"/>
              <a:t>The average of the eigenvalues of the windows of the training set</a:t>
            </a:r>
          </a:p>
          <a:p>
            <a:pPr marL="171450" indent="-171450" algn="just">
              <a:buFontTx/>
              <a:buChar char="-"/>
            </a:pPr>
            <a:r>
              <a:rPr lang="en-US" sz="1000" dirty="0" smtClean="0"/>
              <a:t>The average of the maximum of each window of the training set</a:t>
            </a:r>
          </a:p>
          <a:p>
            <a:pPr marL="171450" indent="-171450" algn="just">
              <a:buFontTx/>
              <a:buChar char="-"/>
            </a:pPr>
            <a:endParaRPr lang="en-US" sz="1000" dirty="0"/>
          </a:p>
          <a:p>
            <a:pPr marL="171450" indent="-171450" algn="just">
              <a:buFontTx/>
              <a:buChar char="-"/>
            </a:pPr>
            <a:endParaRPr lang="en-US" sz="1000" dirty="0" smtClean="0"/>
          </a:p>
          <a:p>
            <a:pPr marL="171450" indent="-171450" algn="just">
              <a:buFontTx/>
              <a:buChar char="-"/>
            </a:pPr>
            <a:endParaRPr lang="en-US" sz="1000" dirty="0"/>
          </a:p>
          <a:p>
            <a:pPr marL="171450" indent="-171450" algn="just">
              <a:buFontTx/>
              <a:buChar char="-"/>
            </a:pPr>
            <a:endParaRPr lang="en-US" sz="1000" dirty="0" smtClean="0"/>
          </a:p>
          <a:p>
            <a:pPr marL="171450" indent="-171450" algn="just">
              <a:buFontTx/>
              <a:buChar char="-"/>
            </a:pPr>
            <a:endParaRPr lang="en-US" sz="1000" dirty="0"/>
          </a:p>
          <a:p>
            <a:pPr marL="171450" indent="-171450" algn="just">
              <a:buFontTx/>
              <a:buChar char="-"/>
            </a:pPr>
            <a:endParaRPr lang="en-US"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en-US" sz="1000" dirty="0" smtClean="0"/>
          </a:p>
          <a:p>
            <a:pPr algn="just"/>
            <a:r>
              <a:rPr lang="en-US" sz="1000" dirty="0" smtClean="0"/>
              <a:t>We can measure </a:t>
            </a:r>
            <a:r>
              <a:rPr lang="en-US" sz="1000" dirty="0" err="1" smtClean="0"/>
              <a:t>sensivity</a:t>
            </a:r>
            <a:r>
              <a:rPr lang="en-US" sz="1000" dirty="0" smtClean="0"/>
              <a:t>/specificity:</a:t>
            </a:r>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r>
              <a:rPr lang="en-US" sz="1000" dirty="0" smtClean="0"/>
              <a:t>For windows of size 128 samples, we can remove artifacts at a rate of 35Hz.</a:t>
            </a:r>
            <a:endParaRPr lang="en-US" sz="1000" dirty="0" smtClean="0"/>
          </a:p>
          <a:p>
            <a:pPr algn="just"/>
            <a:endParaRPr lang="fr-FR" sz="1000" dirty="0" smtClean="0"/>
          </a:p>
        </p:txBody>
      </p:sp>
      <p:sp>
        <p:nvSpPr>
          <p:cNvPr id="11" name="ZoneTexte 10"/>
          <p:cNvSpPr txBox="1"/>
          <p:nvPr/>
        </p:nvSpPr>
        <p:spPr>
          <a:xfrm>
            <a:off x="4598639" y="2280062"/>
            <a:ext cx="3201882" cy="246221"/>
          </a:xfrm>
          <a:prstGeom prst="rect">
            <a:avLst/>
          </a:prstGeom>
          <a:solidFill>
            <a:schemeClr val="bg1"/>
          </a:solidFill>
        </p:spPr>
        <p:txBody>
          <a:bodyPr wrap="square" rtlCol="0">
            <a:spAutoFit/>
          </a:bodyPr>
          <a:lstStyle/>
          <a:p>
            <a:pPr algn="just"/>
            <a:r>
              <a:rPr lang="en-US" sz="1000" b="1" dirty="0" smtClean="0"/>
              <a:t>Figure 1</a:t>
            </a:r>
            <a:r>
              <a:rPr lang="en-US" sz="1000" dirty="0" smtClean="0"/>
              <a:t>: representation of one channel of an EEG dataset</a:t>
            </a:r>
            <a:endParaRPr lang="en-US" sz="1000" dirty="0"/>
          </a:p>
        </p:txBody>
      </p:sp>
      <p:sp>
        <p:nvSpPr>
          <p:cNvPr id="12" name="ZoneTexte 11"/>
          <p:cNvSpPr txBox="1"/>
          <p:nvPr/>
        </p:nvSpPr>
        <p:spPr>
          <a:xfrm>
            <a:off x="-39756" y="-7256"/>
            <a:ext cx="2747493" cy="553998"/>
          </a:xfrm>
          <a:prstGeom prst="rect">
            <a:avLst/>
          </a:prstGeom>
          <a:noFill/>
        </p:spPr>
        <p:txBody>
          <a:bodyPr wrap="square" rtlCol="0">
            <a:spAutoFit/>
          </a:bodyPr>
          <a:lstStyle/>
          <a:p>
            <a:pPr algn="just"/>
            <a:r>
              <a:rPr lang="fr-FR" sz="1000" dirty="0" smtClean="0"/>
              <a:t>Marie LE GUILLY</a:t>
            </a:r>
          </a:p>
          <a:p>
            <a:pPr algn="just"/>
            <a:r>
              <a:rPr lang="fr-FR" sz="1000" dirty="0" err="1" smtClean="0"/>
              <a:t>Rasmus</a:t>
            </a:r>
            <a:r>
              <a:rPr lang="fr-FR" sz="1000" dirty="0" smtClean="0"/>
              <a:t> HAARSLEV</a:t>
            </a:r>
          </a:p>
          <a:p>
            <a:pPr algn="just"/>
            <a:r>
              <a:rPr lang="fr-FR" sz="1000" dirty="0" err="1" smtClean="0"/>
              <a:t>Troels</a:t>
            </a:r>
            <a:r>
              <a:rPr lang="fr-FR" sz="1000" dirty="0" smtClean="0"/>
              <a:t> THOMSEN</a:t>
            </a:r>
            <a:endParaRPr lang="fr-FR" sz="1000" dirty="0"/>
          </a:p>
        </p:txBody>
      </p:sp>
      <p:pic>
        <p:nvPicPr>
          <p:cNvPr id="23" name="Imag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067" y="4550083"/>
            <a:ext cx="4434528" cy="1761730"/>
          </a:xfrm>
          <a:prstGeom prst="rect">
            <a:avLst/>
          </a:prstGeom>
        </p:spPr>
      </p:pic>
      <p:pic>
        <p:nvPicPr>
          <p:cNvPr id="24" name="Imag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905" y="533431"/>
            <a:ext cx="4439563" cy="1746631"/>
          </a:xfrm>
          <a:prstGeom prst="rect">
            <a:avLst/>
          </a:prstGeom>
        </p:spPr>
      </p:pic>
      <p:pic>
        <p:nvPicPr>
          <p:cNvPr id="25" name="Imag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0905" y="2489540"/>
            <a:ext cx="4434527" cy="1731528"/>
          </a:xfrm>
          <a:prstGeom prst="rect">
            <a:avLst/>
          </a:prstGeom>
        </p:spPr>
      </p:pic>
      <p:sp>
        <p:nvSpPr>
          <p:cNvPr id="26" name="ZoneTexte 25"/>
          <p:cNvSpPr txBox="1"/>
          <p:nvPr/>
        </p:nvSpPr>
        <p:spPr>
          <a:xfrm>
            <a:off x="2966055" y="62057"/>
            <a:ext cx="6467061" cy="523220"/>
          </a:xfrm>
          <a:prstGeom prst="rect">
            <a:avLst/>
          </a:prstGeom>
          <a:noFill/>
        </p:spPr>
        <p:txBody>
          <a:bodyPr wrap="square" rtlCol="0">
            <a:spAutoFit/>
          </a:bodyPr>
          <a:lstStyle/>
          <a:p>
            <a:r>
              <a:rPr lang="en-US" sz="2800" b="1" dirty="0" smtClean="0"/>
              <a:t>Artifact</a:t>
            </a:r>
            <a:r>
              <a:rPr lang="fr-FR" sz="2800" b="1" dirty="0" smtClean="0"/>
              <a:t> </a:t>
            </a:r>
            <a:r>
              <a:rPr lang="en-US" sz="2800" b="1" dirty="0" smtClean="0"/>
              <a:t>removal</a:t>
            </a:r>
            <a:r>
              <a:rPr lang="fr-FR" sz="2800" b="1" dirty="0" smtClean="0"/>
              <a:t> </a:t>
            </a:r>
            <a:r>
              <a:rPr lang="en-US" sz="2800" b="1" dirty="0" smtClean="0"/>
              <a:t>using</a:t>
            </a:r>
            <a:r>
              <a:rPr lang="fr-FR" sz="2800" b="1" dirty="0" smtClean="0"/>
              <a:t> PCA on EEG data</a:t>
            </a:r>
            <a:endParaRPr lang="fr-FR" sz="2800" b="1" dirty="0"/>
          </a:p>
        </p:txBody>
      </p:sp>
      <p:sp>
        <p:nvSpPr>
          <p:cNvPr id="27" name="ZoneTexte 26"/>
          <p:cNvSpPr txBox="1"/>
          <p:nvPr/>
        </p:nvSpPr>
        <p:spPr>
          <a:xfrm>
            <a:off x="4647130" y="4262465"/>
            <a:ext cx="3104899" cy="246221"/>
          </a:xfrm>
          <a:prstGeom prst="rect">
            <a:avLst/>
          </a:prstGeom>
          <a:solidFill>
            <a:schemeClr val="bg1"/>
          </a:solidFill>
        </p:spPr>
        <p:txBody>
          <a:bodyPr wrap="square" rtlCol="0">
            <a:spAutoFit/>
          </a:bodyPr>
          <a:lstStyle/>
          <a:p>
            <a:pPr algn="just"/>
            <a:r>
              <a:rPr lang="en-US" sz="1000" b="1" dirty="0" smtClean="0"/>
              <a:t>Figure 2:</a:t>
            </a:r>
            <a:r>
              <a:rPr lang="en-US" sz="1000" dirty="0" smtClean="0"/>
              <a:t> original dataset with simulated artifacts added</a:t>
            </a:r>
            <a:endParaRPr lang="en-US" sz="1000" dirty="0"/>
          </a:p>
        </p:txBody>
      </p:sp>
      <p:sp>
        <p:nvSpPr>
          <p:cNvPr id="28" name="ZoneTexte 27"/>
          <p:cNvSpPr txBox="1"/>
          <p:nvPr/>
        </p:nvSpPr>
        <p:spPr>
          <a:xfrm>
            <a:off x="4404469" y="6311813"/>
            <a:ext cx="3590220" cy="400110"/>
          </a:xfrm>
          <a:prstGeom prst="rect">
            <a:avLst/>
          </a:prstGeom>
          <a:noFill/>
        </p:spPr>
        <p:txBody>
          <a:bodyPr wrap="square" rtlCol="0">
            <a:spAutoFit/>
          </a:bodyPr>
          <a:lstStyle/>
          <a:p>
            <a:pPr algn="just"/>
            <a:r>
              <a:rPr lang="en-US" sz="1000" b="1" dirty="0" smtClean="0"/>
              <a:t>Figure 3:</a:t>
            </a:r>
            <a:r>
              <a:rPr lang="en-US" sz="1000" dirty="0" smtClean="0"/>
              <a:t> original dataset together with the dataset reconstructed from artifact dataset</a:t>
            </a:r>
            <a:endParaRPr lang="en-US" sz="1000" dirty="0"/>
          </a:p>
        </p:txBody>
      </p:sp>
      <p:sp>
        <p:nvSpPr>
          <p:cNvPr id="30" name="ZoneTexte 29"/>
          <p:cNvSpPr txBox="1"/>
          <p:nvPr/>
        </p:nvSpPr>
        <p:spPr>
          <a:xfrm>
            <a:off x="15030" y="559935"/>
            <a:ext cx="3852037" cy="1169551"/>
          </a:xfrm>
          <a:prstGeom prst="rect">
            <a:avLst/>
          </a:prstGeom>
          <a:noFill/>
          <a:ln>
            <a:solidFill>
              <a:schemeClr val="accent1"/>
            </a:solidFill>
          </a:ln>
        </p:spPr>
        <p:txBody>
          <a:bodyPr wrap="square" rtlCol="0">
            <a:spAutoFit/>
          </a:bodyPr>
          <a:lstStyle/>
          <a:p>
            <a:pPr algn="just"/>
            <a:r>
              <a:rPr lang="en-US" sz="1000" b="1" dirty="0" smtClean="0"/>
              <a:t>Background</a:t>
            </a:r>
            <a:endParaRPr lang="en-US" sz="1000" b="1" dirty="0" smtClean="0"/>
          </a:p>
          <a:p>
            <a:pPr algn="just"/>
            <a:r>
              <a:rPr lang="en-US" sz="1000" dirty="0" smtClean="0"/>
              <a:t>When EEGs are recorded, electrodes are placed on the head of patients in order to measure the brain’s electrical activity. However, these measures can be disturbed by noise caused by muscular movements such as eyelid movement. This creates large spikes in amplitude of the recorded signal artifacts. Our purpose is to try to remove them.</a:t>
            </a:r>
            <a:endParaRPr lang="en-US" sz="1000" dirty="0"/>
          </a:p>
        </p:txBody>
      </p:sp>
      <p:pic>
        <p:nvPicPr>
          <p:cNvPr id="33" name="Imag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3108" y="1844393"/>
            <a:ext cx="3750524" cy="2923512"/>
          </a:xfrm>
          <a:prstGeom prst="rect">
            <a:avLst/>
          </a:prstGeom>
        </p:spPr>
      </p:pic>
      <p:sp>
        <p:nvSpPr>
          <p:cNvPr id="14" name="ZoneTexte 13"/>
          <p:cNvSpPr txBox="1"/>
          <p:nvPr/>
        </p:nvSpPr>
        <p:spPr>
          <a:xfrm>
            <a:off x="8562081" y="4796387"/>
            <a:ext cx="3432577" cy="246221"/>
          </a:xfrm>
          <a:prstGeom prst="rect">
            <a:avLst/>
          </a:prstGeom>
          <a:solidFill>
            <a:schemeClr val="bg1"/>
          </a:solidFill>
        </p:spPr>
        <p:txBody>
          <a:bodyPr wrap="square" rtlCol="0">
            <a:spAutoFit/>
          </a:bodyPr>
          <a:lstStyle/>
          <a:p>
            <a:pPr algn="just"/>
            <a:r>
              <a:rPr lang="en-US" sz="1000" b="1" dirty="0" smtClean="0"/>
              <a:t>Figure </a:t>
            </a:r>
            <a:r>
              <a:rPr lang="en-US" sz="1000" b="1" dirty="0" smtClean="0"/>
              <a:t>4:</a:t>
            </a:r>
            <a:r>
              <a:rPr lang="en-US" sz="1000" dirty="0" smtClean="0"/>
              <a:t> </a:t>
            </a:r>
            <a:r>
              <a:rPr lang="en-US" sz="1000" dirty="0" smtClean="0"/>
              <a:t>cross-validation between thresholds and window size</a:t>
            </a:r>
            <a:endParaRPr lang="en-US" sz="1000" dirty="0"/>
          </a:p>
        </p:txBody>
      </p:sp>
      <p:graphicFrame>
        <p:nvGraphicFramePr>
          <p:cNvPr id="3" name="Tableau 2"/>
          <p:cNvGraphicFramePr>
            <a:graphicFrameLocks noGrp="1"/>
          </p:cNvGraphicFramePr>
          <p:nvPr>
            <p:extLst>
              <p:ext uri="{D42A27DB-BD31-4B8C-83A1-F6EECF244321}">
                <p14:modId xmlns:p14="http://schemas.microsoft.com/office/powerpoint/2010/main" val="4188452280"/>
              </p:ext>
            </p:extLst>
          </p:nvPr>
        </p:nvGraphicFramePr>
        <p:xfrm>
          <a:off x="8804045" y="5246507"/>
          <a:ext cx="2914812" cy="731520"/>
        </p:xfrm>
        <a:graphic>
          <a:graphicData uri="http://schemas.openxmlformats.org/drawingml/2006/table">
            <a:tbl>
              <a:tblPr>
                <a:tableStyleId>{5C22544A-7EE6-4342-B048-85BDC9FD1C3A}</a:tableStyleId>
              </a:tblPr>
              <a:tblGrid>
                <a:gridCol w="728703"/>
                <a:gridCol w="728703"/>
                <a:gridCol w="728703"/>
                <a:gridCol w="728703"/>
              </a:tblGrid>
              <a:tr h="223668">
                <a:tc>
                  <a:txBody>
                    <a:bodyPr/>
                    <a:lstStyle/>
                    <a:p>
                      <a:r>
                        <a:rPr lang="fr-FR" sz="1000" dirty="0" err="1" smtClean="0"/>
                        <a:t>Threshold</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smtClean="0"/>
                        <a:t>Max</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smtClean="0"/>
                        <a:t>AVG</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smtClean="0"/>
                        <a:t>MAX_AVG</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3668">
                <a:tc>
                  <a:txBody>
                    <a:bodyPr/>
                    <a:lstStyle/>
                    <a:p>
                      <a:r>
                        <a:rPr lang="fr-FR" sz="1000" dirty="0" err="1" smtClean="0"/>
                        <a:t>Sensitivity</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smtClean="0"/>
                        <a:t>1.0</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smtClean="0"/>
                        <a:t>1.0</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smtClean="0"/>
                        <a:t>1.0</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3668">
                <a:tc>
                  <a:txBody>
                    <a:bodyPr/>
                    <a:lstStyle/>
                    <a:p>
                      <a:r>
                        <a:rPr lang="fr-FR" sz="1000" dirty="0" err="1" smtClean="0"/>
                        <a:t>Specificity</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smtClean="0"/>
                        <a:t>0.64</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smtClean="0"/>
                        <a:t>0.0</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000" dirty="0" smtClean="0"/>
                        <a:t>0.61</a:t>
                      </a:r>
                      <a:endParaRPr lang="fr-FR"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10106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ZoneTexte 1"/>
              <p:cNvSpPr txBox="1"/>
              <p:nvPr/>
            </p:nvSpPr>
            <p:spPr>
              <a:xfrm>
                <a:off x="465790" y="0"/>
                <a:ext cx="11485804" cy="6970241"/>
              </a:xfrm>
              <a:prstGeom prst="rect">
                <a:avLst/>
              </a:prstGeom>
              <a:noFill/>
              <a:ln>
                <a:solidFill>
                  <a:schemeClr val="accent1"/>
                </a:solidFill>
              </a:ln>
            </p:spPr>
            <p:txBody>
              <a:bodyPr wrap="square" rtlCol="0">
                <a:spAutoFit/>
              </a:bodyPr>
              <a:lstStyle/>
              <a:p>
                <a:pPr algn="just"/>
                <a:r>
                  <a:rPr lang="en-US" b="1" dirty="0" smtClean="0"/>
                  <a:t>How do we remove artifacts?</a:t>
                </a:r>
              </a:p>
              <a:p>
                <a:pPr algn="just"/>
                <a:r>
                  <a:rPr lang="en-US" dirty="0" smtClean="0"/>
                  <a:t>We use PCA to identify components with an unusually large eigenvalues. If the eigenvalue is above the threshold found during calibration, there should be an artifact in that component and we try to remove it. We </a:t>
                </a:r>
                <a:r>
                  <a:rPr lang="en-US" dirty="0"/>
                  <a:t>work with EEG data contained in a matrix </a:t>
                </a:r>
                <a14:m>
                  <m:oMath xmlns:m="http://schemas.openxmlformats.org/officeDocument/2006/math">
                    <m:r>
                      <a:rPr lang="en-US" i="1">
                        <a:latin typeface="Cambria Math" panose="02040503050406030204" pitchFamily="18" charset="0"/>
                      </a:rPr>
                      <m:t>𝑋</m:t>
                    </m:r>
                  </m:oMath>
                </a14:m>
                <a:r>
                  <a:rPr lang="en-US" dirty="0"/>
                  <a:t>. We divide this matrix </a:t>
                </a:r>
                <a:r>
                  <a:rPr lang="en-US" dirty="0" smtClean="0"/>
                  <a:t>into </a:t>
                </a:r>
                <a:r>
                  <a:rPr lang="en-US" dirty="0"/>
                  <a:t>several windows.</a:t>
                </a:r>
                <a:endParaRPr lang="fr-FR" dirty="0"/>
              </a:p>
              <a:p>
                <a:pPr algn="just"/>
                <a:r>
                  <a:rPr lang="en-US" dirty="0"/>
                  <a:t>A window is a matrix </a:t>
                </a:r>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𝑡</m:t>
                        </m:r>
                      </m:sub>
                    </m:sSub>
                  </m:oMath>
                </a14:m>
                <a:r>
                  <a:rPr lang="en-US" dirty="0"/>
                  <a:t> which contains the EEG data observed in the time interval between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and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r>
                  <a:rPr lang="en-US" dirty="0"/>
                  <a:t>.</a:t>
                </a:r>
                <a:endParaRPr lang="fr-FR" dirty="0"/>
              </a:p>
              <a:p>
                <a:pPr algn="just"/>
                <a14:m>
                  <m:oMath xmlns:m="http://schemas.openxmlformats.org/officeDocument/2006/math">
                    <m:r>
                      <a:rPr lang="en-US" i="1">
                        <a:latin typeface="Cambria Math" panose="02040503050406030204" pitchFamily="18" charset="0"/>
                      </a:rPr>
                      <m:t>𝑌</m:t>
                    </m:r>
                  </m:oMath>
                </a14:m>
                <a:r>
                  <a:rPr lang="en-US" dirty="0"/>
                  <a:t> is of size </a:t>
                </a:r>
                <a14:m>
                  <m:oMath xmlns:m="http://schemas.openxmlformats.org/officeDocument/2006/math">
                    <m:r>
                      <a:rPr lang="en-US" i="1">
                        <a:latin typeface="Cambria Math" panose="02040503050406030204" pitchFamily="18" charset="0"/>
                      </a:rPr>
                      <m:t>𝐽</m:t>
                    </m:r>
                  </m:oMath>
                </a14:m>
                <a:r>
                  <a:rPr lang="en-US" dirty="0"/>
                  <a:t>  (Number of channels)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𝑇</m:t>
                    </m:r>
                  </m:oMath>
                </a14:m>
                <a:r>
                  <a:rPr lang="en-US" dirty="0"/>
                  <a:t> (number of time points in window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 = </m:t>
                    </m:r>
                    <m:r>
                      <a:rPr lang="en-US" i="1">
                        <a:latin typeface="Cambria Math" panose="02040503050406030204" pitchFamily="18" charset="0"/>
                      </a:rPr>
                      <m:t>𝑡</m:t>
                    </m:r>
                    <m:r>
                      <a:rPr lang="en-US" i="1">
                        <a:latin typeface="Cambria Math" panose="02040503050406030204" pitchFamily="18" charset="0"/>
                      </a:rPr>
                      <m:t>2−</m:t>
                    </m:r>
                    <m:r>
                      <a:rPr lang="en-US" i="1">
                        <a:latin typeface="Cambria Math" panose="02040503050406030204" pitchFamily="18" charset="0"/>
                      </a:rPr>
                      <m:t>𝑡</m:t>
                    </m:r>
                    <m:r>
                      <a:rPr lang="en-US" i="1">
                        <a:latin typeface="Cambria Math" panose="02040503050406030204" pitchFamily="18" charset="0"/>
                      </a:rPr>
                      <m:t>1+1</m:t>
                    </m:r>
                  </m:oMath>
                </a14:m>
                <a:r>
                  <a:rPr lang="en-US" dirty="0" smtClean="0"/>
                  <a:t>).</a:t>
                </a:r>
                <a:r>
                  <a:rPr lang="en-US" dirty="0"/>
                  <a:t> </a:t>
                </a:r>
                <a:endParaRPr lang="fr-FR" dirty="0"/>
              </a:p>
              <a:p>
                <a:pPr algn="just"/>
                <a:r>
                  <a:rPr lang="en-US" dirty="0"/>
                  <a:t>We normalize </a:t>
                </a:r>
                <a:r>
                  <a:rPr lang="en-US" dirty="0" smtClean="0"/>
                  <a:t>the data </a:t>
                </a:r>
                <a:r>
                  <a:rPr lang="en-US" dirty="0"/>
                  <a:t>by subtracting the mean:</a:t>
                </a:r>
                <a:endParaRPr lang="fr-FR" dirty="0"/>
              </a:p>
              <a:p>
                <a:pPr algn="just"/>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µ_</m:t>
                      </m:r>
                      <m:r>
                        <a:rPr lang="en-US" i="1">
                          <a:latin typeface="Cambria Math" panose="02040503050406030204" pitchFamily="18" charset="0"/>
                        </a:rPr>
                        <m:t>𝑗</m:t>
                      </m:r>
                      <m:r>
                        <a:rPr lang="en-US" i="1">
                          <a:latin typeface="Cambria Math" panose="02040503050406030204" pitchFamily="18" charset="0"/>
                        </a:rPr>
                        <m:t>= </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𝑇</m:t>
                          </m:r>
                        </m:den>
                      </m:f>
                      <m:r>
                        <a:rPr lang="en-US" i="1">
                          <a:latin typeface="Cambria Math" panose="02040503050406030204" pitchFamily="18" charset="0"/>
                        </a:rPr>
                        <m:t> × </m:t>
                      </m:r>
                      <m:nary>
                        <m:naryPr>
                          <m:chr m:val="∑"/>
                          <m:limLoc m:val="undOvr"/>
                          <m:ctrlPr>
                            <a:rPr lang="fr-FR" i="1">
                              <a:latin typeface="Cambria Math" panose="02040503050406030204" pitchFamily="18" charset="0"/>
                            </a:rPr>
                          </m:ctrlPr>
                        </m:naryPr>
                        <m:sub>
                          <m:r>
                            <a:rPr lang="en-US" i="1">
                              <a:latin typeface="Cambria Math" panose="02040503050406030204" pitchFamily="18" charset="0"/>
                            </a:rPr>
                            <m:t>𝑡</m:t>
                          </m:r>
                        </m:sub>
                        <m:sup>
                          <m:r>
                            <a:rPr lang="en-US" i="1">
                              <a:latin typeface="Cambria Math" panose="02040503050406030204" pitchFamily="18" charset="0"/>
                            </a:rPr>
                            <m:t> </m:t>
                          </m:r>
                        </m:sup>
                        <m:e>
                          <m:sSub>
                            <m:sSubPr>
                              <m:ctrlPr>
                                <a:rPr lang="fr-FR"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𝑡</m:t>
                              </m:r>
                            </m:sub>
                          </m:sSub>
                        </m:e>
                      </m:nary>
                    </m:oMath>
                  </m:oMathPara>
                </a14:m>
                <a:endParaRPr lang="fr-FR" dirty="0"/>
              </a:p>
              <a:p>
                <a:pPr algn="just"/>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m:t>
                    </m:r>
                    <m:sSub>
                      <m:sSubPr>
                        <m:ctrlPr>
                          <a:rPr lang="fr-FR"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m:t>
                    </m:r>
                    <m:sSub>
                      <m:sSubPr>
                        <m:ctrlPr>
                          <a:rPr lang="fr-FR" i="1">
                            <a:latin typeface="Cambria Math" panose="02040503050406030204" pitchFamily="18" charset="0"/>
                          </a:rPr>
                        </m:ctrlPr>
                      </m:sSubPr>
                      <m:e>
                        <m:r>
                          <a:rPr lang="en-US" i="1">
                            <a:latin typeface="Cambria Math" panose="02040503050406030204" pitchFamily="18" charset="0"/>
                          </a:rPr>
                          <m:t>µ</m:t>
                        </m:r>
                      </m:e>
                      <m:sub>
                        <m:r>
                          <a:rPr lang="en-US" i="1">
                            <a:latin typeface="Cambria Math" panose="02040503050406030204" pitchFamily="18" charset="0"/>
                          </a:rPr>
                          <m:t>𝑗</m:t>
                        </m:r>
                      </m:sub>
                    </m:sSub>
                  </m:oMath>
                </a14:m>
                <a:r>
                  <a:rPr lang="en-US" dirty="0"/>
                  <a:t> </a:t>
                </a:r>
                <a:endParaRPr lang="fr-FR" dirty="0"/>
              </a:p>
              <a:p>
                <a:pPr algn="just"/>
                <a:r>
                  <a:rPr lang="en-US" dirty="0"/>
                  <a:t>Then we form the covariance matrix:</a:t>
                </a:r>
                <a:endParaRPr lang="fr-FR" dirty="0"/>
              </a:p>
              <a:p>
                <a:pPr algn="just"/>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 </m:t>
                      </m:r>
                      <m:f>
                        <m:fPr>
                          <m:ctrlPr>
                            <a:rPr lang="fr-FR"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𝑇</m:t>
                          </m:r>
                        </m:den>
                      </m:f>
                      <m:r>
                        <a:rPr lang="en-US" i="1">
                          <a:latin typeface="Cambria Math" panose="02040503050406030204" pitchFamily="18" charset="0"/>
                        </a:rPr>
                        <m:t> × </m:t>
                      </m:r>
                      <m:nary>
                        <m:naryPr>
                          <m:chr m:val="∑"/>
                          <m:limLoc m:val="undOvr"/>
                          <m:ctrlPr>
                            <a:rPr lang="fr-FR" i="1">
                              <a:latin typeface="Cambria Math" panose="02040503050406030204" pitchFamily="18" charset="0"/>
                            </a:rPr>
                          </m:ctrlPr>
                        </m:naryPr>
                        <m:sub>
                          <m:r>
                            <a:rPr lang="en-US" i="1">
                              <a:latin typeface="Cambria Math" panose="02040503050406030204" pitchFamily="18" charset="0"/>
                            </a:rPr>
                            <m:t>𝑡</m:t>
                          </m:r>
                        </m:sub>
                        <m:sup>
                          <m:r>
                            <a:rPr lang="en-US" i="1">
                              <a:latin typeface="Cambria Math" panose="02040503050406030204" pitchFamily="18" charset="0"/>
                            </a:rPr>
                            <m:t> </m:t>
                          </m:r>
                        </m:sup>
                        <m:e>
                          <m:sSub>
                            <m:sSubPr>
                              <m:ctrlPr>
                                <a:rPr lang="fr-FR"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m:t>
                          </m:r>
                          <m:sSub>
                            <m:sSubPr>
                              <m:ctrlPr>
                                <a:rPr lang="fr-FR"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𝑡</m:t>
                              </m:r>
                            </m:sub>
                          </m:sSub>
                        </m:e>
                      </m:nary>
                    </m:oMath>
                  </m:oMathPara>
                </a14:m>
                <a:endParaRPr lang="fr-FR" dirty="0"/>
              </a:p>
              <a:p>
                <a:pPr algn="just"/>
                <a:r>
                  <a:rPr lang="en-US" dirty="0"/>
                  <a:t>We get the eigenvectors in matrix </a:t>
                </a:r>
                <a14:m>
                  <m:oMath xmlns:m="http://schemas.openxmlformats.org/officeDocument/2006/math">
                    <m:r>
                      <a:rPr lang="en-US" i="1">
                        <a:latin typeface="Cambria Math" panose="02040503050406030204" pitchFamily="18" charset="0"/>
                      </a:rPr>
                      <m:t>𝑉</m:t>
                    </m:r>
                  </m:oMath>
                </a14:m>
                <a:r>
                  <a:rPr lang="en-US" dirty="0"/>
                  <a:t> and their eigenvalues in matrix </a:t>
                </a: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d>
                      <m:dPr>
                        <m:begChr m:val="["/>
                        <m:endChr m:val="]"/>
                        <m:ctrlPr>
                          <a:rPr lang="fr-FR" i="1">
                            <a:latin typeface="Cambria Math" panose="02040503050406030204" pitchFamily="18" charset="0"/>
                          </a:rPr>
                        </m:ctrlPr>
                      </m:dPr>
                      <m:e>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𝑉</m:t>
                        </m:r>
                      </m:e>
                    </m:d>
                    <m:r>
                      <a:rPr lang="en-US" i="1">
                        <a:latin typeface="Cambria Math" panose="02040503050406030204" pitchFamily="18" charset="0"/>
                      </a:rPr>
                      <m:t>=</m:t>
                    </m:r>
                    <m:r>
                      <a:rPr lang="en-US" i="1">
                        <a:latin typeface="Cambria Math" panose="02040503050406030204" pitchFamily="18" charset="0"/>
                      </a:rPr>
                      <m:t>𝑒𝑖𝑔</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oMath>
                </a14:m>
                <a:endParaRPr lang="fr-FR" dirty="0"/>
              </a:p>
              <a:p>
                <a:pPr algn="just"/>
                <a:r>
                  <a:rPr lang="en-US" dirty="0"/>
                  <a:t>Eigenvectors are then sorted according to their eigenvalues, with the largest one first in </a:t>
                </a:r>
                <a14:m>
                  <m:oMath xmlns:m="http://schemas.openxmlformats.org/officeDocument/2006/math">
                    <m:r>
                      <a:rPr lang="en-US" i="1">
                        <a:latin typeface="Cambria Math" panose="02040503050406030204" pitchFamily="18" charset="0"/>
                      </a:rPr>
                      <m:t>𝑉</m:t>
                    </m:r>
                  </m:oMath>
                </a14:m>
                <a:r>
                  <a:rPr lang="en-US" dirty="0"/>
                  <a:t>. </a:t>
                </a:r>
                <a:endParaRPr lang="fr-FR" dirty="0"/>
              </a:p>
              <a:p>
                <a:pPr algn="just"/>
                <a:r>
                  <a:rPr lang="en-US" dirty="0"/>
                  <a:t>The K largest ones are removed, based on a given threshold </a:t>
                </a:r>
                <a:r>
                  <a:rPr lang="en-US" dirty="0" smtClean="0"/>
                  <a:t>such that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𝐾</m:t>
                    </m:r>
                    <m:r>
                      <a:rPr lang="en-US" i="1">
                        <a:latin typeface="Cambria Math" panose="02040503050406030204" pitchFamily="18" charset="0"/>
                      </a:rPr>
                      <m:t>,  </m:t>
                    </m:r>
                    <m:sSub>
                      <m:sSubPr>
                        <m:ctrlPr>
                          <a:rPr lang="fr-FR"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r>
                          <a:rPr lang="en-US" i="1">
                            <a:latin typeface="Cambria Math" panose="02040503050406030204" pitchFamily="18" charset="0"/>
                          </a:rPr>
                          <m:t> </m:t>
                        </m:r>
                      </m:sub>
                    </m:sSub>
                    <m:r>
                      <a:rPr lang="en-US" i="1">
                        <a:latin typeface="Cambria Math" panose="02040503050406030204" pitchFamily="18" charset="0"/>
                      </a:rPr>
                      <m:t>&gt;</m:t>
                    </m:r>
                    <m:r>
                      <a:rPr lang="en-US" i="1">
                        <a:latin typeface="Cambria Math" panose="02040503050406030204" pitchFamily="18" charset="0"/>
                      </a:rPr>
                      <m:t>𝑡h𝑟𝑒𝑠h𝑜𝑙𝑑</m:t>
                    </m:r>
                  </m:oMath>
                </a14:m>
                <a:r>
                  <a:rPr lang="en-US" dirty="0"/>
                  <a:t>.</a:t>
                </a:r>
                <a:endParaRPr lang="fr-FR" dirty="0"/>
              </a:p>
              <a:p>
                <a:pPr algn="just"/>
                <a:r>
                  <a:rPr lang="en-US" dirty="0"/>
                  <a:t>We project the data back </a:t>
                </a:r>
                <a:r>
                  <a:rPr lang="en-US" dirty="0" smtClean="0"/>
                  <a:t>onto </a:t>
                </a:r>
                <a:r>
                  <a:rPr lang="en-US" dirty="0"/>
                  <a:t>the remaining eigenvectors:</a:t>
                </a:r>
                <a:endParaRPr lang="fr-FR" dirty="0"/>
              </a:p>
              <a:p>
                <a:pPr algn="just"/>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m:t>
                    </m:r>
                    <m:nary>
                      <m:naryPr>
                        <m:chr m:val="∑"/>
                        <m:limLoc m:val="undOvr"/>
                        <m:supHide m:val="on"/>
                        <m:ctrlPr>
                          <a:rPr lang="fr-FR" i="1">
                            <a:latin typeface="Cambria Math" panose="02040503050406030204" pitchFamily="18" charset="0"/>
                          </a:rPr>
                        </m:ctrlPr>
                      </m:naryPr>
                      <m:sub>
                        <m:r>
                          <a:rPr lang="en-US" i="1">
                            <a:latin typeface="Cambria Math" panose="02040503050406030204" pitchFamily="18" charset="0"/>
                          </a:rPr>
                          <m:t>𝑡</m:t>
                        </m:r>
                      </m:sub>
                      <m:sup/>
                      <m:e>
                        <m:sSub>
                          <m:sSubPr>
                            <m:ctrlPr>
                              <a:rPr lang="fr-FR"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𝑞</m:t>
                            </m:r>
                          </m:sub>
                        </m:sSub>
                      </m:e>
                    </m:nary>
                    <m:r>
                      <a:rPr lang="en-US" i="1">
                        <a:latin typeface="Cambria Math" panose="02040503050406030204" pitchFamily="18" charset="0"/>
                      </a:rPr>
                      <m:t> ×</m:t>
                    </m:r>
                    <m:sSub>
                      <m:sSubPr>
                        <m:ctrlPr>
                          <a:rPr lang="fr-FR"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𝑡</m:t>
                        </m:r>
                      </m:sub>
                    </m:sSub>
                  </m:oMath>
                </a14:m>
                <a:r>
                  <a:rPr lang="en-US" dirty="0"/>
                  <a:t> with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m:t>
                    </m:r>
                    <m:d>
                      <m:dPr>
                        <m:ctrlPr>
                          <a:rPr lang="fr-FR"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𝐽</m:t>
                    </m:r>
                  </m:oMath>
                </a14:m>
                <a:endParaRPr lang="fr-FR" dirty="0"/>
              </a:p>
              <a:p>
                <a:pPr algn="just"/>
                <a:r>
                  <a:rPr lang="en-US" dirty="0"/>
                  <a:t>Finally we can </a:t>
                </a:r>
                <a:r>
                  <a:rPr lang="en-US" dirty="0" smtClean="0"/>
                  <a:t>project </a:t>
                </a:r>
                <a:r>
                  <a:rPr lang="en-US" smtClean="0"/>
                  <a:t>the </a:t>
                </a:r>
                <a:r>
                  <a:rPr lang="en-US" smtClean="0"/>
                  <a:t>data back </a:t>
                </a:r>
                <a:r>
                  <a:rPr lang="en-US" dirty="0" smtClean="0"/>
                  <a:t>into the </a:t>
                </a:r>
                <a:r>
                  <a:rPr lang="en-US" dirty="0"/>
                  <a:t>channel space:</a:t>
                </a:r>
                <a:endParaRPr lang="fr-FR" dirty="0"/>
              </a:p>
              <a:p>
                <a:pPr algn="just"/>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sSub>
                            <m:sSubPr>
                              <m:ctrlPr>
                                <a:rPr lang="fr-FR"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𝑟𝑒𝑐𝑜𝑛𝑠𝑡𝑟𝑢𝑐𝑡𝑒𝑑</m:t>
                              </m:r>
                            </m:sub>
                          </m:sSub>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m:t>
                      </m:r>
                      <m:nary>
                        <m:naryPr>
                          <m:chr m:val="∑"/>
                          <m:limLoc m:val="undOvr"/>
                          <m:supHide m:val="on"/>
                          <m:ctrlPr>
                            <a:rPr lang="fr-FR" i="1">
                              <a:latin typeface="Cambria Math" panose="02040503050406030204" pitchFamily="18" charset="0"/>
                            </a:rPr>
                          </m:ctrlPr>
                        </m:naryPr>
                        <m:sub>
                          <m:r>
                            <a:rPr lang="en-US" i="1">
                              <a:latin typeface="Cambria Math" panose="02040503050406030204" pitchFamily="18" charset="0"/>
                            </a:rPr>
                            <m:t>𝑞</m:t>
                          </m:r>
                        </m:sub>
                        <m:sup/>
                        <m:e>
                          <m:sSub>
                            <m:sSubPr>
                              <m:ctrlPr>
                                <a:rPr lang="fr-FR"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𝑞</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𝑡</m:t>
                              </m:r>
                            </m:sub>
                          </m:sSub>
                        </m:e>
                      </m:nary>
                    </m:oMath>
                  </m:oMathPara>
                </a14:m>
                <a:endParaRPr lang="fr-FR" dirty="0"/>
              </a:p>
              <a:p>
                <a:pPr algn="just"/>
                <a:r>
                  <a:rPr lang="en-US" dirty="0"/>
                  <a:t>And we </a:t>
                </a:r>
                <a:r>
                  <a:rPr lang="en-US" dirty="0" smtClean="0"/>
                  <a:t>add </a:t>
                </a:r>
                <a:r>
                  <a:rPr lang="en-US" dirty="0"/>
                  <a:t>the mean back</a:t>
                </a:r>
                <a:r>
                  <a:rPr lang="en-US" dirty="0" smtClean="0"/>
                  <a:t>:</a:t>
                </a:r>
              </a:p>
              <a:p>
                <a:pPr algn="just"/>
                <a:r>
                  <a:rPr lang="en-US" dirty="0" smtClean="0"/>
                  <a:t> </a:t>
                </a:r>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𝑟𝑒𝑐𝑜𝑛𝑠𝑡𝑟𝑢𝑐𝑡𝑒</m:t>
                        </m:r>
                        <m:sSub>
                          <m:sSubPr>
                            <m:ctrlPr>
                              <a:rPr lang="fr-FR"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𝑡</m:t>
                            </m:r>
                          </m:sub>
                        </m:sSub>
                      </m:sub>
                    </m:sSub>
                    <m:r>
                      <a:rPr lang="en-US" i="1">
                        <a:latin typeface="Cambria Math" panose="02040503050406030204" pitchFamily="18" charset="0"/>
                      </a:rPr>
                      <m:t>= </m:t>
                    </m:r>
                    <m:sSub>
                      <m:sSubPr>
                        <m:ctrlPr>
                          <a:rPr lang="fr-FR" i="1">
                            <a:latin typeface="Cambria Math" panose="02040503050406030204" pitchFamily="18" charset="0"/>
                          </a:rPr>
                        </m:ctrlPr>
                      </m:sSubPr>
                      <m:e>
                        <m:r>
                          <a:rPr lang="en-US" i="1">
                            <a:latin typeface="Cambria Math" panose="02040503050406030204" pitchFamily="18" charset="0"/>
                          </a:rPr>
                          <m:t>µ</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𝑟𝑒𝑐𝑜𝑛𝑠𝑡𝑟𝑢𝑐𝑡𝑒</m:t>
                        </m:r>
                        <m:sSub>
                          <m:sSubPr>
                            <m:ctrlPr>
                              <a:rPr lang="fr-FR"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𝑡</m:t>
                        </m:r>
                      </m:sub>
                    </m:sSub>
                  </m:oMath>
                </a14:m>
                <a:endParaRPr lang="fr-FR" dirty="0"/>
              </a:p>
            </p:txBody>
          </p:sp>
        </mc:Choice>
        <mc:Fallback>
          <p:sp>
            <p:nvSpPr>
              <p:cNvPr id="2" name="ZoneTexte 1"/>
              <p:cNvSpPr txBox="1">
                <a:spLocks noRot="1" noChangeAspect="1" noMove="1" noResize="1" noEditPoints="1" noAdjustHandles="1" noChangeArrowheads="1" noChangeShapeType="1" noTextEdit="1"/>
              </p:cNvSpPr>
              <p:nvPr/>
            </p:nvSpPr>
            <p:spPr>
              <a:xfrm>
                <a:off x="465790" y="0"/>
                <a:ext cx="11485804" cy="6970241"/>
              </a:xfrm>
              <a:prstGeom prst="rect">
                <a:avLst/>
              </a:prstGeom>
              <a:blipFill rotWithShape="0">
                <a:blip r:embed="rId2"/>
                <a:stretch>
                  <a:fillRect l="-371" t="-349" r="-371"/>
                </a:stretch>
              </a:blipFill>
              <a:ln>
                <a:solidFill>
                  <a:schemeClr val="accent1"/>
                </a:solidFill>
              </a:ln>
            </p:spPr>
            <p:txBody>
              <a:bodyPr/>
              <a:lstStyle/>
              <a:p>
                <a:r>
                  <a:rPr lang="fr-FR">
                    <a:noFill/>
                  </a:rPr>
                  <a:t> </a:t>
                </a:r>
              </a:p>
            </p:txBody>
          </p:sp>
        </mc:Fallback>
      </mc:AlternateContent>
    </p:spTree>
    <p:extLst>
      <p:ext uri="{BB962C8B-B14F-4D97-AF65-F5344CB8AC3E}">
        <p14:creationId xmlns:p14="http://schemas.microsoft.com/office/powerpoint/2010/main" val="2497503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304</Words>
  <Application>Microsoft Office PowerPoint</Application>
  <PresentationFormat>Grand écran</PresentationFormat>
  <Paragraphs>74</Paragraphs>
  <Slides>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vt:i4>
      </vt:variant>
    </vt:vector>
  </HeadingPairs>
  <TitlesOfParts>
    <vt:vector size="7" baseType="lpstr">
      <vt:lpstr>Arial</vt:lpstr>
      <vt:lpstr>Calibri</vt:lpstr>
      <vt:lpstr>Calibri Light</vt:lpstr>
      <vt:lpstr>Cambria Math</vt:lpstr>
      <vt:lpstr>Thème Office</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Marie</dc:creator>
  <cp:lastModifiedBy>Marie</cp:lastModifiedBy>
  <cp:revision>36</cp:revision>
  <dcterms:created xsi:type="dcterms:W3CDTF">2016-05-12T08:21:03Z</dcterms:created>
  <dcterms:modified xsi:type="dcterms:W3CDTF">2016-05-16T08:46:38Z</dcterms:modified>
</cp:coreProperties>
</file>