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quarter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2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3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EFA4A4-70B6-47C2-8B08-1C0976B5A5BA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354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ＭＳ Ｐゴシック" pitchFamily="2"/>
                <a:cs typeface="ＭＳ Ｐ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584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ＭＳ Ｐゴシック" pitchFamily="2"/>
                <a:cs typeface="ＭＳ Ｐ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ＭＳ Ｐゴシック" pitchFamily="2"/>
                <a:cs typeface="ＭＳ Ｐ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5843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da-DK" sz="12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ＭＳ Ｐゴシック" pitchFamily="2"/>
                <a:cs typeface="ＭＳ Ｐゴシック" pitchFamily="2"/>
              </a:defRPr>
            </a:lvl1pPr>
          </a:lstStyle>
          <a:p>
            <a:pPr lvl="0"/>
            <a:fld id="{410B0AF3-E957-41DD-8A16-E3662C3F91D4}" type="slidenum"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41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uFillTx/>
        <a:latin typeface="Verdana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5843" y="8686800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82FB27-AE3E-4F7D-A0DB-8718044CD086}" type="slidenum">
              <a:t>1</a:t>
            </a:fld>
            <a:endParaRPr lang="da-DK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AC9370-6861-4443-B914-69BE79404D1A}" type="slidenum">
              <a:t>1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TextBox 3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6595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5843" y="8686800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C0FEC2-4773-4554-8A5A-17813CF4B7A0}" type="slidenum">
              <a:t>2</a:t>
            </a:fld>
            <a:endParaRPr lang="da-DK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073DA80-01C6-4759-8F97-B5A3D9386438}" type="slidenum">
              <a:t>2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TextBox 3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6753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5843" y="8686800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E9F705-DFA7-4D66-A00D-FB17CA65D64B}" type="slidenum">
              <a:t>3</a:t>
            </a:fld>
            <a:endParaRPr lang="da-DK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37B365-544D-4509-95D2-9B488D49D53F}" type="slidenum">
              <a:t>3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TextBox 3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49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5843" y="8686800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5D44C8-9130-4825-A2F9-40FA3514BA9F}" type="slidenum">
              <a:t>4</a:t>
            </a:fld>
            <a:endParaRPr lang="da-DK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4211E0-BC48-408B-9F45-E80A86DF7538}" type="slidenum">
              <a:t>4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TextBox 3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41620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5843" y="8686800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FCC714D-ECD3-49E1-92E5-DBA5CEF5562B}" type="slidenum">
              <a:t>5</a:t>
            </a:fld>
            <a:endParaRPr lang="da-DK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BA71F7-C90C-4978-AA09-B06DA1EDF2AA}" type="slidenum">
              <a:t>5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TextBox 3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505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5843" y="8686800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67AFA66-C7D4-4539-8D61-C0DF321EE177}" type="slidenum">
              <a:t>6</a:t>
            </a:fld>
            <a:endParaRPr lang="da-DK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423AE2B-A322-4618-B0ED-88794B3A5D25}" type="slidenum">
              <a:t>6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TextBox 3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9475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5843" y="8686800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0D5660-7136-4A27-87ED-A51DBA7ACE4D}" type="slidenum">
              <a:t>7</a:t>
            </a:fld>
            <a:endParaRPr lang="da-DK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D2EC6B-93BF-43C3-9D22-3DC9854CC79B}" type="slidenum">
              <a:t>7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TextBox 3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67954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5843" y="8686800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9CCE00-5239-42C6-8AF9-7FD706C58895}" type="slidenum">
              <a:t>8</a:t>
            </a:fld>
            <a:endParaRPr lang="da-DK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3886200" y="8686800"/>
            <a:ext cx="29718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F926C9-7658-4FB3-B63F-451083834DF1}" type="slidenum">
              <a:t>8</a:t>
            </a:fld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4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TextBox 3"/>
          <p:cNvSpPr txBox="1"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2653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26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978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438903" y="304796"/>
            <a:ext cx="1943100" cy="586104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09603" y="304796"/>
            <a:ext cx="5676896" cy="586104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9542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158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414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434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603" y="1600200"/>
            <a:ext cx="3810003" cy="45656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0" y="1600200"/>
            <a:ext cx="3810003" cy="45656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895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163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614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01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26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193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da-DK" sz="3200"/>
            </a:lvl1pPr>
          </a:lstStyle>
          <a:p>
            <a:pPr lvl="0"/>
            <a:endParaRPr lang="da-DK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87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36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438903" y="304796"/>
            <a:ext cx="1943100" cy="586104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09603" y="304796"/>
            <a:ext cx="5676896" cy="586104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33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998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827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70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603" y="1600200"/>
            <a:ext cx="3810003" cy="45656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0" y="1600200"/>
            <a:ext cx="3810003" cy="45656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073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96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7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9169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4427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da-DK" sz="3200"/>
            </a:lvl1pPr>
          </a:lstStyle>
          <a:p>
            <a:pPr lvl="0"/>
            <a:endParaRPr lang="da-DK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03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501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438903" y="304796"/>
            <a:ext cx="1943100" cy="586104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09603" y="304796"/>
            <a:ext cx="5676896" cy="586104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034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585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35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44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603" y="1600200"/>
            <a:ext cx="3810003" cy="45656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0" y="1600200"/>
            <a:ext cx="3810003" cy="45656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732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299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009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603" y="1600200"/>
            <a:ext cx="3810003" cy="45656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0" y="1600200"/>
            <a:ext cx="3810003" cy="456565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734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71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43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da-DK" sz="3200"/>
            </a:lvl1pPr>
          </a:lstStyle>
          <a:p>
            <a:pPr lvl="0"/>
            <a:endParaRPr lang="da-DK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5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674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438903" y="304796"/>
            <a:ext cx="1943100" cy="5861047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09603" y="304796"/>
            <a:ext cx="5676896" cy="5861047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160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035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696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02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224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da-DK" sz="3200"/>
            </a:lvl1pPr>
          </a:lstStyle>
          <a:p>
            <a:pPr lvl="0"/>
            <a:endParaRPr lang="da-DK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43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09484" y="304559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484" y="1600200"/>
            <a:ext cx="7772400" cy="45655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9" descr="DTU-DK-A1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 l="78455"/>
          <a:stretch>
            <a:fillRect/>
          </a:stretch>
        </p:blipFill>
        <p:spPr>
          <a:xfrm>
            <a:off x="8270994" y="279358"/>
            <a:ext cx="479163" cy="5335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1"/>
          <p:cNvSpPr/>
          <p:nvPr/>
        </p:nvSpPr>
        <p:spPr>
          <a:xfrm>
            <a:off x="7618323" y="6477115"/>
            <a:ext cx="763560" cy="304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ＭＳ Ｐゴシック" pitchFamily="2"/>
                <a:cs typeface="ＭＳ Ｐゴシック" pitchFamily="2"/>
              </a:rPr>
              <a:t>17/04/2008</a:t>
            </a:r>
          </a:p>
        </p:txBody>
      </p:sp>
      <p:sp>
        <p:nvSpPr>
          <p:cNvPr id="6" name="Rectangle 12"/>
          <p:cNvSpPr/>
          <p:nvPr/>
        </p:nvSpPr>
        <p:spPr>
          <a:xfrm>
            <a:off x="4800600" y="6477115"/>
            <a:ext cx="2741764" cy="304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9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ＭＳ Ｐゴシック" pitchFamily="2"/>
                <a:cs typeface="ＭＳ Ｐゴシック" pitchFamily="2"/>
              </a:rPr>
              <a:t>Presentation name</a:t>
            </a:r>
          </a:p>
        </p:txBody>
      </p:sp>
      <p:sp>
        <p:nvSpPr>
          <p:cNvPr id="7" name="Rectangle 13"/>
          <p:cNvSpPr/>
          <p:nvPr/>
        </p:nvSpPr>
        <p:spPr>
          <a:xfrm>
            <a:off x="609484" y="6477115"/>
            <a:ext cx="304915" cy="304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5A6E6E-3F3A-4424-A1DD-AEF3F64BD674}" type="slidenum">
              <a:t>‹#›</a:t>
            </a:fld>
            <a:endParaRPr lang="da-DK" sz="9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988923" y="6477115"/>
            <a:ext cx="3692520" cy="304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ＭＳ Ｐゴシック" pitchFamily="2"/>
                <a:cs typeface="ＭＳ Ｐゴシック" pitchFamily="2"/>
              </a:rPr>
              <a:t>DTU Compute,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2400" b="1" i="0" u="none" strike="noStrike" kern="0" cap="none" spc="0" baseline="0">
          <a:solidFill>
            <a:srgbClr val="000000"/>
          </a:solidFill>
          <a:uFillTx/>
          <a:latin typeface="Verdana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400"/>
        </a:spcBef>
        <a:spcAft>
          <a:spcPts val="0"/>
        </a:spcAft>
        <a:buNone/>
        <a:tabLst>
          <a:tab pos="725402" algn="l"/>
          <a:tab pos="1639802" algn="l"/>
          <a:tab pos="2554202" algn="l"/>
          <a:tab pos="3468602" algn="l"/>
          <a:tab pos="4383002" algn="l"/>
          <a:tab pos="5297402" algn="l"/>
          <a:tab pos="6211802" algn="l"/>
          <a:tab pos="7126202" algn="l"/>
          <a:tab pos="8040602" algn="l"/>
          <a:tab pos="8955002" algn="l"/>
          <a:tab pos="9869402" algn="l"/>
        </a:tabLst>
        <a:defRPr lang="en-US" sz="1600" b="0" i="0" u="none" strike="noStrike" kern="0" cap="none" spc="0" baseline="0">
          <a:solidFill>
            <a:srgbClr val="000000"/>
          </a:solidFill>
          <a:uFillTx/>
          <a:latin typeface="Verdana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09484" y="304559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09484" y="1600200"/>
            <a:ext cx="7772400" cy="45655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7" descr="DTU-DK-A1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 l="78455"/>
          <a:stretch>
            <a:fillRect/>
          </a:stretch>
        </p:blipFill>
        <p:spPr>
          <a:xfrm>
            <a:off x="8270994" y="279358"/>
            <a:ext cx="479163" cy="5335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0"/>
          <p:cNvSpPr/>
          <p:nvPr/>
        </p:nvSpPr>
        <p:spPr>
          <a:xfrm>
            <a:off x="7618323" y="6477115"/>
            <a:ext cx="763560" cy="304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ＭＳ Ｐゴシック" pitchFamily="2"/>
                <a:cs typeface="ＭＳ Ｐゴシック" pitchFamily="2"/>
              </a:rPr>
              <a:t>17/04/2008</a:t>
            </a:r>
          </a:p>
        </p:txBody>
      </p:sp>
      <p:sp>
        <p:nvSpPr>
          <p:cNvPr id="6" name="Rectangle 11"/>
          <p:cNvSpPr/>
          <p:nvPr/>
        </p:nvSpPr>
        <p:spPr>
          <a:xfrm>
            <a:off x="4800600" y="6477115"/>
            <a:ext cx="2741764" cy="304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9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ＭＳ Ｐゴシック" pitchFamily="2"/>
                <a:cs typeface="ＭＳ Ｐゴシック" pitchFamily="2"/>
              </a:rPr>
              <a:t>Presentation name</a:t>
            </a:r>
          </a:p>
        </p:txBody>
      </p:sp>
      <p:sp>
        <p:nvSpPr>
          <p:cNvPr id="7" name="Rectangle 12"/>
          <p:cNvSpPr/>
          <p:nvPr/>
        </p:nvSpPr>
        <p:spPr>
          <a:xfrm>
            <a:off x="609484" y="6477115"/>
            <a:ext cx="304915" cy="304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EF40594-AE71-4F12-A2D8-E67BEEB0CAE1}" type="slidenum">
              <a:t>‹#›</a:t>
            </a:fld>
            <a:endParaRPr lang="da-DK" sz="9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988923" y="6477115"/>
            <a:ext cx="3692520" cy="30455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ＭＳ Ｐゴシック" pitchFamily="2"/>
                <a:cs typeface="ＭＳ Ｐゴシック" pitchFamily="2"/>
              </a:rPr>
              <a:t>DTU Informatics, Technical University of Denmark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2400" b="1" i="0" u="none" strike="noStrike" kern="1200" cap="none" spc="0" baseline="0">
          <a:solidFill>
            <a:srgbClr val="000000"/>
          </a:solidFill>
          <a:uFillTx/>
          <a:latin typeface="Verdana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400"/>
        </a:spcBef>
        <a:spcAft>
          <a:spcPts val="0"/>
        </a:spcAft>
        <a:buNone/>
        <a:tabLst>
          <a:tab pos="725402" algn="l"/>
          <a:tab pos="1639802" algn="l"/>
          <a:tab pos="2554202" algn="l"/>
          <a:tab pos="3468602" algn="l"/>
          <a:tab pos="4383002" algn="l"/>
          <a:tab pos="5297402" algn="l"/>
          <a:tab pos="6211802" algn="l"/>
          <a:tab pos="7126202" algn="l"/>
          <a:tab pos="8040602" algn="l"/>
          <a:tab pos="8955002" algn="l"/>
          <a:tab pos="9869402" algn="l"/>
        </a:tabLst>
        <a:defRPr lang="en-US" sz="1600" b="0" i="0" u="none" strike="noStrike" kern="1200" cap="none" spc="0" baseline="0">
          <a:solidFill>
            <a:srgbClr val="000000"/>
          </a:solidFill>
          <a:uFillTx/>
          <a:latin typeface="Verdana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DTU-DK-A1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 l="78455"/>
          <a:stretch>
            <a:fillRect/>
          </a:stretch>
        </p:blipFill>
        <p:spPr>
          <a:xfrm>
            <a:off x="8270994" y="279358"/>
            <a:ext cx="479163" cy="53351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12" descr="DTU frise RGB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 r="25989"/>
          <a:stretch>
            <a:fillRect/>
          </a:stretch>
        </p:blipFill>
        <p:spPr>
          <a:xfrm>
            <a:off x="4432316" y="4191115"/>
            <a:ext cx="4711683" cy="23382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10"/>
          <p:cNvPicPr>
            <a:picLocks noChangeAspect="1"/>
          </p:cNvPicPr>
          <p:nvPr/>
        </p:nvPicPr>
        <p:blipFill>
          <a:blip r:embed="rId15">
            <a:lum bright="-50000"/>
            <a:alphaModFix/>
          </a:blip>
          <a:srcRect/>
          <a:stretch>
            <a:fillRect/>
          </a:stretch>
        </p:blipFill>
        <p:spPr>
          <a:xfrm>
            <a:off x="611276" y="6029279"/>
            <a:ext cx="5319723" cy="6303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609484" y="304559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09484" y="1600200"/>
            <a:ext cx="7772400" cy="45655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2400" b="1" i="0" u="none" strike="noStrike" kern="1200" cap="none" spc="0" baseline="0">
          <a:solidFill>
            <a:srgbClr val="000000"/>
          </a:solidFill>
          <a:uFillTx/>
          <a:latin typeface="Verdana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400"/>
        </a:spcBef>
        <a:spcAft>
          <a:spcPts val="0"/>
        </a:spcAft>
        <a:buNone/>
        <a:tabLst>
          <a:tab pos="725402" algn="l"/>
          <a:tab pos="1639802" algn="l"/>
          <a:tab pos="2554202" algn="l"/>
          <a:tab pos="3468602" algn="l"/>
          <a:tab pos="4383002" algn="l"/>
          <a:tab pos="5297402" algn="l"/>
          <a:tab pos="6211802" algn="l"/>
          <a:tab pos="7126202" algn="l"/>
          <a:tab pos="8040602" algn="l"/>
          <a:tab pos="8955002" algn="l"/>
          <a:tab pos="9869402" algn="l"/>
        </a:tabLst>
        <a:defRPr lang="en-US" sz="1600" b="0" i="0" u="none" strike="noStrike" kern="1200" cap="none" spc="0" baseline="0">
          <a:solidFill>
            <a:srgbClr val="000000"/>
          </a:solidFill>
          <a:uFillTx/>
          <a:latin typeface="Verdana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TU-DK-A1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 l="78455"/>
          <a:stretch>
            <a:fillRect/>
          </a:stretch>
        </p:blipFill>
        <p:spPr>
          <a:xfrm>
            <a:off x="8270994" y="279358"/>
            <a:ext cx="479163" cy="53351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5" descr="76151902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 l="73627" t="43706"/>
          <a:stretch>
            <a:fillRect/>
          </a:stretch>
        </p:blipFill>
        <p:spPr>
          <a:xfrm>
            <a:off x="6732718" y="2997357"/>
            <a:ext cx="2411281" cy="38606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 descr="DTU frise RGB"/>
          <p:cNvPicPr>
            <a:picLocks noChangeAspect="1"/>
          </p:cNvPicPr>
          <p:nvPr/>
        </p:nvPicPr>
        <p:blipFill>
          <a:blip r:embed="rId15">
            <a:lum bright="-50000"/>
            <a:alphaModFix/>
          </a:blip>
          <a:srcRect r="25989"/>
          <a:stretch>
            <a:fillRect/>
          </a:stretch>
        </p:blipFill>
        <p:spPr>
          <a:xfrm>
            <a:off x="4432316" y="3124075"/>
            <a:ext cx="4711683" cy="233855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609484" y="304559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09484" y="1600200"/>
            <a:ext cx="7772400" cy="45655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2400" b="1" i="0" u="none" strike="noStrike" kern="1200" cap="none" spc="0" baseline="0">
          <a:solidFill>
            <a:srgbClr val="000000"/>
          </a:solidFill>
          <a:uFillTx/>
          <a:latin typeface="Verdana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400"/>
        </a:spcBef>
        <a:spcAft>
          <a:spcPts val="0"/>
        </a:spcAft>
        <a:buNone/>
        <a:tabLst>
          <a:tab pos="725402" algn="l"/>
          <a:tab pos="1639802" algn="l"/>
          <a:tab pos="2554202" algn="l"/>
          <a:tab pos="3468602" algn="l"/>
          <a:tab pos="4383002" algn="l"/>
          <a:tab pos="5297402" algn="l"/>
          <a:tab pos="6211802" algn="l"/>
          <a:tab pos="7126202" algn="l"/>
          <a:tab pos="8040602" algn="l"/>
          <a:tab pos="8955002" algn="l"/>
          <a:tab pos="9869402" algn="l"/>
        </a:tabLst>
        <a:defRPr lang="en-US" sz="1600" b="0" i="0" u="none" strike="noStrike" kern="1200" cap="none" spc="0" baseline="0">
          <a:solidFill>
            <a:srgbClr val="000000"/>
          </a:solidFill>
          <a:uFillTx/>
          <a:latin typeface="Verdana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118" y="1294561"/>
            <a:ext cx="6402601" cy="838797"/>
          </a:xfrm>
        </p:spPr>
        <p:txBody>
          <a:bodyPr/>
          <a:lstStyle/>
          <a:p>
            <a:pPr lvl="0"/>
            <a:r>
              <a:rPr lang="en-US"/>
              <a:t>Applied Cryptography - 02232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609484" y="2286000"/>
            <a:ext cx="6400800" cy="1752840"/>
          </a:xfrm>
        </p:spPr>
        <p:txBody>
          <a:bodyPr/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Device pairing</a:t>
            </a:r>
          </a:p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Group 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484" y="304202"/>
            <a:ext cx="7772400" cy="1143356"/>
          </a:xfrm>
        </p:spPr>
        <p:txBody>
          <a:bodyPr/>
          <a:lstStyle/>
          <a:p>
            <a:pPr lvl="0"/>
            <a:r>
              <a:rPr lang="en-US"/>
              <a:t>Problem description – setup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lvl="0" indent="-28575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/>
              <a:t>2 Smartphones – each device has:</a:t>
            </a:r>
          </a:p>
          <a:p>
            <a:pPr marL="1028700" lvl="1" indent="-342900">
              <a:buClr>
                <a:srgbClr val="000000"/>
              </a:buClr>
              <a:buFont typeface="Calibri" pitchFamily="34"/>
              <a:buChar char="‐"/>
            </a:pPr>
            <a:r>
              <a:rPr lang="en-US"/>
              <a:t>Speakers</a:t>
            </a:r>
          </a:p>
          <a:p>
            <a:pPr marL="1028700" lvl="1" indent="-342900">
              <a:buClr>
                <a:srgbClr val="000000"/>
              </a:buClr>
              <a:buFont typeface="Calibri" pitchFamily="34"/>
              <a:buChar char="‐"/>
            </a:pPr>
            <a:r>
              <a:rPr lang="en-US"/>
              <a:t>Microphone</a:t>
            </a:r>
          </a:p>
          <a:p>
            <a:pPr marL="1028700" lvl="1" indent="-342900">
              <a:buClr>
                <a:srgbClr val="000000"/>
              </a:buClr>
              <a:buFont typeface="Calibri" pitchFamily="34"/>
              <a:buChar char="‐"/>
            </a:pPr>
            <a:r>
              <a:rPr lang="en-US"/>
              <a:t>Input/output user interface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400800" y="6400800"/>
            <a:ext cx="2194560" cy="2743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484" y="304202"/>
            <a:ext cx="7772400" cy="1143356"/>
          </a:xfrm>
        </p:spPr>
        <p:txBody>
          <a:bodyPr/>
          <a:lstStyle/>
          <a:p>
            <a:pPr lvl="0"/>
            <a:r>
              <a:rPr lang="en-US"/>
              <a:t>Problem description – goals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lvl="0" indent="-28575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/>
              <a:t>Both devices share a symmetric key</a:t>
            </a:r>
          </a:p>
          <a:p>
            <a:pPr marL="285750" lvl="0" indent="-285750">
              <a:buClr>
                <a:srgbClr val="000000"/>
              </a:buClr>
              <a:buSzPct val="100000"/>
              <a:buFont typeface="Arial" pitchFamily="34"/>
              <a:buChar char="•"/>
            </a:pPr>
            <a:endParaRPr lang="en-US"/>
          </a:p>
          <a:p>
            <a:pPr marL="285750" lvl="0" indent="-285750">
              <a:buClr>
                <a:srgbClr val="000000"/>
              </a:buClr>
              <a:buSzPct val="100000"/>
              <a:buFont typeface="Arial" pitchFamily="34"/>
              <a:buChar char="•"/>
            </a:pPr>
            <a:r>
              <a:rPr lang="en-US"/>
              <a:t>It’s achieved with little or no human interaction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400800" y="6400800"/>
            <a:ext cx="2194560" cy="2743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484" y="304202"/>
            <a:ext cx="7772400" cy="1143356"/>
          </a:xfrm>
        </p:spPr>
        <p:txBody>
          <a:bodyPr/>
          <a:lstStyle/>
          <a:p>
            <a:pPr lvl="0"/>
            <a:r>
              <a:rPr lang="en-US"/>
              <a:t>Problem description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How to prevent eavesdropping and MITM attacks in device pairing</a:t>
            </a:r>
          </a:p>
        </p:txBody>
      </p:sp>
      <p:sp>
        <p:nvSpPr>
          <p:cNvPr id="4" name="Freeform 3"/>
          <p:cNvSpPr/>
          <p:nvPr/>
        </p:nvSpPr>
        <p:spPr>
          <a:xfrm>
            <a:off x="6400800" y="6400800"/>
            <a:ext cx="2194560" cy="2743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484" y="304202"/>
            <a:ext cx="7772400" cy="1143356"/>
          </a:xfrm>
        </p:spPr>
        <p:txBody>
          <a:bodyPr/>
          <a:lstStyle/>
          <a:p>
            <a:pPr lvl="0"/>
            <a:r>
              <a:rPr lang="en-US"/>
              <a:t>Human interactive pairing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Pin code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Barcode scanning</a:t>
            </a:r>
          </a:p>
        </p:txBody>
      </p:sp>
      <p:sp>
        <p:nvSpPr>
          <p:cNvPr id="4" name="Freeform 3"/>
          <p:cNvSpPr/>
          <p:nvPr/>
        </p:nvSpPr>
        <p:spPr>
          <a:xfrm>
            <a:off x="6400800" y="6400800"/>
            <a:ext cx="2194560" cy="2743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484" y="304202"/>
            <a:ext cx="7772400" cy="1143356"/>
          </a:xfrm>
        </p:spPr>
        <p:txBody>
          <a:bodyPr/>
          <a:lstStyle/>
          <a:p>
            <a:pPr lvl="0"/>
            <a:r>
              <a:rPr lang="en-US"/>
              <a:t>Why audio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Hard to temper with messages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Convenience</a:t>
            </a:r>
          </a:p>
          <a:p>
            <a:pPr lvl="1">
              <a:buClr>
                <a:srgbClr val="000000"/>
              </a:buClr>
              <a:buFont typeface="Verdana" pitchFamily="34"/>
            </a:pP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Popularity of devices with audio modules</a:t>
            </a:r>
          </a:p>
        </p:txBody>
      </p:sp>
      <p:sp>
        <p:nvSpPr>
          <p:cNvPr id="4" name="Freeform 3"/>
          <p:cNvSpPr/>
          <p:nvPr/>
        </p:nvSpPr>
        <p:spPr>
          <a:xfrm>
            <a:off x="6400800" y="6400800"/>
            <a:ext cx="2194560" cy="2743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484" y="304202"/>
            <a:ext cx="7772400" cy="1143356"/>
          </a:xfrm>
        </p:spPr>
        <p:txBody>
          <a:bodyPr/>
          <a:lstStyle/>
          <a:p>
            <a:pPr lvl="0"/>
            <a:r>
              <a:rPr lang="en-US"/>
              <a:t>Solution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Low proximity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US" dirty="0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/>
              <a:t>Symmetric key sharing through audio </a:t>
            </a:r>
            <a:r>
              <a:rPr lang="en-US" dirty="0" smtClean="0"/>
              <a:t>channel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US" dirty="0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 dirty="0" smtClean="0"/>
              <a:t>Symmetric </a:t>
            </a:r>
            <a:r>
              <a:rPr lang="en-US" smtClean="0"/>
              <a:t>key from noise  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400800" y="6400800"/>
            <a:ext cx="2194560" cy="2743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484" y="304202"/>
            <a:ext cx="7772400" cy="1143356"/>
          </a:xfrm>
        </p:spPr>
        <p:txBody>
          <a:bodyPr/>
          <a:lstStyle/>
          <a:p>
            <a:pPr lvl="0"/>
            <a:r>
              <a:rPr lang="en-US"/>
              <a:t>Solution weaknesses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MITM attack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US"/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r>
              <a:rPr lang="en-US"/>
              <a:t>DOS</a:t>
            </a:r>
          </a:p>
          <a:p>
            <a:pPr lvl="0">
              <a:buClr>
                <a:srgbClr val="000000"/>
              </a:buClr>
              <a:buSzPct val="100000"/>
              <a:buFont typeface="Verdana" pitchFamily="34"/>
              <a:buChar char="•"/>
            </a:pPr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400800" y="6400800"/>
            <a:ext cx="2194560" cy="27432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ＭＳ Ｐゴシック" pitchFamily="2"/>
              <a:cs typeface="ＭＳ Ｐゴシック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109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ＭＳ Ｐゴシック</vt:lpstr>
      <vt:lpstr>Verdana</vt:lpstr>
      <vt:lpstr>Default</vt:lpstr>
      <vt:lpstr>Title1</vt:lpstr>
      <vt:lpstr>Title2</vt:lpstr>
      <vt:lpstr>Title3</vt:lpstr>
      <vt:lpstr>Applied Cryptography - 02232</vt:lpstr>
      <vt:lpstr>Problem description – setup</vt:lpstr>
      <vt:lpstr>Problem description – goals</vt:lpstr>
      <vt:lpstr>Problem description</vt:lpstr>
      <vt:lpstr>Human interactive pairing</vt:lpstr>
      <vt:lpstr>Why audio</vt:lpstr>
      <vt:lpstr>Solution</vt:lpstr>
      <vt:lpstr>Solution weaknesses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Admin</dc:creator>
  <cp:lastModifiedBy>Admin</cp:lastModifiedBy>
  <cp:revision>19</cp:revision>
  <dcterms:created xsi:type="dcterms:W3CDTF">2015-09-24T12:19:37Z</dcterms:created>
  <dcterms:modified xsi:type="dcterms:W3CDTF">2015-10-08T10:42:39Z</dcterms:modified>
</cp:coreProperties>
</file>