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6" r:id="rId6"/>
    <p:sldId id="281" r:id="rId7"/>
    <p:sldId id="304" r:id="rId8"/>
    <p:sldId id="305" r:id="rId9"/>
    <p:sldId id="287" r:id="rId10"/>
    <p:sldId id="25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291" r:id="rId22"/>
    <p:sldId id="289" r:id="rId23"/>
    <p:sldId id="322" r:id="rId24"/>
    <p:sldId id="303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0074C-CD95-4D96-A0BC-41E17C10A63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BA4CA3A0-C60D-409C-A238-BD18C8E3CEDA}">
      <dgm:prSet phldrT="[Text]" phldr="0" custT="1"/>
      <dgm:spPr/>
      <dgm:t>
        <a:bodyPr rtlCol="0"/>
        <a:lstStyle/>
        <a:p>
          <a:pPr rtl="0"/>
          <a:r>
            <a:rPr lang="ru-RU" sz="1400" b="1" i="0" dirty="0"/>
            <a:t>Большая часть особей доживает до максимального возрастного порога</a:t>
          </a:r>
          <a:endParaRPr lang="ru-RU" sz="1400" noProof="0" dirty="0">
            <a:latin typeface="+mj-lt"/>
          </a:endParaRPr>
        </a:p>
      </dgm:t>
    </dgm:pt>
    <dgm:pt modelId="{AB21B411-D689-4756-9B2F-2C2AF11BE819}" type="parTrans" cxnId="{68A93DC5-436D-4276-9A21-DF68CEB42BE5}">
      <dgm:prSet/>
      <dgm:spPr/>
      <dgm:t>
        <a:bodyPr rtlCol="0"/>
        <a:lstStyle/>
        <a:p>
          <a:pPr rtl="0"/>
          <a:endParaRPr lang="ru-RU" noProof="0" dirty="0"/>
        </a:p>
      </dgm:t>
    </dgm:pt>
    <dgm:pt modelId="{A106C92C-0FC9-4FE9-AA36-A6F8685E9C9D}" type="sibTrans" cxnId="{68A93DC5-436D-4276-9A21-DF68CEB42BE5}">
      <dgm:prSet/>
      <dgm:spPr/>
      <dgm:t>
        <a:bodyPr rtlCol="0"/>
        <a:lstStyle/>
        <a:p>
          <a:pPr rtl="0"/>
          <a:endParaRPr lang="ru-RU" noProof="0" dirty="0"/>
        </a:p>
      </dgm:t>
    </dgm:pt>
    <dgm:pt modelId="{43DA1502-88F6-41BB-ADA4-ACA3DE461E44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1600" b="0" i="0" dirty="0"/>
            <a:t>Люди и млекопитающие впечатляют своей способностью достигать максимального возрастного порога, что является удивительным феноменом в мире живой природы.</a:t>
          </a:r>
          <a:endParaRPr lang="ru-RU" sz="1600" noProof="0" dirty="0"/>
        </a:p>
      </dgm:t>
    </dgm:pt>
    <dgm:pt modelId="{24619550-9CD2-4B5F-BBDD-7059E7E9811B}" type="parTrans" cxnId="{D64BAA71-8E11-4A93-B837-7A871CFA09DD}">
      <dgm:prSet/>
      <dgm:spPr/>
      <dgm:t>
        <a:bodyPr rtlCol="0"/>
        <a:lstStyle/>
        <a:p>
          <a:pPr rtl="0"/>
          <a:endParaRPr lang="ru-RU" noProof="0" dirty="0"/>
        </a:p>
      </dgm:t>
    </dgm:pt>
    <dgm:pt modelId="{C9307F4C-C09F-45FB-8CB6-9FBFF2A01131}" type="sibTrans" cxnId="{D64BAA71-8E11-4A93-B837-7A871CFA09DD}">
      <dgm:prSet/>
      <dgm:spPr/>
      <dgm:t>
        <a:bodyPr rtlCol="0"/>
        <a:lstStyle/>
        <a:p>
          <a:pPr rtl="0"/>
          <a:endParaRPr lang="ru-RU" noProof="0" dirty="0"/>
        </a:p>
      </dgm:t>
    </dgm:pt>
    <dgm:pt modelId="{9CD8D69D-413E-4A69-A6C7-EAD13DE2D766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1400" b="1" i="0" dirty="0"/>
            <a:t>Гибель может наступить в любой момент</a:t>
          </a:r>
          <a:endParaRPr lang="ru-RU" sz="1400" noProof="0" dirty="0"/>
        </a:p>
      </dgm:t>
    </dgm:pt>
    <dgm:pt modelId="{C583E2EA-6441-4014-B1C2-53942E082306}" type="parTrans" cxnId="{6D0167EA-F321-4BF0-91DB-B2CF92AA8C9B}">
      <dgm:prSet/>
      <dgm:spPr/>
      <dgm:t>
        <a:bodyPr rtlCol="0"/>
        <a:lstStyle/>
        <a:p>
          <a:pPr rtl="0"/>
          <a:endParaRPr lang="ru-RU" noProof="0" dirty="0"/>
        </a:p>
      </dgm:t>
    </dgm:pt>
    <dgm:pt modelId="{815D42A5-4BE7-44B5-9FB8-C983E8505C14}" type="sibTrans" cxnId="{6D0167EA-F321-4BF0-91DB-B2CF92AA8C9B}">
      <dgm:prSet/>
      <dgm:spPr/>
      <dgm:t>
        <a:bodyPr rtlCol="0"/>
        <a:lstStyle/>
        <a:p>
          <a:pPr rtl="0"/>
          <a:endParaRPr lang="ru-RU" noProof="0" dirty="0"/>
        </a:p>
      </dgm:t>
    </dgm:pt>
    <dgm:pt modelId="{1A77F962-33CC-4996-92B2-F18542CCBA54}">
      <dgm:prSet phldrT="[Text]" custT="1"/>
      <dgm:spPr/>
      <dgm:t>
        <a:bodyPr rtlCol="0"/>
        <a:lstStyle/>
        <a:p>
          <a:pPr marL="0" rtl="0">
            <a:lnSpc>
              <a:spcPct val="100000"/>
            </a:lnSpc>
            <a:buFont typeface="Arial" panose="020B0604020202020204" pitchFamily="34" charset="0"/>
            <a:buNone/>
          </a:pPr>
          <a:r>
            <a:rPr lang="ru-RU" sz="1600" b="0" i="0" noProof="0" dirty="0"/>
            <a:t>Панель заметок — это область, отображаемая под каждым слайдом. Коснитесь ее, чтобы добавить замет</a:t>
          </a:r>
          <a:endParaRPr lang="ru-RU" sz="1600" noProof="0" dirty="0"/>
        </a:p>
      </dgm:t>
    </dgm:pt>
    <dgm:pt modelId="{FE943018-76DB-4F97-893A-8A084B3BEF7D}" type="parTrans" cxnId="{29AEEC85-CFC2-4DC3-8CAE-1517E63D984F}">
      <dgm:prSet/>
      <dgm:spPr/>
      <dgm:t>
        <a:bodyPr rtlCol="0"/>
        <a:lstStyle/>
        <a:p>
          <a:pPr rtl="0"/>
          <a:endParaRPr lang="ru-RU" noProof="0" dirty="0"/>
        </a:p>
      </dgm:t>
    </dgm:pt>
    <dgm:pt modelId="{3C90C9E9-D2F0-452E-89B6-919A1A977E12}" type="sibTrans" cxnId="{29AEEC85-CFC2-4DC3-8CAE-1517E63D984F}">
      <dgm:prSet/>
      <dgm:spPr/>
      <dgm:t>
        <a:bodyPr rtlCol="0"/>
        <a:lstStyle/>
        <a:p>
          <a:pPr rtl="0"/>
          <a:endParaRPr lang="ru-RU" noProof="0" dirty="0"/>
        </a:p>
      </dgm:t>
    </dgm:pt>
    <dgm:pt modelId="{00049E7E-7330-4784-A8F5-6C6FE983FEC5}">
      <dgm:prSet phldrT="[Text]"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ru-RU" sz="1400" b="1" i="0" dirty="0"/>
            <a:t>Уровень смертности высок уже на ранних стадиях развития</a:t>
          </a:r>
          <a:endParaRPr lang="ru-RU" sz="1400" noProof="0" dirty="0">
            <a:latin typeface="+mj-lt"/>
          </a:endParaRPr>
        </a:p>
      </dgm:t>
    </dgm:pt>
    <dgm:pt modelId="{2F3003A2-4502-4CE7-BD0D-B0A2FF1912FD}" type="sibTrans" cxnId="{A5772B30-D364-4BB6-AE60-96648E30325B}">
      <dgm:prSet/>
      <dgm:spPr/>
      <dgm:t>
        <a:bodyPr rtlCol="0"/>
        <a:lstStyle/>
        <a:p>
          <a:pPr rtl="0"/>
          <a:endParaRPr lang="ru-RU" noProof="0" dirty="0"/>
        </a:p>
      </dgm:t>
    </dgm:pt>
    <dgm:pt modelId="{300A1B9F-03AC-4652-B0F5-571BF9158965}" type="parTrans" cxnId="{A5772B30-D364-4BB6-AE60-96648E30325B}">
      <dgm:prSet/>
      <dgm:spPr/>
      <dgm:t>
        <a:bodyPr rtlCol="0"/>
        <a:lstStyle/>
        <a:p>
          <a:pPr rtl="0"/>
          <a:endParaRPr lang="ru-RU" noProof="0" dirty="0"/>
        </a:p>
      </dgm:t>
    </dgm:pt>
    <dgm:pt modelId="{EE52BDFC-C975-4802-9970-52A2C9B53894}">
      <dgm:prSet phldrT="[Text]" custT="1"/>
      <dgm:spPr/>
      <dgm:t>
        <a:bodyPr/>
        <a:lstStyle/>
        <a:p>
          <a:pPr marL="0">
            <a:lnSpc>
              <a:spcPct val="100000"/>
            </a:lnSpc>
            <a:buNone/>
          </a:pPr>
          <a:r>
            <a:rPr lang="ru-RU" sz="1400" b="0" i="0" dirty="0"/>
            <a:t>Пресмыкающиеся и птицы находятся в постоянной угрозе, готовой обрушиться на них в любой момент, подчеркивая неопределенность и хрупкость их жизни.</a:t>
          </a:r>
          <a:endParaRPr lang="ru-RU" sz="1400" noProof="0" dirty="0"/>
        </a:p>
      </dgm:t>
    </dgm:pt>
    <dgm:pt modelId="{9FEC5C60-80D0-4E81-9954-3087B2B52572}" type="parTrans" cxnId="{EB0B8133-5226-4507-97E6-3AA046A60AEF}">
      <dgm:prSet/>
      <dgm:spPr/>
      <dgm:t>
        <a:bodyPr/>
        <a:lstStyle/>
        <a:p>
          <a:endParaRPr lang="ru-RU"/>
        </a:p>
      </dgm:t>
    </dgm:pt>
    <dgm:pt modelId="{4118ACD3-1822-4289-B820-0CFCB5B70E16}" type="sibTrans" cxnId="{EB0B8133-5226-4507-97E6-3AA046A60AEF}">
      <dgm:prSet/>
      <dgm:spPr/>
      <dgm:t>
        <a:bodyPr/>
        <a:lstStyle/>
        <a:p>
          <a:endParaRPr lang="ru-RU"/>
        </a:p>
      </dgm:t>
    </dgm:pt>
    <dgm:pt modelId="{5FEDAFA0-9B9E-4637-9C78-2E9AE9E3427E}" type="pres">
      <dgm:prSet presAssocID="{89F0074C-CD95-4D96-A0BC-41E17C10A63E}" presName="Name0" presStyleCnt="0">
        <dgm:presLayoutVars>
          <dgm:dir/>
          <dgm:animLvl val="lvl"/>
          <dgm:resizeHandles val="exact"/>
        </dgm:presLayoutVars>
      </dgm:prSet>
      <dgm:spPr/>
    </dgm:pt>
    <dgm:pt modelId="{2782B8EC-FD3F-4818-A95D-C67980F26497}" type="pres">
      <dgm:prSet presAssocID="{BA4CA3A0-C60D-409C-A238-BD18C8E3CEDA}" presName="composite" presStyleCnt="0"/>
      <dgm:spPr/>
    </dgm:pt>
    <dgm:pt modelId="{AFF01C75-BFE5-4EEE-9EDF-01EE647281A2}" type="pres">
      <dgm:prSet presAssocID="{BA4CA3A0-C60D-409C-A238-BD18C8E3CED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CD22F7-2BC0-4C54-B0D5-7F381BF45A76}" type="pres">
      <dgm:prSet presAssocID="{BA4CA3A0-C60D-409C-A238-BD18C8E3CEDA}" presName="desTx" presStyleLbl="alignAccFollowNode1" presStyleIdx="0" presStyleCnt="3">
        <dgm:presLayoutVars>
          <dgm:bulletEnabled val="1"/>
        </dgm:presLayoutVars>
      </dgm:prSet>
      <dgm:spPr/>
    </dgm:pt>
    <dgm:pt modelId="{81F401B9-EC7A-43F6-BE53-64E6C7C5AD3C}" type="pres">
      <dgm:prSet presAssocID="{A106C92C-0FC9-4FE9-AA36-A6F8685E9C9D}" presName="space" presStyleCnt="0"/>
      <dgm:spPr/>
    </dgm:pt>
    <dgm:pt modelId="{F05F4C52-CB99-4557-BF50-6FA3B6B0EB99}" type="pres">
      <dgm:prSet presAssocID="{9CD8D69D-413E-4A69-A6C7-EAD13DE2D766}" presName="composite" presStyleCnt="0"/>
      <dgm:spPr/>
    </dgm:pt>
    <dgm:pt modelId="{A27E2C58-27C1-4A38-A650-8A15187AD028}" type="pres">
      <dgm:prSet presAssocID="{9CD8D69D-413E-4A69-A6C7-EAD13DE2D76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49AD-F2F6-4FB6-81A7-8D441DE36B0E}" type="pres">
      <dgm:prSet presAssocID="{9CD8D69D-413E-4A69-A6C7-EAD13DE2D766}" presName="desTx" presStyleLbl="alignAccFollowNode1" presStyleIdx="1" presStyleCnt="3" custLinFactNeighborX="0" custLinFactNeighborY="55405">
        <dgm:presLayoutVars>
          <dgm:bulletEnabled val="1"/>
        </dgm:presLayoutVars>
      </dgm:prSet>
      <dgm:spPr/>
    </dgm:pt>
    <dgm:pt modelId="{577B6AC3-5848-41CC-B8AF-47646975D23A}" type="pres">
      <dgm:prSet presAssocID="{815D42A5-4BE7-44B5-9FB8-C983E8505C14}" presName="space" presStyleCnt="0"/>
      <dgm:spPr/>
    </dgm:pt>
    <dgm:pt modelId="{1A95C48A-9853-4A27-83C6-174E72000376}" type="pres">
      <dgm:prSet presAssocID="{00049E7E-7330-4784-A8F5-6C6FE983FEC5}" presName="composite" presStyleCnt="0"/>
      <dgm:spPr/>
    </dgm:pt>
    <dgm:pt modelId="{1B522A00-4193-4050-BA4E-51723F867B10}" type="pres">
      <dgm:prSet presAssocID="{00049E7E-7330-4784-A8F5-6C6FE983FEC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02FF8D8-728D-4A98-99E2-D4BE66C4E4D7}" type="pres">
      <dgm:prSet presAssocID="{00049E7E-7330-4784-A8F5-6C6FE983FEC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6107511-A458-41FA-9D5B-B0D6CF27D991}" type="presOf" srcId="{89F0074C-CD95-4D96-A0BC-41E17C10A63E}" destId="{5FEDAFA0-9B9E-4637-9C78-2E9AE9E3427E}" srcOrd="0" destOrd="0" presId="urn:microsoft.com/office/officeart/2005/8/layout/hList1"/>
    <dgm:cxn modelId="{7B6ACA11-2CC3-426A-85A8-38CC6DA13DB3}" type="presOf" srcId="{EE52BDFC-C975-4802-9970-52A2C9B53894}" destId="{5E0749AD-F2F6-4FB6-81A7-8D441DE36B0E}" srcOrd="0" destOrd="0" presId="urn:microsoft.com/office/officeart/2005/8/layout/hList1"/>
    <dgm:cxn modelId="{A5772B30-D364-4BB6-AE60-96648E30325B}" srcId="{89F0074C-CD95-4D96-A0BC-41E17C10A63E}" destId="{00049E7E-7330-4784-A8F5-6C6FE983FEC5}" srcOrd="2" destOrd="0" parTransId="{300A1B9F-03AC-4652-B0F5-571BF9158965}" sibTransId="{2F3003A2-4502-4CE7-BD0D-B0A2FF1912FD}"/>
    <dgm:cxn modelId="{EB0B8133-5226-4507-97E6-3AA046A60AEF}" srcId="{9CD8D69D-413E-4A69-A6C7-EAD13DE2D766}" destId="{EE52BDFC-C975-4802-9970-52A2C9B53894}" srcOrd="0" destOrd="0" parTransId="{9FEC5C60-80D0-4E81-9954-3087B2B52572}" sibTransId="{4118ACD3-1822-4289-B820-0CFCB5B70E16}"/>
    <dgm:cxn modelId="{7AE3AB36-DB91-4044-8836-93C6EFA23263}" type="presOf" srcId="{BA4CA3A0-C60D-409C-A238-BD18C8E3CEDA}" destId="{AFF01C75-BFE5-4EEE-9EDF-01EE647281A2}" srcOrd="0" destOrd="0" presId="urn:microsoft.com/office/officeart/2005/8/layout/hList1"/>
    <dgm:cxn modelId="{37928B42-E562-42D5-94B3-7B82C3BC5156}" type="presOf" srcId="{9CD8D69D-413E-4A69-A6C7-EAD13DE2D766}" destId="{A27E2C58-27C1-4A38-A650-8A15187AD028}" srcOrd="0" destOrd="0" presId="urn:microsoft.com/office/officeart/2005/8/layout/hList1"/>
    <dgm:cxn modelId="{D64BAA71-8E11-4A93-B837-7A871CFA09DD}" srcId="{BA4CA3A0-C60D-409C-A238-BD18C8E3CEDA}" destId="{43DA1502-88F6-41BB-ADA4-ACA3DE461E44}" srcOrd="0" destOrd="0" parTransId="{24619550-9CD2-4B5F-BBDD-7059E7E9811B}" sibTransId="{C9307F4C-C09F-45FB-8CB6-9FBFF2A01131}"/>
    <dgm:cxn modelId="{29AEEC85-CFC2-4DC3-8CAE-1517E63D984F}" srcId="{00049E7E-7330-4784-A8F5-6C6FE983FEC5}" destId="{1A77F962-33CC-4996-92B2-F18542CCBA54}" srcOrd="0" destOrd="0" parTransId="{FE943018-76DB-4F97-893A-8A084B3BEF7D}" sibTransId="{3C90C9E9-D2F0-452E-89B6-919A1A977E12}"/>
    <dgm:cxn modelId="{1EFE4C9D-1C8C-40DF-97C6-A5E3A2471499}" type="presOf" srcId="{00049E7E-7330-4784-A8F5-6C6FE983FEC5}" destId="{1B522A00-4193-4050-BA4E-51723F867B10}" srcOrd="0" destOrd="0" presId="urn:microsoft.com/office/officeart/2005/8/layout/hList1"/>
    <dgm:cxn modelId="{BA7E04A0-A924-496D-9FBC-B6B617F05CCF}" type="presOf" srcId="{43DA1502-88F6-41BB-ADA4-ACA3DE461E44}" destId="{45CD22F7-2BC0-4C54-B0D5-7F381BF45A76}" srcOrd="0" destOrd="0" presId="urn:microsoft.com/office/officeart/2005/8/layout/hList1"/>
    <dgm:cxn modelId="{68A93DC5-436D-4276-9A21-DF68CEB42BE5}" srcId="{89F0074C-CD95-4D96-A0BC-41E17C10A63E}" destId="{BA4CA3A0-C60D-409C-A238-BD18C8E3CEDA}" srcOrd="0" destOrd="0" parTransId="{AB21B411-D689-4756-9B2F-2C2AF11BE819}" sibTransId="{A106C92C-0FC9-4FE9-AA36-A6F8685E9C9D}"/>
    <dgm:cxn modelId="{6D0167EA-F321-4BF0-91DB-B2CF92AA8C9B}" srcId="{89F0074C-CD95-4D96-A0BC-41E17C10A63E}" destId="{9CD8D69D-413E-4A69-A6C7-EAD13DE2D766}" srcOrd="1" destOrd="0" parTransId="{C583E2EA-6441-4014-B1C2-53942E082306}" sibTransId="{815D42A5-4BE7-44B5-9FB8-C983E8505C14}"/>
    <dgm:cxn modelId="{84FF0EEF-2E05-428F-AC3C-7D26217DF6BE}" type="presOf" srcId="{1A77F962-33CC-4996-92B2-F18542CCBA54}" destId="{602FF8D8-728D-4A98-99E2-D4BE66C4E4D7}" srcOrd="0" destOrd="0" presId="urn:microsoft.com/office/officeart/2005/8/layout/hList1"/>
    <dgm:cxn modelId="{CE6620C9-ABB3-492F-B65B-027706DC7FD6}" type="presParOf" srcId="{5FEDAFA0-9B9E-4637-9C78-2E9AE9E3427E}" destId="{2782B8EC-FD3F-4818-A95D-C67980F26497}" srcOrd="0" destOrd="0" presId="urn:microsoft.com/office/officeart/2005/8/layout/hList1"/>
    <dgm:cxn modelId="{E7DEDF63-AD77-48F0-AE74-918CBD0FED04}" type="presParOf" srcId="{2782B8EC-FD3F-4818-A95D-C67980F26497}" destId="{AFF01C75-BFE5-4EEE-9EDF-01EE647281A2}" srcOrd="0" destOrd="0" presId="urn:microsoft.com/office/officeart/2005/8/layout/hList1"/>
    <dgm:cxn modelId="{A25FB9BF-C8EC-4EB5-B606-97032B2681A1}" type="presParOf" srcId="{2782B8EC-FD3F-4818-A95D-C67980F26497}" destId="{45CD22F7-2BC0-4C54-B0D5-7F381BF45A76}" srcOrd="1" destOrd="0" presId="urn:microsoft.com/office/officeart/2005/8/layout/hList1"/>
    <dgm:cxn modelId="{698AEE55-0375-4E67-A0F8-1E9E97FFDE59}" type="presParOf" srcId="{5FEDAFA0-9B9E-4637-9C78-2E9AE9E3427E}" destId="{81F401B9-EC7A-43F6-BE53-64E6C7C5AD3C}" srcOrd="1" destOrd="0" presId="urn:microsoft.com/office/officeart/2005/8/layout/hList1"/>
    <dgm:cxn modelId="{7ABD7DDA-F4C6-47B0-BFF0-88BE695CCDC2}" type="presParOf" srcId="{5FEDAFA0-9B9E-4637-9C78-2E9AE9E3427E}" destId="{F05F4C52-CB99-4557-BF50-6FA3B6B0EB99}" srcOrd="2" destOrd="0" presId="urn:microsoft.com/office/officeart/2005/8/layout/hList1"/>
    <dgm:cxn modelId="{C403954A-F0AC-4869-A2E3-DB60DCEF48B0}" type="presParOf" srcId="{F05F4C52-CB99-4557-BF50-6FA3B6B0EB99}" destId="{A27E2C58-27C1-4A38-A650-8A15187AD028}" srcOrd="0" destOrd="0" presId="urn:microsoft.com/office/officeart/2005/8/layout/hList1"/>
    <dgm:cxn modelId="{6B29961F-79B5-4F82-94B6-B3E0A9C29580}" type="presParOf" srcId="{F05F4C52-CB99-4557-BF50-6FA3B6B0EB99}" destId="{5E0749AD-F2F6-4FB6-81A7-8D441DE36B0E}" srcOrd="1" destOrd="0" presId="urn:microsoft.com/office/officeart/2005/8/layout/hList1"/>
    <dgm:cxn modelId="{4B7EB6A8-A3B3-40D3-9D65-7284F4BF43CE}" type="presParOf" srcId="{5FEDAFA0-9B9E-4637-9C78-2E9AE9E3427E}" destId="{577B6AC3-5848-41CC-B8AF-47646975D23A}" srcOrd="3" destOrd="0" presId="urn:microsoft.com/office/officeart/2005/8/layout/hList1"/>
    <dgm:cxn modelId="{CF887CA3-E5AD-4FD7-9D37-5C9412B388F7}" type="presParOf" srcId="{5FEDAFA0-9B9E-4637-9C78-2E9AE9E3427E}" destId="{1A95C48A-9853-4A27-83C6-174E72000376}" srcOrd="4" destOrd="0" presId="urn:microsoft.com/office/officeart/2005/8/layout/hList1"/>
    <dgm:cxn modelId="{0A18E851-084E-4B7F-A61A-C8E3D11F3859}" type="presParOf" srcId="{1A95C48A-9853-4A27-83C6-174E72000376}" destId="{1B522A00-4193-4050-BA4E-51723F867B10}" srcOrd="0" destOrd="0" presId="urn:microsoft.com/office/officeart/2005/8/layout/hList1"/>
    <dgm:cxn modelId="{FD815B29-B1A6-40B1-ACA1-05610E4148FE}" type="presParOf" srcId="{1A95C48A-9853-4A27-83C6-174E72000376}" destId="{602FF8D8-728D-4A98-99E2-D4BE66C4E4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01C75-BFE5-4EEE-9EDF-01EE647281A2}">
      <dsp:nvSpPr>
        <dsp:cNvPr id="0" name=""/>
        <dsp:cNvSpPr/>
      </dsp:nvSpPr>
      <dsp:spPr>
        <a:xfrm>
          <a:off x="3374" y="12994"/>
          <a:ext cx="3290068" cy="1316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i="0" kern="1200" dirty="0"/>
            <a:t>Большая часть особей доживает до максимального возрастного порога</a:t>
          </a:r>
          <a:endParaRPr lang="ru-RU" sz="1400" kern="1200" noProof="0" dirty="0">
            <a:latin typeface="+mj-lt"/>
          </a:endParaRPr>
        </a:p>
      </dsp:txBody>
      <dsp:txXfrm>
        <a:off x="3374" y="12994"/>
        <a:ext cx="3290068" cy="1316027"/>
      </dsp:txXfrm>
    </dsp:sp>
    <dsp:sp modelId="{45CD22F7-2BC0-4C54-B0D5-7F381BF45A76}">
      <dsp:nvSpPr>
        <dsp:cNvPr id="0" name=""/>
        <dsp:cNvSpPr/>
      </dsp:nvSpPr>
      <dsp:spPr>
        <a:xfrm>
          <a:off x="3374" y="1329022"/>
          <a:ext cx="3290068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600" b="0" i="0" kern="1200" dirty="0"/>
            <a:t>Люди и млекопитающие впечатляют своей способностью достигать максимального возрастного порога, что является удивительным феноменом в мире живой природы.</a:t>
          </a:r>
          <a:endParaRPr lang="ru-RU" sz="1600" kern="1200" noProof="0" dirty="0"/>
        </a:p>
      </dsp:txBody>
      <dsp:txXfrm>
        <a:off x="3374" y="1329022"/>
        <a:ext cx="3290068" cy="2679120"/>
      </dsp:txXfrm>
    </dsp:sp>
    <dsp:sp modelId="{A27E2C58-27C1-4A38-A650-8A15187AD028}">
      <dsp:nvSpPr>
        <dsp:cNvPr id="0" name=""/>
        <dsp:cNvSpPr/>
      </dsp:nvSpPr>
      <dsp:spPr>
        <a:xfrm>
          <a:off x="3754053" y="12994"/>
          <a:ext cx="3290068" cy="13160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1" i="0" kern="1200" dirty="0"/>
            <a:t>Гибель может наступить в любой момент</a:t>
          </a:r>
          <a:endParaRPr lang="ru-RU" sz="1400" kern="1200" noProof="0" dirty="0"/>
        </a:p>
      </dsp:txBody>
      <dsp:txXfrm>
        <a:off x="3754053" y="12994"/>
        <a:ext cx="3290068" cy="1316027"/>
      </dsp:txXfrm>
    </dsp:sp>
    <dsp:sp modelId="{5E0749AD-F2F6-4FB6-81A7-8D441DE36B0E}">
      <dsp:nvSpPr>
        <dsp:cNvPr id="0" name=""/>
        <dsp:cNvSpPr/>
      </dsp:nvSpPr>
      <dsp:spPr>
        <a:xfrm>
          <a:off x="3754053" y="1342016"/>
          <a:ext cx="3290068" cy="2679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b="0" i="0" kern="1200" dirty="0"/>
            <a:t>Пресмыкающиеся и птицы находятся в постоянной угрозе, готовой обрушиться на них в любой момент, подчеркивая неопределенность и хрупкость их жизни.</a:t>
          </a:r>
          <a:endParaRPr lang="ru-RU" sz="1400" kern="1200" noProof="0" dirty="0"/>
        </a:p>
      </dsp:txBody>
      <dsp:txXfrm>
        <a:off x="3754053" y="1342016"/>
        <a:ext cx="3290068" cy="2679120"/>
      </dsp:txXfrm>
    </dsp:sp>
    <dsp:sp modelId="{1B522A00-4193-4050-BA4E-51723F867B10}">
      <dsp:nvSpPr>
        <dsp:cNvPr id="0" name=""/>
        <dsp:cNvSpPr/>
      </dsp:nvSpPr>
      <dsp:spPr>
        <a:xfrm>
          <a:off x="7504731" y="12994"/>
          <a:ext cx="3290068" cy="13160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1" i="0" kern="1200" dirty="0"/>
            <a:t>Уровень смертности высок уже на ранних стадиях развития</a:t>
          </a:r>
          <a:endParaRPr lang="ru-RU" sz="1400" kern="1200" noProof="0" dirty="0">
            <a:latin typeface="+mj-lt"/>
          </a:endParaRPr>
        </a:p>
      </dsp:txBody>
      <dsp:txXfrm>
        <a:off x="7504731" y="12994"/>
        <a:ext cx="3290068" cy="1316027"/>
      </dsp:txXfrm>
    </dsp:sp>
    <dsp:sp modelId="{602FF8D8-728D-4A98-99E2-D4BE66C4E4D7}">
      <dsp:nvSpPr>
        <dsp:cNvPr id="0" name=""/>
        <dsp:cNvSpPr/>
      </dsp:nvSpPr>
      <dsp:spPr>
        <a:xfrm>
          <a:off x="7504731" y="1329022"/>
          <a:ext cx="3290068" cy="26791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rtlCol="0" anchor="t" anchorCtr="0">
          <a:noAutofit/>
        </a:bodyPr>
        <a:lstStyle/>
        <a:p>
          <a:pPr marL="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ru-RU" sz="1600" b="0" i="0" kern="1200" noProof="0" dirty="0"/>
            <a:t>Панель заметок — это область, отображаемая под каждым слайдом. Коснитесь ее, чтобы добавить замет</a:t>
          </a:r>
          <a:endParaRPr lang="ru-RU" sz="1600" kern="1200" noProof="0" dirty="0"/>
        </a:p>
      </dsp:txBody>
      <dsp:txXfrm>
        <a:off x="7504731" y="1329022"/>
        <a:ext cx="3290068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2F3D20-E671-46AE-ACAF-D8ED9467F9AA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CC6D6D-E986-427F-AD9C-4E9408DDBE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FE255-C6C9-41E0-986C-07D6EF7ADCEF}" type="datetime1">
              <a:rPr lang="ru-RU" smtClean="0"/>
              <a:pPr/>
              <a:t>14.11.2023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15A580F-E35D-42E1-AF82-E41CC201EA9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15A580F-E35D-42E1-AF82-E41CC201EA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7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9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11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7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25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9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1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860736-8275-4107-A315-F10155774D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0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961EFD6-34B6-4621-AFFD-CC7DD286577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8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6F4A46A-06E0-4B10-B874-2B434C3E2E6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26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5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224DCA5-A7A8-4689-8651-5E03C020EB3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2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7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3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7769C21-FF48-4BAC-88E9-1290DC654E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5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2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80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B4EE6E-C0DF-4EB1-8875-16F6BF599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1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439D4E6-49E3-4273-9EDF-AD58558B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4000" noProof="0">
                <a:solidFill>
                  <a:schemeClr val="bg1"/>
                </a:solidFill>
              </a:rPr>
              <a:t>Образец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E9D8936-4795-43B2-9C32-4BE93A6721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5934" y="5220450"/>
            <a:ext cx="3380437" cy="57074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1800" noProof="0">
                <a:solidFill>
                  <a:schemeClr val="bg1"/>
                </a:solidFill>
              </a:rPr>
              <a:t>Вставьте подзаголовок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6C8B8511-EE4E-4935-ABB8-E8C2FCB1C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6158" y="0"/>
            <a:ext cx="7315841" cy="6858000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239FAB6-0B6C-402C-A107-EFFF8228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ижний колонтитул 6">
            <a:extLst>
              <a:ext uri="{FF2B5EF4-FFF2-40B4-BE49-F238E27FC236}">
                <a16:creationId xmlns:a16="http://schemas.microsoft.com/office/drawing/2014/main" id="{DBE487E6-4032-4195-9823-685A3937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5">
            <a:extLst>
              <a:ext uri="{FF2B5EF4-FFF2-40B4-BE49-F238E27FC236}">
                <a16:creationId xmlns:a16="http://schemas.microsoft.com/office/drawing/2014/main" id="{C71E06DF-BA1B-43E6-A74C-85231D2E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февраля 20XX</a:t>
            </a:r>
          </a:p>
        </p:txBody>
      </p:sp>
      <p:sp>
        <p:nvSpPr>
          <p:cNvPr id="15" name="Номер слайда 7">
            <a:extLst>
              <a:ext uri="{FF2B5EF4-FFF2-40B4-BE49-F238E27FC236}">
                <a16:creationId xmlns:a16="http://schemas.microsoft.com/office/drawing/2014/main" id="{0BD36B16-3F07-4955-8D4D-BC0FD17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ru-RU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‹#›</a:t>
            </a:fld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66F075D-9008-4BD3-A772-7AF7AD667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2">
            <a:extLst>
              <a:ext uri="{FF2B5EF4-FFF2-40B4-BE49-F238E27FC236}">
                <a16:creationId xmlns:a16="http://schemas.microsoft.com/office/drawing/2014/main" id="{4C185B95-5C0F-400E-B7DF-8FF8432907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C725AFD-5A48-451D-B91D-9E63953F8E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6ACDC650-288E-4CF5-8546-9F2D5CEC88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7611" y="2003375"/>
            <a:ext cx="5094288" cy="52676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7" name="Объект 10">
            <a:extLst>
              <a:ext uri="{FF2B5EF4-FFF2-40B4-BE49-F238E27FC236}">
                <a16:creationId xmlns:a16="http://schemas.microsoft.com/office/drawing/2014/main" id="{956E1F7E-0B80-40DB-8F21-F06D9DD56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97226" y="2551176"/>
            <a:ext cx="5094673" cy="3273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1B92C0-6B36-412A-9A49-16AB59FF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ижний колонтитул 7">
            <a:extLst>
              <a:ext uri="{FF2B5EF4-FFF2-40B4-BE49-F238E27FC236}">
                <a16:creationId xmlns:a16="http://schemas.microsoft.com/office/drawing/2014/main" id="{B4EFB36A-E4FD-4966-A091-9BDAF29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6">
            <a:extLst>
              <a:ext uri="{FF2B5EF4-FFF2-40B4-BE49-F238E27FC236}">
                <a16:creationId xmlns:a16="http://schemas.microsoft.com/office/drawing/2014/main" id="{9B52EA1F-D8D0-4F42-B00A-F0E943F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5" name="Номер слайда 8">
            <a:extLst>
              <a:ext uri="{FF2B5EF4-FFF2-40B4-BE49-F238E27FC236}">
                <a16:creationId xmlns:a16="http://schemas.microsoft.com/office/drawing/2014/main" id="{498A6230-35B8-4147-9494-90708BFC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CC332FB-CD3F-4398-958A-CBE45129A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9">
            <a:extLst>
              <a:ext uri="{FF2B5EF4-FFF2-40B4-BE49-F238E27FC236}">
                <a16:creationId xmlns:a16="http://schemas.microsoft.com/office/drawing/2014/main" id="{E566CA14-5018-43EE-BB8F-E12209B2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1A76201F-C7C2-400C-BE9B-F185A832C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009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A742F7E8-0787-4D2C-B53F-B62C309ED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009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D178B9A-B987-49A0-B73F-70B855C424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091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5" name="Объект 10">
            <a:extLst>
              <a:ext uri="{FF2B5EF4-FFF2-40B4-BE49-F238E27FC236}">
                <a16:creationId xmlns:a16="http://schemas.microsoft.com/office/drawing/2014/main" id="{407D5990-6E05-4ECC-B930-EA5CF0774CF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0091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C6A58550-98E5-4548-82F6-EE971733A7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1739" y="2005870"/>
            <a:ext cx="3390161" cy="52675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6" name="Объект 10">
            <a:extLst>
              <a:ext uri="{FF2B5EF4-FFF2-40B4-BE49-F238E27FC236}">
                <a16:creationId xmlns:a16="http://schemas.microsoft.com/office/drawing/2014/main" id="{6B90AFA0-EDA3-4F21-A480-F56AA1D0BEB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1739" y="2552345"/>
            <a:ext cx="3390161" cy="327281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346E7C8-F905-4B13-8FD6-185A0418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7">
            <a:extLst>
              <a:ext uri="{FF2B5EF4-FFF2-40B4-BE49-F238E27FC236}">
                <a16:creationId xmlns:a16="http://schemas.microsoft.com/office/drawing/2014/main" id="{A0E3EE3A-87F3-4F60-90D8-938E4BB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2" name="Дата 6">
            <a:extLst>
              <a:ext uri="{FF2B5EF4-FFF2-40B4-BE49-F238E27FC236}">
                <a16:creationId xmlns:a16="http://schemas.microsoft.com/office/drawing/2014/main" id="{F1449B0C-8214-4186-9666-E63CCA09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3" name="Номер слайда 8">
            <a:extLst>
              <a:ext uri="{FF2B5EF4-FFF2-40B4-BE49-F238E27FC236}">
                <a16:creationId xmlns:a16="http://schemas.microsoft.com/office/drawing/2014/main" id="{F5DDBFC0-CC80-4B03-B5F5-3C57166D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01BF5DB-2BF3-4196-B1CF-82B7CDCC0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87523" y="729692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2">
            <a:extLst>
              <a:ext uri="{FF2B5EF4-FFF2-40B4-BE49-F238E27FC236}">
                <a16:creationId xmlns:a16="http://schemas.microsoft.com/office/drawing/2014/main" id="{168DC13D-FFC6-4CC5-B9F8-B3B0961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1" name="Рисунок 37">
            <a:extLst>
              <a:ext uri="{FF2B5EF4-FFF2-40B4-BE49-F238E27FC236}">
                <a16:creationId xmlns:a16="http://schemas.microsoft.com/office/drawing/2014/main" id="{F1AD5C34-DDA9-421B-A3C2-4D014B3D3F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383" y="723900"/>
            <a:ext cx="3179762" cy="21605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3" name="Рисунок 43">
            <a:extLst>
              <a:ext uri="{FF2B5EF4-FFF2-40B4-BE49-F238E27FC236}">
                <a16:creationId xmlns:a16="http://schemas.microsoft.com/office/drawing/2014/main" id="{11508423-C6F4-4605-9E6D-1ED73334D0F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83" y="3048000"/>
            <a:ext cx="3178175" cy="30861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1692DD91-8169-4A90-9D17-8A60286225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40188" y="723900"/>
            <a:ext cx="3371850" cy="31591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4" name="Рисунок 45">
            <a:extLst>
              <a:ext uri="{FF2B5EF4-FFF2-40B4-BE49-F238E27FC236}">
                <a16:creationId xmlns:a16="http://schemas.microsoft.com/office/drawing/2014/main" id="{30A5BEAE-CA80-4FFD-8DD4-5B7413AF51D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9608" y="4038600"/>
            <a:ext cx="3371659" cy="20955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9" name="Объект 14">
            <a:extLst>
              <a:ext uri="{FF2B5EF4-FFF2-40B4-BE49-F238E27FC236}">
                <a16:creationId xmlns:a16="http://schemas.microsoft.com/office/drawing/2014/main" id="{4B2044C0-1C45-402D-BC20-0EB82BDB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4" name="Нижний колонтитул 7">
            <a:extLst>
              <a:ext uri="{FF2B5EF4-FFF2-40B4-BE49-F238E27FC236}">
                <a16:creationId xmlns:a16="http://schemas.microsoft.com/office/drawing/2014/main" id="{30EE29E3-4F8E-469E-9B99-E291760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5" name="Дата 6">
            <a:extLst>
              <a:ext uri="{FF2B5EF4-FFF2-40B4-BE49-F238E27FC236}">
                <a16:creationId xmlns:a16="http://schemas.microsoft.com/office/drawing/2014/main" id="{58513823-D81E-4B8B-85E6-EB11EA54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36" name="Номер слайда 8">
            <a:extLst>
              <a:ext uri="{FF2B5EF4-FFF2-40B4-BE49-F238E27FC236}">
                <a16:creationId xmlns:a16="http://schemas.microsoft.com/office/drawing/2014/main" id="{9D43A613-4A7D-4C9F-B407-154A1FB8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270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A2404A1-BF4E-4858-BD1C-1BEFE71B63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4296094"/>
            <a:ext cx="10782299" cy="110062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0053544-3012-4C81-98D6-E2665A3A3F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4" y="5533242"/>
            <a:ext cx="9972675" cy="543505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Подзаголовок слайда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C177CBDB-952D-484B-B43B-F988558931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100" y="727075"/>
            <a:ext cx="5176838" cy="307181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1" name="Рисунок 18">
            <a:extLst>
              <a:ext uri="{FF2B5EF4-FFF2-40B4-BE49-F238E27FC236}">
                <a16:creationId xmlns:a16="http://schemas.microsoft.com/office/drawing/2014/main" id="{D789E88D-76E7-4745-B062-102E233A67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46800" y="727075"/>
            <a:ext cx="5245100" cy="30702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33A5CE3-0C01-4DBF-926A-2F9BFD043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4144434"/>
            <a:ext cx="106299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ижний колонтитул 11">
            <a:extLst>
              <a:ext uri="{FF2B5EF4-FFF2-40B4-BE49-F238E27FC236}">
                <a16:creationId xmlns:a16="http://schemas.microsoft.com/office/drawing/2014/main" id="{083D82F8-F43B-4D01-891B-F77BC6F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6">
            <a:extLst>
              <a:ext uri="{FF2B5EF4-FFF2-40B4-BE49-F238E27FC236}">
                <a16:creationId xmlns:a16="http://schemas.microsoft.com/office/drawing/2014/main" id="{B8CBC856-A31F-40C2-B7EA-91B860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5" name="Номер слайда 10">
            <a:extLst>
              <a:ext uri="{FF2B5EF4-FFF2-40B4-BE49-F238E27FC236}">
                <a16:creationId xmlns:a16="http://schemas.microsoft.com/office/drawing/2014/main" id="{966FFB51-C55B-469E-B3C6-1A636992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53D7EE4-1EDB-42FD-B6B7-A82C9F31F0F4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709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95A76E-1EF3-4F47-9E87-6FCAB7D5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ru-RU" sz="4000" noProof="0"/>
              <a:t>Образец заголовка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09D5546-AD01-4B29-B174-EDA710510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3B2F557-7BE5-4154-A82F-928EE54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E54A7E3-1026-464C-BB67-2D7F714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1723F54-B646-4D12-AEA1-08269C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0AF5A0-43BB-4336-8627-9123B9144D8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C8837BA0-445B-4D04-ADA9-C65084B1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0CFA4CCF-323F-4998-B6BF-5620732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FFFF70A-3EED-4002-B2F8-FB8301C80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исунок 17">
            <a:extLst>
              <a:ext uri="{FF2B5EF4-FFF2-40B4-BE49-F238E27FC236}">
                <a16:creationId xmlns:a16="http://schemas.microsoft.com/office/drawing/2014/main" id="{DD78C1EE-0224-4362-B796-4CC7B0699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0099" y="3048000"/>
            <a:ext cx="5133990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1" name="Рисунок 17">
            <a:extLst>
              <a:ext uri="{FF2B5EF4-FFF2-40B4-BE49-F238E27FC236}">
                <a16:creationId xmlns:a16="http://schemas.microsoft.com/office/drawing/2014/main" id="{2C1748F4-2D05-4407-8CB0-D854F9602D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621" y="3048000"/>
            <a:ext cx="5182278" cy="273753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4" name="Нижний колонтитул 7">
            <a:extLst>
              <a:ext uri="{FF2B5EF4-FFF2-40B4-BE49-F238E27FC236}">
                <a16:creationId xmlns:a16="http://schemas.microsoft.com/office/drawing/2014/main" id="{59837BA4-E3C3-4F0D-A113-75128BC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5DA65157-50C9-4A85-912D-6DC9A606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6" name="Номер слайда 6">
            <a:extLst>
              <a:ext uri="{FF2B5EF4-FFF2-40B4-BE49-F238E27FC236}">
                <a16:creationId xmlns:a16="http://schemas.microsoft.com/office/drawing/2014/main" id="{9DE415B0-F0C3-4971-8C76-0D54D64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53D7EE4-1EDB-42FD-B6B7-A82C9F31F0F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8"/>
            <a:ext cx="5227171" cy="387114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Подзаголовок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0" name="Рисунок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5100" y="0"/>
            <a:ext cx="56769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1E8A8BA-B48F-4CEA-A820-8955D55D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94FBB1-EC2B-4CAB-AE4E-A7A15624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>
            <a:extLst>
              <a:ext uri="{FF2B5EF4-FFF2-40B4-BE49-F238E27FC236}">
                <a16:creationId xmlns:a16="http://schemas.microsoft.com/office/drawing/2014/main" id="{9D49AB0A-D330-4415-9B9C-C769A852D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7EFB8CD-537B-4E5E-8F93-82EED2C8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CA687-1C2C-48EE-99B9-EC8CF30289F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95488"/>
            <a:ext cx="9521825" cy="40513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9" name="Нижний колонтитул 9">
            <a:extLst>
              <a:ext uri="{FF2B5EF4-FFF2-40B4-BE49-F238E27FC236}">
                <a16:creationId xmlns:a16="http://schemas.microsoft.com/office/drawing/2014/main" id="{8135C37F-29C2-41B0-B777-64FAC1F7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0" name="Дата 8">
            <a:extLst>
              <a:ext uri="{FF2B5EF4-FFF2-40B4-BE49-F238E27FC236}">
                <a16:creationId xmlns:a16="http://schemas.microsoft.com/office/drawing/2014/main" id="{FAC325DA-0D81-49D1-BDBC-680AF5D6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21" name="Номер слайда 10">
            <a:extLst>
              <a:ext uri="{FF2B5EF4-FFF2-40B4-BE49-F238E27FC236}">
                <a16:creationId xmlns:a16="http://schemas.microsoft.com/office/drawing/2014/main" id="{13980C1F-6344-4AC2-8573-0D9F3531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D5221BF9-9559-4D62-ADC6-236297014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FB4C3E1-495D-437D-A1DB-87F3028B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51536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AAB131D-0F50-4923-96D1-8C59A3D8EE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875" y="2386654"/>
            <a:ext cx="8663075" cy="331089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8" name="Нижний колонтитул 9">
            <a:extLst>
              <a:ext uri="{FF2B5EF4-FFF2-40B4-BE49-F238E27FC236}">
                <a16:creationId xmlns:a16="http://schemas.microsoft.com/office/drawing/2014/main" id="{F30DBE8A-9D17-4F79-86F8-9FEA11DF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FC9023F8-E1A8-4C1E-B745-6658DCD6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E51CCEBF-A77A-4DDA-94D4-73646D55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371D84D-B708-4A20-8D50-CDA4E3EC6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0476 w 12192000"/>
              <a:gd name="connsiteY0" fmla="*/ 6126480 h 6858000"/>
              <a:gd name="connsiteX1" fmla="*/ 800476 w 12192000"/>
              <a:gd name="connsiteY1" fmla="*/ 6144768 h 6858000"/>
              <a:gd name="connsiteX2" fmla="*/ 11407516 w 12192000"/>
              <a:gd name="connsiteY2" fmla="*/ 6144768 h 6858000"/>
              <a:gd name="connsiteX3" fmla="*/ 11407516 w 12192000"/>
              <a:gd name="connsiteY3" fmla="*/ 6126480 h 6858000"/>
              <a:gd name="connsiteX4" fmla="*/ 800476 w 12192000"/>
              <a:gd name="connsiteY4" fmla="*/ 701040 h 6858000"/>
              <a:gd name="connsiteX5" fmla="*/ 800476 w 12192000"/>
              <a:gd name="connsiteY5" fmla="*/ 746759 h 6858000"/>
              <a:gd name="connsiteX6" fmla="*/ 11407516 w 12192000"/>
              <a:gd name="connsiteY6" fmla="*/ 746759 h 6858000"/>
              <a:gd name="connsiteX7" fmla="*/ 11407516 w 12192000"/>
              <a:gd name="connsiteY7" fmla="*/ 70104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0476" y="6126480"/>
                </a:moveTo>
                <a:lnTo>
                  <a:pt x="800476" y="6144768"/>
                </a:lnTo>
                <a:lnTo>
                  <a:pt x="11407516" y="6144768"/>
                </a:lnTo>
                <a:lnTo>
                  <a:pt x="11407516" y="6126480"/>
                </a:lnTo>
                <a:close/>
                <a:moveTo>
                  <a:pt x="800476" y="701040"/>
                </a:moveTo>
                <a:lnTo>
                  <a:pt x="800476" y="746759"/>
                </a:lnTo>
                <a:lnTo>
                  <a:pt x="11407516" y="746759"/>
                </a:lnTo>
                <a:lnTo>
                  <a:pt x="11407516" y="7010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03AD3-C316-411C-9844-6C8D950DC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1766" y="1837677"/>
            <a:ext cx="4930901" cy="2334828"/>
          </a:xfrm>
          <a:prstGeom prst="rect">
            <a:avLst/>
          </a:prstGeom>
        </p:spPr>
        <p:txBody>
          <a:bodyPr rtlCol="0"/>
          <a:lstStyle>
            <a:lvl1pPr algn="r">
              <a:defRPr cap="none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Вставьте текст здесь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F00A8C60-C81E-4C2C-AB11-00AE1AC04E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47532" y="4408305"/>
            <a:ext cx="5175797" cy="90942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sz="1800" noProof="0">
                <a:solidFill>
                  <a:schemeClr val="bg1"/>
                </a:solidFill>
              </a:rPr>
              <a:t>Вставьте подзаголовок</a:t>
            </a:r>
          </a:p>
        </p:txBody>
      </p:sp>
      <p:sp>
        <p:nvSpPr>
          <p:cNvPr id="14" name="Нижний колонтитул 4">
            <a:extLst>
              <a:ext uri="{FF2B5EF4-FFF2-40B4-BE49-F238E27FC236}">
                <a16:creationId xmlns:a16="http://schemas.microsoft.com/office/drawing/2014/main" id="{9F7D24C8-FDC6-4FCE-85C6-520D6469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450E2155-DD21-4098-82EF-B19C466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130CB194-35B9-4229-9CFE-5C3B911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A2AE2B76-F97F-4BE2-8670-72276A5F21A5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BDF219B-DD0E-4D26-8B59-3FE43A252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476" y="723900"/>
            <a:ext cx="10610474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25400" dir="2700000" sx="99000" sy="99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1DFFB204-6AE4-4FC9-9B60-312D720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254F317-DDB0-4841-A973-FFC1296082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669" y="1789993"/>
            <a:ext cx="11407487" cy="43513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7B3A45C-71C1-4ADC-89E0-AF6924CA1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ижний колонтитул 9">
            <a:extLst>
              <a:ext uri="{FF2B5EF4-FFF2-40B4-BE49-F238E27FC236}">
                <a16:creationId xmlns:a16="http://schemas.microsoft.com/office/drawing/2014/main" id="{B9239148-0308-46C3-9FF0-4027CC8E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3" name="Дата 8">
            <a:extLst>
              <a:ext uri="{FF2B5EF4-FFF2-40B4-BE49-F238E27FC236}">
                <a16:creationId xmlns:a16="http://schemas.microsoft.com/office/drawing/2014/main" id="{774C5953-38DD-4451-A5AA-9A578D5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4" name="Номер слайда 10">
            <a:extLst>
              <a:ext uri="{FF2B5EF4-FFF2-40B4-BE49-F238E27FC236}">
                <a16:creationId xmlns:a16="http://schemas.microsoft.com/office/drawing/2014/main" id="{39D06D66-ACB3-4B9C-B4EB-FC3EC5B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BCC9BE23-A0EC-4866-A7A4-FD7255EF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03BC10E-3DDD-4EC5-BD6D-D8D180BF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FD4AD3C-6727-49EE-9625-F87A6B8AE0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5326" y="1940913"/>
            <a:ext cx="10798176" cy="40215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4489FA96-DDCF-4A83-91EB-4F5F617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1" name="Дата 8">
            <a:extLst>
              <a:ext uri="{FF2B5EF4-FFF2-40B4-BE49-F238E27FC236}">
                <a16:creationId xmlns:a16="http://schemas.microsoft.com/office/drawing/2014/main" id="{F7CC7848-0B2C-4FBE-96B0-0717CC5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12" name="Номер слайда 10">
            <a:extLst>
              <a:ext uri="{FF2B5EF4-FFF2-40B4-BE49-F238E27FC236}">
                <a16:creationId xmlns:a16="http://schemas.microsoft.com/office/drawing/2014/main" id="{4CD16377-DD1B-4262-BDAE-760577F5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11 февраля 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3AE5B2F-2CD3-4E51-91D5-FEF8CE8FE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952DE27F-5BED-4BCC-887D-5872F796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ru-RU" dirty="0" err="1"/>
              <a:t>Цыпышев</a:t>
            </a:r>
            <a:r>
              <a:rPr lang="ru-RU" dirty="0"/>
              <a:t> Тимофей Александрович ИУ5-31Б</a:t>
            </a:r>
          </a:p>
        </p:txBody>
      </p:sp>
      <p:pic>
        <p:nvPicPr>
          <p:cNvPr id="11" name="Рисунок 10" descr="Цветы на дереве ">
            <a:extLst>
              <a:ext uri="{FF2B5EF4-FFF2-40B4-BE49-F238E27FC236}">
                <a16:creationId xmlns:a16="http://schemas.microsoft.com/office/drawing/2014/main" id="{BC408C47-2E2A-42C6-99D2-EBED0E23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158" y="0"/>
            <a:ext cx="7315841" cy="6858000"/>
          </a:xfrm>
        </p:spPr>
      </p:pic>
    </p:spTree>
    <p:extLst>
      <p:ext uri="{BB962C8B-B14F-4D97-AF65-F5344CB8AC3E}">
        <p14:creationId xmlns:p14="http://schemas.microsoft.com/office/powerpoint/2010/main" val="163343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1005658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Рождаемость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725433"/>
            <a:ext cx="4857857" cy="4065767"/>
          </a:xfrm>
        </p:spPr>
        <p:txBody>
          <a:bodyPr rtlCol="0"/>
          <a:lstStyle/>
          <a:p>
            <a:pPr rtl="0"/>
            <a:r>
              <a:rPr lang="ru-RU" dirty="0"/>
              <a:t>Обуславливается количеством особей, которые появились в результате размножения в единицу времени.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511A55-97A1-3EA0-4A70-3D642901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13" y="0"/>
            <a:ext cx="4097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1005658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Смертность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725433"/>
            <a:ext cx="4857857" cy="4065767"/>
          </a:xfrm>
        </p:spPr>
        <p:txBody>
          <a:bodyPr rtlCol="0"/>
          <a:lstStyle/>
          <a:p>
            <a:pPr rtl="0"/>
            <a:r>
              <a:rPr lang="ru-RU" dirty="0"/>
              <a:t>Разделяется по возрастным критериям. Представляет собой количество форм жизни, погибших за единицу времени.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BA6E65-5334-2195-412D-8A9036FA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97" y="298292"/>
            <a:ext cx="3470177" cy="3158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21720-239F-E15E-7719-8D70D32B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89" y="3372205"/>
            <a:ext cx="3279791" cy="32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5704068" cy="165259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/>
              </a:rPr>
              <a:t>Структурная классификация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851" y="952368"/>
            <a:ext cx="4673049" cy="177389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На данный момент различают следующие виды популяций: </a:t>
            </a:r>
            <a:r>
              <a:rPr lang="ru-RU" dirty="0">
                <a:effectLst/>
                <a:latin typeface="SFMono-Regular"/>
              </a:rPr>
              <a:t>возрастную</a:t>
            </a:r>
            <a:r>
              <a:rPr lang="ru-RU" dirty="0"/>
              <a:t>, </a:t>
            </a:r>
            <a:r>
              <a:rPr lang="ru-RU" dirty="0">
                <a:effectLst/>
                <a:latin typeface="SFMono-Regular"/>
              </a:rPr>
              <a:t>половую</a:t>
            </a:r>
            <a:r>
              <a:rPr lang="ru-RU" dirty="0"/>
              <a:t>, </a:t>
            </a:r>
            <a:r>
              <a:rPr lang="ru-RU" dirty="0">
                <a:effectLst/>
                <a:latin typeface="SFMono-Regular"/>
              </a:rPr>
              <a:t>генетическую</a:t>
            </a:r>
            <a:r>
              <a:rPr lang="ru-RU" dirty="0"/>
              <a:t>, </a:t>
            </a:r>
            <a:r>
              <a:rPr lang="ru-RU" dirty="0">
                <a:effectLst/>
                <a:latin typeface="SFMono-Regular"/>
              </a:rPr>
              <a:t>экологическую</a:t>
            </a:r>
            <a:r>
              <a:rPr lang="ru-RU" dirty="0"/>
              <a:t> и </a:t>
            </a:r>
            <a:r>
              <a:rPr lang="ru-RU" dirty="0">
                <a:effectLst/>
                <a:latin typeface="SFMono-Regular"/>
              </a:rPr>
              <a:t>пространственную</a:t>
            </a:r>
            <a:r>
              <a:rPr lang="ru-RU" dirty="0"/>
              <a:t>. Каждая из этих вариаций имеет свою конкретную структуру. </a:t>
            </a:r>
          </a:p>
        </p:txBody>
      </p:sp>
      <p:pic>
        <p:nvPicPr>
          <p:cNvPr id="14" name="Рисунок 13" descr="Человек, идущий по мосту в лесу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Рисунок 14" descr="Вид с воздуха на засенеженный лес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Возрастная популяция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Так, возрастная популяция определяется соотношением особей разных поколений. Представители одного вида могут иметь как прародителей, так и приплоды.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СРУКТУРАНАЯ КЛАССИФИКАЦИЯ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F245B26-86AD-BB65-E8B5-84ED4A79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00" y="1918252"/>
            <a:ext cx="7110239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Половая популяция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Половая популяция зависит от типа размножения семейства и совокупности детерминированных морфофункциональных и анатомических характеристик организмов.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СРУКТУРАНАЯ КЛАССИФИКАЦИЯ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smtClean="0"/>
              <a:pPr rtl="0"/>
              <a:t>14</a:t>
            </a:fld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E264002-CE55-4D26-8A0C-F8261D68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1" y="1578554"/>
            <a:ext cx="7340308" cy="37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Генетическая популяция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Генетическая структура определяется вариациями аллелей и способом их обмена.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СРУКТУРАНАЯ КЛАССИФИКАЦИЯ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smtClean="0"/>
              <a:pPr rtl="0"/>
              <a:t>15</a:t>
            </a:fld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906BCA7-9EE7-5F90-FCF3-0BB05761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3" y="1185635"/>
            <a:ext cx="7077749" cy="44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511" y="909639"/>
            <a:ext cx="370385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Экологическая популяция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Экологическая популяция представляет собой деление семейства на группы относительно факторов среды.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СРУКТУРАНАЯ КЛАССИФИКАЦИЯ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smtClean="0"/>
              <a:pPr rtl="0"/>
              <a:t>16</a:t>
            </a:fld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03C4C6-FB82-E67E-4D6E-88838E01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3" y="2146718"/>
            <a:ext cx="7438651" cy="25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B9FC-B1A4-42E1-B2DC-D0C0A1C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804" y="909639"/>
            <a:ext cx="4462196" cy="129063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Пространственная популяция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34ACCB-B6BA-4CC9-8CCA-E2AD5B56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510" y="2380221"/>
            <a:ext cx="3703856" cy="386640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Пространственная структура зависит от распределения и размещения отдельных особей вида в ареале.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83E4BF-9AC6-4D06-8588-EDC2D3F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СРУКТУРАНАЯ КЛАССИФИКАЦИЯ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9B575E-9DC4-4E76-81D3-A29FB27E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22C8D-E9B4-48F2-9C7F-21F290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DE330D17-32E5-404A-9262-6A998ABC0878}" type="slidenum">
              <a:rPr lang="ru-RU" smtClean="0"/>
              <a:pPr rtl="0"/>
              <a:t>17</a:t>
            </a:fld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20E1A99-E486-5757-707B-B6DA472D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" y="2281051"/>
            <a:ext cx="6696369" cy="22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2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0F1A4-FDC6-4E36-8371-74F8E9B7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Динамика численности</a:t>
            </a:r>
            <a:endParaRPr lang="ru-RU" dirty="0"/>
          </a:p>
        </p:txBody>
      </p:sp>
      <p:graphicFrame>
        <p:nvGraphicFramePr>
          <p:cNvPr id="14" name="Объект 2" descr="Временная шкала ">
            <a:extLst>
              <a:ext uri="{FF2B5EF4-FFF2-40B4-BE49-F238E27FC236}">
                <a16:creationId xmlns:a16="http://schemas.microsoft.com/office/drawing/2014/main" id="{2FEBF416-9260-4E53-9F09-8553200D57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08691716"/>
              </p:ext>
            </p:extLst>
          </p:nvPr>
        </p:nvGraphicFramePr>
        <p:xfrm>
          <a:off x="695325" y="1940913"/>
          <a:ext cx="10798175" cy="4021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Дата 7">
            <a:extLst>
              <a:ext uri="{FF2B5EF4-FFF2-40B4-BE49-F238E27FC236}">
                <a16:creationId xmlns:a16="http://schemas.microsoft.com/office/drawing/2014/main" id="{F6FAB1AC-C56E-4A45-B635-9E7290B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593B878A-596D-41EE-B917-67BA126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0303F77D-1BEF-481A-B8C1-15974ED46EB7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54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Заголовок 69">
            <a:extLst>
              <a:ext uri="{FF2B5EF4-FFF2-40B4-BE49-F238E27FC236}">
                <a16:creationId xmlns:a16="http://schemas.microsoft.com/office/drawing/2014/main" id="{1272E09B-CE1D-409C-82FE-09F0399E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07" y="1087625"/>
            <a:ext cx="4930901" cy="2334828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chemeClr val="tx1"/>
                </a:solidFill>
                <a:effectLst/>
              </a:rPr>
              <a:t>Вид как единица структуры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676F6055-15A8-4B4C-8A80-8D21A91E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>
                <a:solidFill>
                  <a:schemeClr val="tx1"/>
                </a:solidFill>
              </a:rPr>
              <a:t>1 октября 2023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1E895843-157C-4992-8BC1-1CB6E443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2AE2B76-F97F-4BE2-8670-72276A5F21A5}" type="slidenum">
              <a:rPr lang="ru-RU" smtClean="0">
                <a:solidFill>
                  <a:schemeClr val="tx1"/>
                </a:solidFill>
              </a:rPr>
              <a:pPr rtl="0"/>
              <a:t>19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2204A0-1423-EE2C-E376-A40FA6B0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2" y="1087625"/>
            <a:ext cx="7211388" cy="51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Основы популяций в биологии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Роль популяций в экосистемах</a:t>
            </a:r>
            <a:endParaRPr lang="ru-RU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Почему все это важно?</a:t>
            </a:r>
            <a:endParaRPr lang="ru-RU" dirty="0"/>
          </a:p>
        </p:txBody>
      </p:sp>
      <p:pic>
        <p:nvPicPr>
          <p:cNvPr id="14" name="Рисунок 13" descr="Человек, идущий по мосту в лесу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Рисунок 14" descr="Вид с воздуха на засенеженный лес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9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5704068" cy="165259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851" y="952368"/>
            <a:ext cx="4673049" cy="17738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Важность понимания популяций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Вызовы и перспективы будущих исследований</a:t>
            </a:r>
            <a:endParaRPr lang="ru-RU" dirty="0"/>
          </a:p>
        </p:txBody>
      </p:sp>
      <p:pic>
        <p:nvPicPr>
          <p:cNvPr id="14" name="Рисунок 13" descr="Человек, идущий по мосту в лесу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Рисунок 14" descr="Вид с воздуха на засенеженный лес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ru-RU" smtClean="0"/>
              <a:pPr rtl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3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E66B-357D-4937-B92F-BDC71B7B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296094"/>
            <a:ext cx="10782299" cy="1100621"/>
          </a:xfrm>
        </p:spPr>
        <p:txBody>
          <a:bodyPr rtlCol="0"/>
          <a:lstStyle/>
          <a:p>
            <a:pPr rtl="0"/>
            <a:r>
              <a:rPr lang="ru-RU"/>
              <a:t>Спасибо за внимание!</a:t>
            </a:r>
          </a:p>
        </p:txBody>
      </p:sp>
      <p:pic>
        <p:nvPicPr>
          <p:cNvPr id="17" name="Рисунок 16" descr="Состаренный фрагмент дерева">
            <a:extLst>
              <a:ext uri="{FF2B5EF4-FFF2-40B4-BE49-F238E27FC236}">
                <a16:creationId xmlns:a16="http://schemas.microsoft.com/office/drawing/2014/main" id="{768A4AA5-1799-4AB4-A6D6-6E2D7791C1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0" y="727075"/>
            <a:ext cx="5176838" cy="3071813"/>
          </a:xfrm>
        </p:spPr>
      </p:pic>
      <p:pic>
        <p:nvPicPr>
          <p:cNvPr id="11" name="Рисунок 10" descr="Мох и грибы">
            <a:extLst>
              <a:ext uri="{FF2B5EF4-FFF2-40B4-BE49-F238E27FC236}">
                <a16:creationId xmlns:a16="http://schemas.microsoft.com/office/drawing/2014/main" id="{C6C7C533-8A44-4C93-904C-F4F963D800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6800" y="727075"/>
            <a:ext cx="5245100" cy="3070225"/>
          </a:xfr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1888C-69E3-41DE-8265-95D76F4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DAE7A-6B1B-4C3F-85DB-89A4594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CCF82-DD52-4DF2-A97B-A6A198D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ru-RU" smtClean="0"/>
              <a:pPr rtl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2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Основы популяций в биологии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9DD88F-78FC-4DAA-A2E4-DDE824B53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" y="1"/>
            <a:ext cx="4876799" cy="6858000"/>
          </a:xfr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/>
          <a:lstStyle/>
          <a:p>
            <a:pPr rtl="0"/>
            <a:r>
              <a:rPr lang="ru-RU" dirty="0"/>
              <a:t>Термин «популяция» сегодня используется в различных сферах и областях науки. Наибольшее влияние он оказывает в биологии, демографии, экологии, медицине, </a:t>
            </a:r>
            <a:r>
              <a:rPr lang="ru-RU" dirty="0" err="1"/>
              <a:t>психометрике</a:t>
            </a:r>
            <a:r>
              <a:rPr lang="ru-RU" dirty="0"/>
              <a:t>, цитологии. Но что такое популяция, и чем она характеризуется?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Роль популяций в экосистемах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9DD88F-78FC-4DAA-A2E4-DDE824B53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" y="1"/>
            <a:ext cx="4876799" cy="6858000"/>
          </a:xfr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/>
          <a:lstStyle/>
          <a:p>
            <a:pPr rtl="0"/>
            <a:r>
              <a:rPr lang="ru-RU" dirty="0"/>
              <a:t>В биологии популяция – это группа особей одного вида. Каждый из таких организмов занимает строго ограниченное и определенное место обитания. Иными словами, популяция – это семейство особей, которые входят в состав конкретного биоценоза. Для свободноживущих форм границы распространения относительно территории обусловлены такими факторами, как рельеф, климат и пр. Для паразитических организмов преградой расселения являются приспособленность и жизненный цикл.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8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B23FC7E0-8B1E-46C1-B5D2-6A4336A2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Почему все это важно?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9DD88F-78FC-4DAA-A2E4-DDE824B53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-1" y="1"/>
            <a:ext cx="4876799" cy="6858000"/>
          </a:xfr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7A36CB73-B78B-49B6-935C-9C0ABBB49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 rtlCol="0"/>
          <a:lstStyle/>
          <a:p>
            <a:pPr rtl="0"/>
            <a:r>
              <a:rPr lang="ru-RU" dirty="0"/>
              <a:t>На сегодняшний день изучение популяции в основном проводится для выявления генетических или экологических последовательностей. Это позволяет определить среду выживания видов и их наследственность.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2A9A318B-C356-4589-A8F8-8553636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83B1F06-4CB0-449A-A15D-1B0E201D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654C7F-5F04-43D8-88C7-1335530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E30AF5A0-43BB-4336-8627-9123B9144D80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99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2C7F04A-6CF6-4CF1-BAEE-2B210EFC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04730"/>
            <a:ext cx="4152900" cy="165259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>
                <a:effectLst/>
              </a:rPr>
              <a:t>Основные характеристики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FCE68-0761-421A-922F-077DEB0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5" y="952368"/>
            <a:ext cx="6257926" cy="177389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Перед тем как начать подробнее разбираться, что такое популяция, необходимо знать и понимать ее главные составляющие.</a:t>
            </a:r>
          </a:p>
        </p:txBody>
      </p:sp>
      <p:pic>
        <p:nvPicPr>
          <p:cNvPr id="14" name="Рисунок 13" descr="Человек, идущий по мосту в лесу ">
            <a:extLst>
              <a:ext uri="{FF2B5EF4-FFF2-40B4-BE49-F238E27FC236}">
                <a16:creationId xmlns:a16="http://schemas.microsoft.com/office/drawing/2014/main" id="{4643E7D7-B55D-4673-951C-3F23015C58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099" y="3048000"/>
            <a:ext cx="5133990" cy="2737531"/>
          </a:xfrm>
        </p:spPr>
      </p:pic>
      <p:pic>
        <p:nvPicPr>
          <p:cNvPr id="15" name="Рисунок 14" descr="Вид с воздуха на засенеженный лес">
            <a:extLst>
              <a:ext uri="{FF2B5EF4-FFF2-40B4-BE49-F238E27FC236}">
                <a16:creationId xmlns:a16="http://schemas.microsoft.com/office/drawing/2014/main" id="{81A87375-F390-4DEE-8F4B-B60B12B0F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621" y="3048000"/>
            <a:ext cx="5182278" cy="2737531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D8EB9-86D8-46F2-805C-7BA07DB9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rtlCol="0"/>
          <a:lstStyle/>
          <a:p>
            <a:pPr rtl="0"/>
            <a:r>
              <a:rPr lang="ru-RU" dirty="0"/>
              <a:t>ЧТО ТАКОЕ ПОПУЛЯЦИЯ?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0D6D7AB-45AD-4E39-B4E3-CC178605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rtlCol="0"/>
          <a:lstStyle/>
          <a:p>
            <a:pPr rtl="0"/>
            <a:r>
              <a:rPr lang="en-US" dirty="0"/>
              <a:t>3</a:t>
            </a:r>
            <a:r>
              <a:rPr lang="ru-RU" dirty="0"/>
              <a:t>1 октября 2023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BB3454-C461-4318-8C59-919AC8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rtlCol="0"/>
          <a:lstStyle/>
          <a:p>
            <a:pPr rtl="0"/>
            <a:fld id="{A53D7EE4-1EDB-42FD-B6B7-A82C9F31F0F4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1005658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Распределение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725433"/>
            <a:ext cx="4857857" cy="4065767"/>
          </a:xfrm>
        </p:spPr>
        <p:txBody>
          <a:bodyPr rtlCol="0"/>
          <a:lstStyle/>
          <a:p>
            <a:pPr rtl="0"/>
            <a:r>
              <a:rPr lang="ru-RU" dirty="0"/>
              <a:t>Оно может быть пространственным и количественным. Первый вид, в свою очередь, делится на случайное и равномерное распределение. Количественный показатель отвечает за численность популяции или ее отдельной группы. Распределение особей напрямую зависит от климатических условий, генома, цепи питания и степени адаптации.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ADA0CC7-E189-1F88-3371-47D764CF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1797"/>
            <a:ext cx="5896046" cy="57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1005658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Численность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725433"/>
            <a:ext cx="4857857" cy="4065767"/>
          </a:xfrm>
        </p:spPr>
        <p:txBody>
          <a:bodyPr rtlCol="0"/>
          <a:lstStyle/>
          <a:p>
            <a:pPr rtl="0"/>
            <a:r>
              <a:rPr lang="ru-RU" dirty="0"/>
              <a:t>Это отдельная характеристика популяции, которую не следует путать с подвидом распределения. Здесь численность представляет собой общее количество организмов в определенной единице пространства. Чаще всего оно бывает динамичным. Зависит от соотношения смертности и плодовитости особей.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A172D6-4CF1-F7D3-8FC8-4DCA3AC9C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06" y="1438164"/>
            <a:ext cx="5743869" cy="3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436F-4535-4BBF-B451-F7AC9E8A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43" y="871759"/>
            <a:ext cx="5227171" cy="1005658"/>
          </a:xfrm>
        </p:spPr>
        <p:txBody>
          <a:bodyPr rtlCol="0"/>
          <a:lstStyle/>
          <a:p>
            <a:pPr rtl="0"/>
            <a:r>
              <a:rPr lang="ru-RU" b="1" dirty="0">
                <a:effectLst/>
              </a:rPr>
              <a:t>Плотность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3B98E-7C7D-4502-828B-DCB91E08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725433"/>
            <a:ext cx="4857857" cy="4065767"/>
          </a:xfrm>
        </p:spPr>
        <p:txBody>
          <a:bodyPr rtlCol="0"/>
          <a:lstStyle/>
          <a:p>
            <a:pPr rtl="0"/>
            <a:r>
              <a:rPr lang="ru-RU" dirty="0"/>
              <a:t>Определяется биомассой или количеством организмов на единице площади (объема).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15B320-A5C9-8F72-AA6C-B0B4DCA1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2600"/>
            <a:ext cx="5735429" cy="19931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51F302-B994-9C08-2A21-1494BD66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14" y="3592286"/>
            <a:ext cx="6011802" cy="19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97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ustom 9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479_TF67498733_Win32.potx" id="{C37969C9-9CAD-409D-8D22-28C15A10B17D}" vid="{DFF51717-423D-4EAB-A3DC-6534F00E1AD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0F876D-ECAD-49DD-95DE-E4DA3D4E9CA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C785CC-7DC7-486B-AC4F-90AD768E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9187C1-630C-405A-830B-EED062A4969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Хроника</Template>
  <TotalTime>110</TotalTime>
  <Words>662</Words>
  <Application>Microsoft Office PowerPoint</Application>
  <PresentationFormat>Широкоэкранный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Calisto MT</vt:lpstr>
      <vt:lpstr>SFMono-Regular</vt:lpstr>
      <vt:lpstr>Univers Condensed</vt:lpstr>
      <vt:lpstr>ChronicleVTI</vt:lpstr>
      <vt:lpstr>Что такое популяция?</vt:lpstr>
      <vt:lpstr>Введение</vt:lpstr>
      <vt:lpstr>Основы популяций в биологии</vt:lpstr>
      <vt:lpstr>Роль популяций в экосистемах</vt:lpstr>
      <vt:lpstr>Почему все это важно?</vt:lpstr>
      <vt:lpstr>Основные характеристики</vt:lpstr>
      <vt:lpstr>Распределение</vt:lpstr>
      <vt:lpstr>Численность</vt:lpstr>
      <vt:lpstr>Плотность</vt:lpstr>
      <vt:lpstr>Рождаемость</vt:lpstr>
      <vt:lpstr>Смертность</vt:lpstr>
      <vt:lpstr>Структурная классификация</vt:lpstr>
      <vt:lpstr>Возрастная популяция</vt:lpstr>
      <vt:lpstr>Половая популяция</vt:lpstr>
      <vt:lpstr>Генетическая популяция</vt:lpstr>
      <vt:lpstr>Экологическая популяция</vt:lpstr>
      <vt:lpstr>Пространственная популяция</vt:lpstr>
      <vt:lpstr>Динамика численности</vt:lpstr>
      <vt:lpstr>Вид как единица структуры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популяция?</dc:title>
  <dc:creator>Timofei Tsypyshev</dc:creator>
  <cp:lastModifiedBy>Timofei Tsypyshev</cp:lastModifiedBy>
  <cp:revision>18</cp:revision>
  <dcterms:created xsi:type="dcterms:W3CDTF">2023-10-30T15:33:11Z</dcterms:created>
  <dcterms:modified xsi:type="dcterms:W3CDTF">2023-11-14T06:24:41Z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