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2"/>
  </p:notesMasterIdLst>
  <p:sldIdLst>
    <p:sldId id="256" r:id="rId2"/>
    <p:sldId id="257" r:id="rId3"/>
    <p:sldId id="260" r:id="rId4"/>
    <p:sldId id="307" r:id="rId5"/>
    <p:sldId id="288" r:id="rId6"/>
    <p:sldId id="271" r:id="rId7"/>
    <p:sldId id="272" r:id="rId8"/>
    <p:sldId id="273" r:id="rId9"/>
    <p:sldId id="291" r:id="rId10"/>
    <p:sldId id="259" r:id="rId11"/>
    <p:sldId id="293" r:id="rId12"/>
    <p:sldId id="261" r:id="rId13"/>
    <p:sldId id="262" r:id="rId14"/>
    <p:sldId id="263" r:id="rId15"/>
    <p:sldId id="264" r:id="rId16"/>
    <p:sldId id="274" r:id="rId17"/>
    <p:sldId id="275" r:id="rId18"/>
    <p:sldId id="308" r:id="rId19"/>
    <p:sldId id="295" r:id="rId20"/>
    <p:sldId id="294" r:id="rId21"/>
    <p:sldId id="302" r:id="rId22"/>
    <p:sldId id="301" r:id="rId23"/>
    <p:sldId id="299" r:id="rId24"/>
    <p:sldId id="303" r:id="rId25"/>
    <p:sldId id="298" r:id="rId26"/>
    <p:sldId id="304" r:id="rId27"/>
    <p:sldId id="266" r:id="rId28"/>
    <p:sldId id="289" r:id="rId29"/>
    <p:sldId id="277" r:id="rId30"/>
    <p:sldId id="278" r:id="rId31"/>
    <p:sldId id="280" r:id="rId32"/>
    <p:sldId id="268" r:id="rId33"/>
    <p:sldId id="305" r:id="rId34"/>
    <p:sldId id="306" r:id="rId35"/>
    <p:sldId id="284" r:id="rId36"/>
    <p:sldId id="290" r:id="rId37"/>
    <p:sldId id="286" r:id="rId38"/>
    <p:sldId id="287" r:id="rId39"/>
    <p:sldId id="285" r:id="rId40"/>
    <p:sldId id="283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竹川洋都" initials="竹川洋都" lastIdx="3" clrIdx="0">
    <p:extLst>
      <p:ext uri="{19B8F6BF-5375-455C-9EA6-DF929625EA0E}">
        <p15:presenceInfo xmlns:p15="http://schemas.microsoft.com/office/powerpoint/2012/main" userId="83c929ba69a9f5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4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761C1-E7BB-4FC3-9A0C-579696A60233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ECB04-379E-41EF-9172-8ED1DEC590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69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ECB04-379E-41EF-9172-8ED1DEC590F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168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ECB04-379E-41EF-9172-8ED1DEC590F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4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39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7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95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3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64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716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583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60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55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68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9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87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6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80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17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59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661905F2-F6EC-49A2-8E58-5655C7F6F28B}" type="datetimeFigureOut">
              <a:rPr kumimoji="1" lang="ja-JP" altLang="en-US" smtClean="0"/>
              <a:t>2017/2/25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4E29F827-C2C9-4899-B9D3-93C78B17C5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7397796" cy="2550877"/>
          </a:xfrm>
        </p:spPr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ja-JP" altLang="en-US" dirty="0" smtClean="0"/>
              <a:t>数学カフェ数理生物回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~Crystal Basis Model~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0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今回の現象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5970" y="2208709"/>
            <a:ext cx="7774735" cy="44052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3500" dirty="0" smtClean="0"/>
          </a:p>
          <a:p>
            <a:pPr marL="0" indent="0">
              <a:buNone/>
            </a:pPr>
            <a:endParaRPr lang="en-US" altLang="ja-JP" sz="20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pPr marL="2257600" lvl="8" indent="0">
              <a:buNone/>
            </a:pPr>
            <a:r>
              <a:rPr lang="ja-JP" altLang="en-US" sz="2600" dirty="0" smtClean="0"/>
              <a:t>          </a:t>
            </a:r>
            <a:r>
              <a:rPr lang="en-US" altLang="ja-JP" sz="2600" dirty="0" smtClean="0"/>
              <a:t>1. </a:t>
            </a:r>
            <a:r>
              <a:rPr lang="ja-JP" altLang="en-US" sz="2600" dirty="0" smtClean="0"/>
              <a:t>コドン⇒アミノ酸</a:t>
            </a:r>
            <a:r>
              <a:rPr lang="ja-JP" altLang="en-US" sz="2600" dirty="0"/>
              <a:t>の</a:t>
            </a:r>
            <a:endParaRPr lang="en-US" altLang="ja-JP" sz="2600" dirty="0" smtClean="0"/>
          </a:p>
          <a:p>
            <a:pPr marL="2257600" lvl="8" indent="0">
              <a:buNone/>
            </a:pPr>
            <a:r>
              <a:rPr lang="en-US" altLang="ja-JP" sz="2600" dirty="0"/>
              <a:t> </a:t>
            </a:r>
            <a:r>
              <a:rPr lang="en-US" altLang="ja-JP" sz="2600" dirty="0" smtClean="0"/>
              <a:t>             </a:t>
            </a:r>
            <a:r>
              <a:rPr lang="ja-JP" altLang="en-US" sz="2600" dirty="0" smtClean="0"/>
              <a:t>の対応の規則性</a:t>
            </a:r>
          </a:p>
          <a:p>
            <a:pPr marL="2257600" lvl="8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   </a:t>
            </a:r>
            <a:r>
              <a:rPr lang="en-US" altLang="ja-JP" sz="2600" dirty="0" smtClean="0"/>
              <a:t>2. </a:t>
            </a:r>
            <a:r>
              <a:rPr lang="ja-JP" altLang="en-US" sz="2600" dirty="0" smtClean="0"/>
              <a:t>翻訳結果が違う生物がいる</a:t>
            </a:r>
            <a:endParaRPr lang="en-US" altLang="ja-JP" sz="2600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59" y="3041449"/>
            <a:ext cx="1268991" cy="1462814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87090" y="2355649"/>
            <a:ext cx="7410894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       コドン</a:t>
            </a:r>
            <a:r>
              <a:rPr lang="ja-JP" altLang="en-US" sz="3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から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アミノ酸</a:t>
            </a:r>
            <a:r>
              <a:rPr lang="ja-JP" altLang="en-US" sz="3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の翻訳</a:t>
            </a:r>
            <a:endParaRPr lang="en-US" altLang="ja-JP" sz="32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円形吹き出し 8"/>
          <p:cNvSpPr/>
          <p:nvPr/>
        </p:nvSpPr>
        <p:spPr>
          <a:xfrm>
            <a:off x="5551928" y="3041449"/>
            <a:ext cx="2851798" cy="1517162"/>
          </a:xfrm>
          <a:prstGeom prst="wedgeEllipseCallout">
            <a:avLst>
              <a:gd name="adj1" fmla="val -67660"/>
              <a:gd name="adj2" fmla="val 65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わからない</a:t>
            </a:r>
            <a:endParaRPr kumimoji="1" lang="ja-JP" altLang="en-US" sz="2800" dirty="0"/>
          </a:p>
        </p:txBody>
      </p:sp>
      <p:pic>
        <p:nvPicPr>
          <p:cNvPr id="2052" name="Picture 4" descr="codon の車輪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7" y="3188389"/>
            <a:ext cx="3577157" cy="34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91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836443" cy="3530600"/>
          </a:xfrm>
        </p:spPr>
        <p:txBody>
          <a:bodyPr>
            <a:normAutofit/>
          </a:bodyPr>
          <a:lstStyle/>
          <a:p>
            <a:pPr marL="0" lvl="0" indent="0">
              <a:buClr>
                <a:srgbClr val="B31166"/>
              </a:buClr>
              <a:buNone/>
            </a:pPr>
            <a:r>
              <a:rPr lang="ja-JP" altLang="en-US" sz="7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　</a:t>
            </a:r>
            <a:endParaRPr lang="en-US" altLang="ja-JP" sz="7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B31166"/>
              </a:buClr>
              <a:buNone/>
            </a:pPr>
            <a:r>
              <a:rPr lang="ja-JP" altLang="en-US" sz="6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数理モデルで試そう</a:t>
            </a:r>
            <a:endParaRPr lang="ja-JP" altLang="en-US" sz="6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04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数理モデル</a:t>
            </a:r>
            <a:r>
              <a:rPr lang="en-US" altLang="ja-JP" dirty="0" smtClean="0"/>
              <a:t>(Crystal Basis Model)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8156202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量子群</a:t>
            </a:r>
            <a:r>
              <a:rPr lang="en-US" altLang="ja-JP" sz="2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Uq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(SU(2)×SU(2)) 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64</a:t>
            </a:r>
            <a:r>
              <a:rPr lang="ja-JP" altLang="en-US" sz="2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次元表現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を既約表現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Vi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分解する。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Ｖ</a:t>
            </a:r>
            <a:r>
              <a:rPr lang="en-US" altLang="ja-JP" sz="28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Crystal Base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コドンに対応関係を設定し、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Reading 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R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を作用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させると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Crystal Base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の固有ベクトルに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なる。この時、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固有値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等しい</a:t>
            </a:r>
            <a:r>
              <a:rPr lang="ja-JP" altLang="en-US" sz="3200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⇔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るアミノ酸が同じ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85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何がすごいか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24246" cy="3530600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3200" dirty="0" smtClean="0"/>
              <a:t>『</a:t>
            </a:r>
            <a:r>
              <a:rPr lang="ja-JP" altLang="en-US" sz="3200" dirty="0" smtClean="0">
                <a:solidFill>
                  <a:srgbClr val="FF0000"/>
                </a:solidFill>
              </a:rPr>
              <a:t>群の表現</a:t>
            </a:r>
            <a:r>
              <a:rPr lang="en-US" altLang="ja-JP" sz="3200" dirty="0" smtClean="0"/>
              <a:t>』</a:t>
            </a:r>
            <a:r>
              <a:rPr lang="ja-JP" altLang="en-US" sz="3200" dirty="0" smtClean="0"/>
              <a:t>による数理モデルが作れた。</a:t>
            </a:r>
            <a:endParaRPr lang="ja-JP" altLang="en-US" sz="3200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sz="2800" b="1" dirty="0" smtClean="0">
                <a:solidFill>
                  <a:schemeClr val="tx1"/>
                </a:solidFill>
              </a:rPr>
              <a:t>『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表現</a:t>
            </a:r>
            <a:r>
              <a:rPr lang="en-US" altLang="ja-JP" sz="2800" b="1" dirty="0" smtClean="0">
                <a:solidFill>
                  <a:schemeClr val="tx1"/>
                </a:solidFill>
              </a:rPr>
              <a:t>』</a:t>
            </a:r>
            <a:r>
              <a:rPr lang="ja-JP" altLang="en-US" sz="2800" b="1" dirty="0" smtClean="0">
                <a:solidFill>
                  <a:schemeClr val="tx1"/>
                </a:solidFill>
              </a:rPr>
              <a:t>のいいところ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ほとんど線形代数なので、非常に調べやすい</a:t>
            </a:r>
            <a:endParaRPr lang="en-US" altLang="ja-JP" sz="2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数学において、非常に広範囲で使われる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純粋</a:t>
            </a:r>
            <a:r>
              <a:rPr lang="en-US" altLang="ja-JP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数学の様々な道具が使える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84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87782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6000" dirty="0"/>
          </a:p>
          <a:p>
            <a:pPr marL="0" indent="0">
              <a:buNone/>
            </a:pPr>
            <a:r>
              <a:rPr lang="ja-JP" altLang="en-US" sz="6600" dirty="0"/>
              <a:t>　</a:t>
            </a:r>
            <a:r>
              <a:rPr lang="ja-JP" altLang="en-US" sz="6600" dirty="0" smtClean="0"/>
              <a:t>　</a:t>
            </a:r>
            <a:r>
              <a:rPr lang="ja-JP" altLang="en-US" sz="7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群</a:t>
            </a:r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と表現</a:t>
            </a:r>
          </a:p>
        </p:txBody>
      </p:sp>
    </p:spTree>
    <p:extLst>
      <p:ext uri="{BB962C8B-B14F-4D97-AF65-F5344CB8AC3E}">
        <p14:creationId xmlns:p14="http://schemas.microsoft.com/office/powerpoint/2010/main" val="1894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群</a:t>
            </a:r>
            <a:r>
              <a:rPr lang="ja-JP" altLang="en-US" dirty="0" smtClean="0"/>
              <a:t>のモチベーション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494244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図形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」をわかりたい！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特に「定量的」に調べたい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例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辺の数、面積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さらに「統一的」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に調べたい！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445766" y="2972041"/>
            <a:ext cx="1009752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抜出し 6"/>
          <p:cNvSpPr/>
          <p:nvPr/>
        </p:nvSpPr>
        <p:spPr>
          <a:xfrm>
            <a:off x="5829129" y="4170762"/>
            <a:ext cx="1183671" cy="914400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結合子 8"/>
          <p:cNvSpPr/>
          <p:nvPr/>
        </p:nvSpPr>
        <p:spPr>
          <a:xfrm>
            <a:off x="5915165" y="2942547"/>
            <a:ext cx="1011600" cy="101284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群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によって統一的に調べる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星 5 10"/>
          <p:cNvSpPr/>
          <p:nvPr/>
        </p:nvSpPr>
        <p:spPr>
          <a:xfrm>
            <a:off x="7397187" y="4060350"/>
            <a:ext cx="1106910" cy="102481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正方形だと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24246" cy="35306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問題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四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角形の中で正方形を特徴づける条件は？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答え</a:t>
            </a:r>
            <a:r>
              <a:rPr lang="en-US" altLang="ja-JP" sz="2800" dirty="0" smtClean="0"/>
              <a:t>:</a:t>
            </a:r>
            <a:r>
              <a:rPr lang="ja-JP" altLang="en-US" sz="2800" dirty="0" smtClean="0"/>
              <a:t>定義より、以下を満たせばよい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辺の長さがすべて等しい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各辺のなす角</a:t>
            </a:r>
            <a:r>
              <a:rPr lang="ja-JP" altLang="en-US" sz="3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3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90</a:t>
            </a:r>
            <a:r>
              <a:rPr lang="ja-JP" altLang="en-US" sz="3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度</a:t>
            </a:r>
            <a:endParaRPr lang="en-US" altLang="ja-JP" sz="3400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06" y="5010769"/>
            <a:ext cx="1361127" cy="1569023"/>
          </a:xfrm>
          <a:prstGeom prst="rect">
            <a:avLst/>
          </a:prstGeom>
        </p:spPr>
      </p:pic>
      <p:sp>
        <p:nvSpPr>
          <p:cNvPr id="5" name="円形吹き出し 4"/>
          <p:cNvSpPr/>
          <p:nvPr/>
        </p:nvSpPr>
        <p:spPr>
          <a:xfrm>
            <a:off x="5720558" y="4616895"/>
            <a:ext cx="2851799" cy="1571510"/>
          </a:xfrm>
          <a:prstGeom prst="wedgeEllipseCallout">
            <a:avLst>
              <a:gd name="adj1" fmla="val -67660"/>
              <a:gd name="adj2" fmla="val 65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二つは面倒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00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別解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64382" y="2489200"/>
            <a:ext cx="7724246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sz="28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正方形の特徴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対称性がとても高い</a:t>
            </a:r>
            <a:endParaRPr lang="en-US" altLang="ja-JP" sz="2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Wingdings 3" charset="2"/>
              <a:buNone/>
            </a:pP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Wingdings 3" charset="2"/>
              <a:buNone/>
            </a:pPr>
            <a:r>
              <a:rPr lang="ja-JP" altLang="en-US" sz="2800" dirty="0" smtClean="0"/>
              <a:t>対称性の高さを別の方法で言えないか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鏡に映しても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同じ形</a:t>
            </a:r>
            <a:endParaRPr lang="en-US" altLang="ja-JP" sz="3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90°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回転しても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同じ形</a:t>
            </a:r>
            <a:endParaRPr lang="en-US" altLang="ja-JP" sz="3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Font typeface="Wingdings 3" charset="2"/>
              <a:buNone/>
            </a:pP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14400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同じ形のままの変換で図形がわかる？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3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具体的な変換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2615602" y="2163726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ja-JP" smtClean="0"/>
          </a:p>
          <a:p>
            <a:endParaRPr lang="en-US" altLang="ja-JP" smtClean="0"/>
          </a:p>
          <a:p>
            <a:endParaRPr lang="en-US" altLang="ja-JP" smtClean="0"/>
          </a:p>
          <a:p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13227" y="5513225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正方形は変換で決定できる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91698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196452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056144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60898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491698" y="4157471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カーブ矢印 10"/>
          <p:cNvSpPr/>
          <p:nvPr/>
        </p:nvSpPr>
        <p:spPr>
          <a:xfrm>
            <a:off x="2387005" y="2234018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下カーブ矢印 11"/>
          <p:cNvSpPr/>
          <p:nvPr/>
        </p:nvSpPr>
        <p:spPr>
          <a:xfrm>
            <a:off x="4185232" y="2234018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下カーブ矢印 12"/>
          <p:cNvSpPr/>
          <p:nvPr/>
        </p:nvSpPr>
        <p:spPr>
          <a:xfrm>
            <a:off x="5977993" y="2258039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1079200" y="3875883"/>
            <a:ext cx="7833818" cy="3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281919" y="229371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6181" y="253018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45178" y="22982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50146" y="347564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281919" y="34712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3191136" y="2620937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981357" y="23025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44616" y="230709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49584" y="348450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981357" y="34801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5056297" y="2607804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793358" y="22894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009777" y="22939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14745" y="347137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46518" y="346698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756584" y="2615623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546805" y="229725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710064" y="230177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5032" y="3479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546805" y="347480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1484608" y="415734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274829" y="3838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38088" y="384349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43056" y="502091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274829" y="50165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3196457" y="415202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986678" y="38336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149937" y="383817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54905" y="501559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986678" y="5011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5067788" y="4157348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58009" y="383898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21268" y="38435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26236" y="50209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858009" y="50165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737354" y="416773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27575" y="384937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7690834" y="38538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695802" y="50313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527575" y="502691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上下矢印 54"/>
          <p:cNvSpPr/>
          <p:nvPr/>
        </p:nvSpPr>
        <p:spPr>
          <a:xfrm>
            <a:off x="176734" y="3283746"/>
            <a:ext cx="68528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48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42" y="2845391"/>
            <a:ext cx="1264152" cy="1416198"/>
          </a:xfrm>
          <a:prstGeom prst="rect">
            <a:avLst/>
          </a:prstGeom>
        </p:spPr>
      </p:pic>
      <p:sp>
        <p:nvSpPr>
          <p:cNvPr id="6" name="角丸四角形吹き出し 5"/>
          <p:cNvSpPr/>
          <p:nvPr/>
        </p:nvSpPr>
        <p:spPr>
          <a:xfrm>
            <a:off x="2397642" y="2493333"/>
            <a:ext cx="5188688" cy="1600199"/>
          </a:xfrm>
          <a:prstGeom prst="wedgeRoundRectCallout">
            <a:avLst>
              <a:gd name="adj1" fmla="val -57702"/>
              <a:gd name="adj2" fmla="val 2775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変換から群へ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843683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endParaRPr lang="en-US" altLang="ja-JP" sz="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幾何学とは変換によって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変わらないものの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研究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だ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「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変換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」が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主役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になった一般論を作りたい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</a:t>
            </a:r>
            <a:r>
              <a:rPr kumimoji="1"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ja-JP" altLang="en-US" sz="4800" dirty="0" smtClean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群論</a:t>
            </a:r>
            <a:r>
              <a:rPr kumimoji="1"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</a:t>
            </a:r>
            <a:endParaRPr kumimoji="1" lang="en-US" altLang="ja-JP" sz="4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04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自己紹介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64381" y="2489200"/>
                <a:ext cx="7836273" cy="42571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普段は、</a:t>
                </a:r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数論</a:t>
                </a:r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好き</a:t>
                </a:r>
                <a:endParaRPr kumimoji="1"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進</a:t>
                </a:r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整数環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ℤ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ja-JP" altLang="en-US" sz="3200" b="0" i="1" dirty="0" smtClean="0">
                    <a:latin typeface="Cambria Math" panose="02040503050406030204" pitchFamily="18" charset="0"/>
                    <a:ea typeface="Meiryo UI" panose="020B0604030504040204" pitchFamily="50" charset="-128"/>
                  </a:rPr>
                  <a:t>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 smtClean="0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ℤ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𝑝</m:t>
                        </m:r>
                      </m:sub>
                    </m:sSub>
                    <m:r>
                      <a:rPr lang="en-US" altLang="ja-JP" sz="32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[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Meiryo UI" panose="020B0604030504040204" pitchFamily="50" charset="-128"/>
                          </a:rPr>
                          <m:t>𝑇</m:t>
                        </m:r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  <a:ea typeface="Meiryo UI" panose="020B0604030504040204" pitchFamily="50" charset="-128"/>
                      </a:rPr>
                      <m:t>]</m:t>
                    </m:r>
                  </m:oMath>
                </a14:m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上の岩澤代数</a:t>
                </a:r>
                <a:endParaRPr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kumimoji="1"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ヴェイユ予想</a:t>
                </a:r>
                <a:endParaRPr kumimoji="1"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数学の領域を広げる分野にも興味あり</a:t>
                </a:r>
                <a:endParaRPr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機械学習</a:t>
                </a:r>
                <a:endParaRPr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数理</a:t>
                </a: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生物</a:t>
                </a:r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進生物学を作りたい</a:t>
                </a:r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81" y="2489200"/>
                <a:ext cx="7836273" cy="4257158"/>
              </a:xfrm>
              <a:blipFill rotWithShape="0">
                <a:blip r:embed="rId3"/>
                <a:stretch>
                  <a:fillRect l="-2023" t="-18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65268"/>
              </p:ext>
            </p:extLst>
          </p:nvPr>
        </p:nvGraphicFramePr>
        <p:xfrm>
          <a:off x="4538663" y="3337322"/>
          <a:ext cx="666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" name="数式" r:id="rId4" imgW="88560" imgH="241200" progId="Equation.3">
                  <p:embed/>
                </p:oleObj>
              </mc:Choice>
              <mc:Fallback>
                <p:oleObj name="数式" r:id="rId4" imgW="885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8663" y="3337322"/>
                        <a:ext cx="66675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3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群の</a:t>
            </a:r>
            <a:r>
              <a:rPr lang="ja-JP" altLang="en-US" dirty="0"/>
              <a:t>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積が定義されている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単位元が存在する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逆元が存在する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結合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法則が成り立つ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53" y="2975343"/>
            <a:ext cx="2153869" cy="265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例示は理解の試金石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417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      正方形の変換の場合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記号の</a:t>
            </a:r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endParaRPr lang="en-US" altLang="ja-JP" sz="2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3200" dirty="0" smtClean="0">
                <a:latin typeface="Cambria Math" panose="02040503050406030204" pitchFamily="18" charset="0"/>
                <a:ea typeface="Meiryo UI" panose="020B0604030504040204" pitchFamily="50" charset="-128"/>
              </a:rPr>
              <a:t>             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</a:p>
          <a:p>
            <a:pPr marL="0" indent="0">
              <a:buNone/>
            </a:pPr>
            <a:r>
              <a:rPr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</a:p>
          <a:p>
            <a:pPr marL="0" indent="0">
              <a:buNone/>
            </a:pPr>
            <a:r>
              <a:rPr lang="en-US" altLang="ja-JP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       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下カーブ矢印 17"/>
          <p:cNvSpPr/>
          <p:nvPr/>
        </p:nvSpPr>
        <p:spPr>
          <a:xfrm>
            <a:off x="5270117" y="4722911"/>
            <a:ext cx="795451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944556" y="52301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463504" y="5879316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53725" y="556095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99015" y="55799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091421" y="64375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219459" y="64344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944306" y="55609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40" name="直線コネクタ 39"/>
          <p:cNvCxnSpPr/>
          <p:nvPr/>
        </p:nvCxnSpPr>
        <p:spPr>
          <a:xfrm>
            <a:off x="5667843" y="5691205"/>
            <a:ext cx="1" cy="108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6085478" y="5879312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720989" y="557991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718711" y="64268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841433" y="64344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4463504" y="4670989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53725" y="435262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099015" y="437159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075469" y="52292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219459" y="52261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944306" y="435262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085478" y="4670985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720989" y="437159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713395" y="52292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4463504" y="5873873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253725" y="555550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099015" y="557448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219459" y="64290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944306" y="555550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6085478" y="5873869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720989" y="557447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841433" y="642903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1352133" y="5911968"/>
                <a:ext cx="23396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:r>
                  <a:rPr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鏡に映す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33" y="5911968"/>
                <a:ext cx="2339679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5625" r="-5990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/>
              <p:cNvSpPr txBox="1"/>
              <p:nvPr/>
            </p:nvSpPr>
            <p:spPr>
              <a:xfrm>
                <a:off x="1359089" y="4731851"/>
                <a:ext cx="23752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:r>
                  <a:rPr lang="en-US" altLang="ja-JP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90°</a:t>
                </a: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回転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3" name="テキスト ボックス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89" y="4731851"/>
                <a:ext cx="2375202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5625" r="-5641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テキスト ボックス 74"/>
          <p:cNvSpPr txBox="1"/>
          <p:nvPr/>
        </p:nvSpPr>
        <p:spPr>
          <a:xfrm>
            <a:off x="5953414" y="40747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4472362" y="3515576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4262583" y="319721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107873" y="321618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116227" y="407379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228317" y="4070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953164" y="319721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82" name="正方形/長方形 81"/>
          <p:cNvSpPr/>
          <p:nvPr/>
        </p:nvSpPr>
        <p:spPr>
          <a:xfrm>
            <a:off x="6094336" y="3515572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729847" y="321617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6727569" y="407378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1367947" y="3576438"/>
                <a:ext cx="20505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そのまま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947" y="3576438"/>
                <a:ext cx="2050561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5625" r="-7122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等号 85"/>
          <p:cNvSpPr/>
          <p:nvPr/>
        </p:nvSpPr>
        <p:spPr>
          <a:xfrm>
            <a:off x="5334352" y="3596517"/>
            <a:ext cx="666979" cy="4662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7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「積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「積」を変換の「</a:t>
            </a:r>
            <a:r>
              <a:rPr kumimoji="1"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合成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」で定義する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50906" y="523019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469854" y="5879316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60075" y="556095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105365" y="557992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97771" y="64375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5809" y="64344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950656" y="55609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5676496" y="4371592"/>
            <a:ext cx="1" cy="108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091828" y="5879312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27339" y="557991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25061" y="642689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847783" y="64344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469854" y="4670989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60075" y="435262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05365" y="437159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81819" y="52292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25809" y="52261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50656" y="435262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091828" y="4670985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27339" y="437159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19745" y="52292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4469854" y="5873873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60075" y="555550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105365" y="557448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225809" y="64290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6091828" y="5873869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847783" y="64290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1346937" y="5911968"/>
                <a:ext cx="1887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37" y="5911968"/>
                <a:ext cx="188744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1353893" y="4731851"/>
                <a:ext cx="23752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:r>
                  <a:rPr lang="ja-JP" altLang="en-US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鏡に映す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93" y="4731851"/>
                <a:ext cx="2375202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5625" r="-4615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/>
          <p:cNvSpPr txBox="1"/>
          <p:nvPr/>
        </p:nvSpPr>
        <p:spPr>
          <a:xfrm>
            <a:off x="5959764" y="407477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4478712" y="3515576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268933" y="319721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14223" y="321618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122577" y="407379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234667" y="4070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59514" y="31972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100686" y="3515572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736197" y="321617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733919" y="407378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362751" y="3576438"/>
                <a:ext cx="2412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ja-JP" sz="32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ja-JP" sz="3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m:t>90°</m:t>
                      </m:r>
                      <m:r>
                        <m:rPr>
                          <m:nor/>
                        </m:rPr>
                        <a:rPr lang="ja-JP" altLang="en-US" sz="3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m:t>回転</m:t>
                      </m:r>
                    </m:oMath>
                  </m:oMathPara>
                </a14:m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51" y="3576438"/>
                <a:ext cx="241284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下カーブ矢印 48"/>
          <p:cNvSpPr/>
          <p:nvPr/>
        </p:nvSpPr>
        <p:spPr>
          <a:xfrm>
            <a:off x="5276467" y="3700440"/>
            <a:ext cx="795451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変換を記号にすると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5602" y="2163726"/>
            <a:ext cx="6345260" cy="3530600"/>
          </a:xfrm>
        </p:spPr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037806" y="2424050"/>
            <a:ext cx="7724246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ja-JP" dirty="0" smtClean="0"/>
          </a:p>
          <a:p>
            <a:pPr marL="0" indent="0">
              <a:buFont typeface="Wingdings 3" charset="2"/>
              <a:buNone/>
            </a:pP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491698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196452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056144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760898" y="261207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491698" y="4157471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下カーブ矢印 3"/>
          <p:cNvSpPr/>
          <p:nvPr/>
        </p:nvSpPr>
        <p:spPr>
          <a:xfrm>
            <a:off x="2387005" y="2234018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下カーブ矢印 14"/>
          <p:cNvSpPr/>
          <p:nvPr/>
        </p:nvSpPr>
        <p:spPr>
          <a:xfrm>
            <a:off x="4185232" y="2234018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下カーブ矢印 15"/>
          <p:cNvSpPr/>
          <p:nvPr/>
        </p:nvSpPr>
        <p:spPr>
          <a:xfrm>
            <a:off x="5977993" y="2258039"/>
            <a:ext cx="978196" cy="2551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079200" y="3875883"/>
            <a:ext cx="7833818" cy="3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281919" y="229371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6181" y="253018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445178" y="22982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450146" y="347564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81919" y="347125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3191136" y="2620937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81357" y="23025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44616" y="230709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149584" y="348450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81357" y="34801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5056297" y="2607804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93358" y="22894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09777" y="22939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014745" y="347137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846518" y="346698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6756584" y="2615623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546805" y="229725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710064" y="230177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715032" y="34791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46805" y="347480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1484608" y="415734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274829" y="3838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438088" y="384349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443056" y="502091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274829" y="501652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3196457" y="415202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986678" y="38336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149937" y="383817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154905" y="501559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986678" y="50112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5067788" y="4157348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858009" y="383898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021268" y="38435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26236" y="50209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858009" y="50165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6737354" y="4167735"/>
            <a:ext cx="1076060" cy="92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527575" y="384937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690834" y="38538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695802" y="503130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527575" y="502691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66" name="上下矢印 65"/>
          <p:cNvSpPr/>
          <p:nvPr/>
        </p:nvSpPr>
        <p:spPr>
          <a:xfrm>
            <a:off x="176734" y="3283746"/>
            <a:ext cx="68528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1281919" y="5876662"/>
                <a:ext cx="8252516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　</a:t>
                </a:r>
                <a:r>
                  <a:rPr lang="en-US" altLang="ja-JP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G:={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𝑔𝑓</m:t>
                    </m:r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𝑔𝑓</m:t>
                        </m:r>
                      </m:e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ja-JP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  <a:r>
                  <a:rPr lang="ja-JP" altLang="en-US" sz="3200" dirty="0" smtClean="0">
                    <a:latin typeface="Cambria Math" panose="02040503050406030204" pitchFamily="18" charset="0"/>
                  </a:rPr>
                  <a:t>　</a:t>
                </a:r>
                <a:r>
                  <a:rPr lang="ja-JP" altLang="en-US" dirty="0" smtClean="0"/>
                  <a:t>　　　　　　　　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19" y="5876662"/>
                <a:ext cx="8252516" cy="861774"/>
              </a:xfrm>
              <a:prstGeom prst="rect">
                <a:avLst/>
              </a:prstGeom>
              <a:blipFill rotWithShape="0">
                <a:blip r:embed="rId3"/>
                <a:stretch>
                  <a:fillRect t="-13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286288" y="55252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記号</a:t>
            </a:r>
            <a:endParaRPr kumimoji="1" lang="ja-JP" altLang="en-US" sz="28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66190" y="21389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図形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73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単位元の存在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64382" y="2489200"/>
                <a:ext cx="7662930" cy="42837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単位元　</a:t>
                </a:r>
                <a:r>
                  <a:rPr kumimoji="1"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=</a:t>
                </a:r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　どんな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をかけても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になる元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endParaRPr lang="en-US" altLang="ja-JP" sz="16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　　正方形の変換では</a:t>
                </a:r>
                <a:endParaRPr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endParaRPr kumimoji="1"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endParaRPr kumimoji="1" lang="en-US" altLang="ja-JP" sz="3200" dirty="0" smtClean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indent="0">
                  <a:buNone/>
                </a:pPr>
                <a:r>
                  <a:rPr kumimoji="1"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                           残りは、</a:t>
                </a:r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exercise</a:t>
                </a:r>
                <a:r>
                  <a:rPr lang="en-US" altLang="ja-JP" sz="32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!</a:t>
                </a:r>
                <a:endParaRPr kumimoji="1" lang="ja-JP" altLang="en-US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82" y="2489200"/>
                <a:ext cx="7662930" cy="4283740"/>
              </a:xfrm>
              <a:blipFill rotWithShape="0">
                <a:blip r:embed="rId2"/>
                <a:stretch>
                  <a:fillRect l="-2068" t="-21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5648614" y="51752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167562" y="4616050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7783" y="429768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03073" y="431665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11427" y="51742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923517" y="51712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48364" y="429768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789536" y="4616046"/>
            <a:ext cx="727728" cy="66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25047" y="431665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22769" y="517426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806097" y="4676912"/>
                <a:ext cx="20505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ja-JP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: </a:t>
                </a:r>
                <a:r>
                  <a:rPr lang="ja-JP" altLang="en-US" sz="3200" dirty="0" smtClean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そのまま</a:t>
                </a:r>
                <a:endParaRPr lang="en-US" altLang="ja-JP" sz="32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097" y="4676912"/>
                <a:ext cx="2050561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5625" r="-7122" b="-3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等号 14"/>
          <p:cNvSpPr/>
          <p:nvPr/>
        </p:nvSpPr>
        <p:spPr>
          <a:xfrm>
            <a:off x="5029552" y="4696991"/>
            <a:ext cx="666979" cy="466273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群が主役なので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859632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群の性質や群同士の関係が知りたい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つまり</a:t>
            </a:r>
            <a:endParaRPr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普段は図形を忘れ、　</a:t>
            </a:r>
            <a:endParaRPr kumimoji="1"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</a:t>
            </a: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必要な時だけ図形の変換とみる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群が図形に作用すると考える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85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作用のメリット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群を固定して、図形を変えられる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926436" y="3616339"/>
            <a:ext cx="1308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endParaRPr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6830600" y="291776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6822695" y="4214309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直方体 7"/>
          <p:cNvSpPr/>
          <p:nvPr/>
        </p:nvSpPr>
        <p:spPr>
          <a:xfrm>
            <a:off x="968484" y="3326327"/>
            <a:ext cx="1216152" cy="1216152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4979756" y="4134183"/>
            <a:ext cx="1400262" cy="4170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2485972" y="3962199"/>
            <a:ext cx="1123137" cy="808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5066348" y="3472176"/>
            <a:ext cx="1382943" cy="3152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図形に共通する本質的な性質がみれる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956" y="498937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図形を忘れたはずなのに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742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表現とは？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769255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図形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ベクトル空間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を考えること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表現のメリット</a:t>
            </a:r>
            <a:endParaRPr lang="en-US" altLang="ja-JP" sz="28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変換が線形写像</a:t>
            </a:r>
            <a:r>
              <a:rPr lang="en-US" altLang="ja-JP" sz="3200" dirty="0" smtClean="0"/>
              <a:t>(</a:t>
            </a:r>
            <a:r>
              <a:rPr lang="ja-JP" altLang="en-US" sz="3200" dirty="0"/>
              <a:t>≒行列</a:t>
            </a:r>
            <a:r>
              <a:rPr lang="en-US" altLang="ja-JP" sz="3200" dirty="0" smtClean="0"/>
              <a:t>)</a:t>
            </a:r>
            <a:endParaRPr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正方形の変換等に対応</a:t>
            </a:r>
            <a:r>
              <a:rPr lang="ja-JP" altLang="en-US" sz="3200" dirty="0"/>
              <a:t>する</a:t>
            </a:r>
            <a:r>
              <a:rPr lang="ja-JP" altLang="en-US" sz="3200" dirty="0" smtClean="0"/>
              <a:t>表現がある</a:t>
            </a:r>
            <a:endParaRPr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/>
              <a:t>表現から群が完全にわかることもある</a:t>
            </a:r>
            <a:endParaRPr lang="ja-JP" altLang="en-US" sz="3200" dirty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表現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だけを考えればいい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51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群・図形・表現の関係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二等辺三角形 3"/>
          <p:cNvSpPr/>
          <p:nvPr/>
        </p:nvSpPr>
        <p:spPr>
          <a:xfrm>
            <a:off x="3013362" y="3925455"/>
            <a:ext cx="2895602" cy="232987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31751" y="307321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</a:t>
            </a:r>
            <a:endParaRPr kumimoji="1" lang="ja-JP" altLang="en-US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43357" y="585847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群</a:t>
            </a:r>
            <a:endParaRPr kumimoji="1" lang="ja-JP" altLang="en-US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08964" y="58584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図形</a:t>
            </a:r>
            <a:endParaRPr kumimoji="1" lang="ja-JP" altLang="en-US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88536" y="2401272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三位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一体の関係</a:t>
            </a:r>
          </a:p>
        </p:txBody>
      </p:sp>
    </p:spTree>
    <p:extLst>
      <p:ext uri="{BB962C8B-B14F-4D97-AF65-F5344CB8AC3E}">
        <p14:creationId xmlns:p14="http://schemas.microsoft.com/office/powerpoint/2010/main" val="14917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6832" y="1509960"/>
            <a:ext cx="8059667" cy="43158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sz="7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全て</a:t>
            </a:r>
            <a:r>
              <a:rPr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7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表現を知りたい</a:t>
            </a:r>
            <a:endParaRPr lang="ja-JP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6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伝えたいこと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80646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数理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生物、</a:t>
            </a:r>
            <a:r>
              <a:rPr lang="ja-JP" altLang="en-US" sz="40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たの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しー</a:t>
            </a:r>
            <a:endParaRPr lang="en-US" altLang="ja-JP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数学における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『</a:t>
            </a:r>
            <a:r>
              <a:rPr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表現</a:t>
            </a:r>
            <a:r>
              <a:rPr lang="en-US" altLang="ja-JP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』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重要</a:t>
            </a:r>
            <a:r>
              <a:rPr lang="ja-JP" altLang="en-US" sz="4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</a:t>
            </a:r>
            <a:endParaRPr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29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全ては多すぎる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199"/>
            <a:ext cx="7981745" cy="4202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単純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なものだけでも、知りたい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最も単純な表現な何か？</a:t>
            </a:r>
            <a:endParaRPr lang="ja-JP" altLang="en-US" sz="3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rgbClr val="FF0000"/>
                </a:solidFill>
              </a:rPr>
              <a:t>既約</a:t>
            </a:r>
            <a:r>
              <a:rPr lang="ja-JP" altLang="en-US" sz="3200" dirty="0" smtClean="0">
                <a:solidFill>
                  <a:srgbClr val="FF0000"/>
                </a:solidFill>
              </a:rPr>
              <a:t>表現</a:t>
            </a:r>
            <a:r>
              <a:rPr lang="en-US" altLang="ja-JP" sz="3200" dirty="0"/>
              <a:t>=</a:t>
            </a:r>
            <a:r>
              <a:rPr lang="ja-JP" altLang="en-US" sz="3200" dirty="0" smtClean="0"/>
              <a:t>これ</a:t>
            </a:r>
            <a:r>
              <a:rPr lang="ja-JP" altLang="en-US" sz="3200" dirty="0"/>
              <a:t>以上分解</a:t>
            </a:r>
            <a:r>
              <a:rPr lang="ja-JP" altLang="en-US" sz="3200" dirty="0" smtClean="0"/>
              <a:t>できない表現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lang="en-US" altLang="ja-JP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Definition</a:t>
            </a:r>
          </a:p>
          <a:p>
            <a:pPr marL="0" indent="0">
              <a:buNone/>
            </a:pPr>
            <a:r>
              <a:rPr lang="en-US" altLang="ja-JP" sz="3200" dirty="0" smtClean="0"/>
              <a:t>G</a:t>
            </a:r>
            <a:r>
              <a:rPr lang="ja-JP" altLang="en-US" sz="3200" dirty="0"/>
              <a:t>の表現</a:t>
            </a:r>
            <a:r>
              <a:rPr lang="en-US" altLang="ja-JP" sz="3200" dirty="0"/>
              <a:t>V</a:t>
            </a:r>
            <a:r>
              <a:rPr lang="ja-JP" altLang="en-US" sz="3200" dirty="0"/>
              <a:t>が既約表現と</a:t>
            </a:r>
            <a:r>
              <a:rPr lang="ja-JP" altLang="en-US" sz="3200" dirty="0" smtClean="0"/>
              <a:t>は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非</a:t>
            </a:r>
            <a:r>
              <a:rPr lang="ja-JP" altLang="en-US" sz="3200" dirty="0"/>
              <a:t>自明なＧ</a:t>
            </a:r>
            <a:r>
              <a:rPr lang="ja-JP" altLang="en-US" sz="3200" dirty="0" smtClean="0"/>
              <a:t>不変部分</a:t>
            </a:r>
            <a:r>
              <a:rPr lang="ja-JP" altLang="en-US" sz="3200" dirty="0"/>
              <a:t>空間が存在</a:t>
            </a:r>
            <a:r>
              <a:rPr lang="ja-JP" altLang="en-US" sz="3200" dirty="0" smtClean="0"/>
              <a:t>しないこと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67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単純なものから</a:t>
            </a:r>
            <a:r>
              <a:rPr lang="ja-JP" altLang="en-US" dirty="0"/>
              <a:t>どこまで</a:t>
            </a:r>
            <a:r>
              <a:rPr lang="ja-JP" altLang="en-US" dirty="0" smtClean="0"/>
              <a:t>わかる？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84320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特別な場合は、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わかる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量子群、有限群の場合は以下が成り立つ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4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lang="en-US" altLang="ja-JP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Theorem(</a:t>
            </a:r>
            <a:r>
              <a:rPr lang="ja-JP" altLang="en-US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完全可約性</a:t>
            </a:r>
            <a:r>
              <a:rPr lang="en-US" altLang="ja-JP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任意の表現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V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は既約表現の直和でかける</a:t>
            </a:r>
            <a:r>
              <a:rPr lang="en-US" altLang="ja-JP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endParaRPr lang="en-US" altLang="ja-JP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13227" y="5507909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既約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表現だけわかればいい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7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既約</a:t>
            </a:r>
            <a:r>
              <a:rPr lang="ja-JP" altLang="en-US" dirty="0" smtClean="0"/>
              <a:t>表現は簡単か？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8279618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dirty="0"/>
              <a:t>既約</a:t>
            </a:r>
            <a:r>
              <a:rPr lang="ja-JP" altLang="en-US" sz="3200" dirty="0" smtClean="0"/>
              <a:t>表現の決定自体が難しい場合もある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特別</a:t>
            </a:r>
            <a:r>
              <a:rPr lang="ja-JP" altLang="en-US" sz="3200" dirty="0"/>
              <a:t>な</a:t>
            </a:r>
            <a:r>
              <a:rPr lang="ja-JP" altLang="en-US" sz="3200" dirty="0" smtClean="0"/>
              <a:t>場合での</a:t>
            </a:r>
            <a:r>
              <a:rPr lang="en-US" altLang="ja-JP" sz="3200" dirty="0" smtClean="0"/>
              <a:t>p</a:t>
            </a:r>
            <a:r>
              <a:rPr lang="ja-JP" altLang="en-US" sz="3200" dirty="0" smtClean="0"/>
              <a:t>進既約表現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を決定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分類</a:t>
            </a:r>
            <a:r>
              <a:rPr lang="en-US" altLang="ja-JP" sz="3200" dirty="0" smtClean="0"/>
              <a:t>)</a:t>
            </a:r>
            <a:r>
              <a:rPr lang="ja-JP" altLang="en-US" sz="3200" dirty="0" smtClean="0"/>
              <a:t>できれば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修士論文レベルだったり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2" y="3789217"/>
            <a:ext cx="2161263" cy="24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量子群の場合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739291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既約表現は</a:t>
            </a:r>
            <a:r>
              <a:rPr lang="ja-JP" altLang="en-US" sz="3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完全に決定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されている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有限次元の場合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さらに、非常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にきれいな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形。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量子群の定義のややこしさ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とは対照的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260" y="3681462"/>
            <a:ext cx="2147454" cy="27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図形・群・表現のまとめ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87782" cy="353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図形や群を知るには表現が一番簡単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量子群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の場合は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表現が完全にわかっている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これ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でも十分ありがたいが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endParaRPr kumimoji="1"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3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表現の真価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843200" cy="41194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1400" dirty="0" smtClean="0"/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フーリエ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変換</a:t>
            </a:r>
            <a:endParaRPr lang="en-US" altLang="ja-JP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フーリエ変換は群の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表現を通して理解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できる</a:t>
            </a:r>
            <a:endParaRPr kumimoji="1"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ja-JP" altLang="en-US" sz="3200" b="1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ラングランズ対応</a:t>
            </a:r>
            <a:endParaRPr lang="en-US" altLang="ja-JP" sz="3200" b="1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保型表現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とガロア表現の対応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788536" y="2387418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表現を通して、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数学同士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つながる</a:t>
            </a:r>
            <a:endParaRPr lang="en-US" altLang="ja-JP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4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要は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79470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4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表現とは、様々なものを</a:t>
            </a: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つなげ</a:t>
            </a:r>
            <a:r>
              <a:rPr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endParaRPr kumimoji="1" lang="en-US" altLang="ja-JP" sz="48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調べることを可能にするもの</a:t>
            </a:r>
            <a:r>
              <a:rPr lang="en-US" altLang="ja-JP" sz="4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745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問題提起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8114519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Crystal Basis Model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は翻訳と表現の対応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生物と表現で別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対応が作れたら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すごく面白いことができるかもしれない。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生物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分類と群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の既約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表現を対応できないか</a:t>
            </a: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80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問題提起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531473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Crystal Basis 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で現れる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翻訳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表現が対応する理由はわからない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864381" y="4743022"/>
            <a:ext cx="7967112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裏に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はそれらを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説明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する何かが？？？</a:t>
            </a:r>
            <a:endParaRPr lang="ja-JP" altLang="en-US" sz="3200" b="1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0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80854" cy="420931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 smtClean="0"/>
              <a:t>本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 smtClean="0"/>
              <a:t>リー群</a:t>
            </a:r>
            <a:r>
              <a:rPr lang="ja-JP" altLang="en-US" sz="2800" dirty="0"/>
              <a:t>と</a:t>
            </a:r>
            <a:r>
              <a:rPr lang="ja-JP" altLang="en-US" sz="2800" dirty="0" smtClean="0"/>
              <a:t>表現論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量子群とヤン・バクスター</a:t>
            </a:r>
            <a:r>
              <a:rPr lang="ja-JP" altLang="en-US" sz="2800" dirty="0" smtClean="0"/>
              <a:t>方程式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/>
              <a:t>PDF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800" dirty="0"/>
              <a:t>箙と</a:t>
            </a:r>
            <a:r>
              <a:rPr lang="ja-JP" altLang="en-US" sz="2800" dirty="0" smtClean="0"/>
              <a:t>量子群</a:t>
            </a:r>
            <a:endParaRPr lang="en-US" altLang="ja-JP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Crystal Basis Model: Codon-Anticodon Interaction and Genetic Code </a:t>
            </a:r>
            <a:r>
              <a:rPr lang="en-US" altLang="ja-JP" sz="2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Evolution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89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72140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7800" dirty="0" smtClean="0"/>
              <a:t>  </a:t>
            </a:r>
            <a:endParaRPr lang="en-US" altLang="ja-JP" sz="7800" dirty="0" smtClean="0"/>
          </a:p>
          <a:p>
            <a:pPr marL="0" indent="0">
              <a:buNone/>
            </a:pPr>
            <a:r>
              <a:rPr lang="ja-JP" altLang="en-US" sz="6600" dirty="0" smtClean="0"/>
              <a:t>   </a:t>
            </a:r>
            <a:r>
              <a:rPr lang="ja-JP" altLang="en-US" sz="7200" dirty="0" smtClean="0"/>
              <a:t>数理生物学とは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39758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次回は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886213" cy="414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今回話せなかったものを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…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話したい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量子群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ついて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sz="3200" dirty="0" err="1" smtClean="0"/>
              <a:t>Hopf</a:t>
            </a:r>
            <a:r>
              <a:rPr lang="ja-JP" altLang="en-US" sz="3200" dirty="0" smtClean="0"/>
              <a:t>代数について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3200" dirty="0" smtClean="0"/>
              <a:t>リー群・リー環の表現について</a:t>
            </a:r>
            <a:endParaRPr kumimoji="1"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3200" dirty="0" smtClean="0"/>
              <a:t>p</a:t>
            </a:r>
            <a:r>
              <a:rPr kumimoji="1" lang="ja-JP" altLang="en-US" sz="3200" dirty="0" smtClean="0"/>
              <a:t>進リー群について</a:t>
            </a:r>
            <a:endParaRPr kumimoji="1"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200" dirty="0"/>
              <a:t>グレブナー</a:t>
            </a:r>
            <a:r>
              <a:rPr lang="ja-JP" altLang="en-US" sz="3200" dirty="0" smtClean="0"/>
              <a:t>基底について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59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生物学の基本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482178" cy="353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700" dirty="0"/>
              <a:t>　</a:t>
            </a:r>
            <a:r>
              <a:rPr lang="ja-JP" altLang="en-US" sz="3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3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現象</a:t>
            </a:r>
            <a:r>
              <a:rPr lang="ja-JP" altLang="en-US" sz="3900" dirty="0">
                <a:latin typeface="Meiryo UI" panose="020B0604030504040204" pitchFamily="50" charset="-128"/>
                <a:ea typeface="Meiryo UI" panose="020B0604030504040204" pitchFamily="50" charset="-128"/>
              </a:rPr>
              <a:t>」を観察</a:t>
            </a:r>
            <a:endParaRPr lang="en-US" altLang="ja-JP" sz="3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700" dirty="0"/>
              <a:t>    </a:t>
            </a:r>
            <a:endParaRPr lang="en-US" altLang="ja-JP" sz="2700" dirty="0"/>
          </a:p>
          <a:p>
            <a:pPr marL="0" indent="0">
              <a:buNone/>
            </a:pPr>
            <a:r>
              <a:rPr lang="ja-JP" altLang="en-US" sz="2700" dirty="0"/>
              <a:t>      </a:t>
            </a:r>
            <a:endParaRPr lang="en-US" altLang="ja-JP" sz="2700" dirty="0"/>
          </a:p>
          <a:p>
            <a:pPr marL="0" indent="0">
              <a:buNone/>
            </a:pPr>
            <a:r>
              <a:rPr lang="ja-JP" altLang="en-US" sz="2700" dirty="0"/>
              <a:t>　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ja-JP" altLang="en-US" sz="39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仮説</a:t>
            </a:r>
            <a:r>
              <a:rPr lang="ja-JP" altLang="en-US" sz="3900" dirty="0">
                <a:latin typeface="Meiryo UI" panose="020B0604030504040204" pitchFamily="50" charset="-128"/>
                <a:ea typeface="Meiryo UI" panose="020B0604030504040204" pitchFamily="50" charset="-128"/>
              </a:rPr>
              <a:t>」を提示</a:t>
            </a:r>
            <a:endParaRPr lang="en-US" altLang="ja-JP" sz="3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7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　</a:t>
            </a:r>
            <a:endParaRPr lang="en-US" altLang="ja-JP" sz="27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319" y="2621466"/>
            <a:ext cx="1844178" cy="1844178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1864056" y="3212355"/>
            <a:ext cx="676107" cy="662400"/>
          </a:xfrm>
          <a:prstGeom prst="downArrow">
            <a:avLst>
              <a:gd name="adj1" fmla="val 568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7" name="下矢印 6"/>
          <p:cNvSpPr/>
          <p:nvPr/>
        </p:nvSpPr>
        <p:spPr>
          <a:xfrm rot="10800000">
            <a:off x="2971914" y="3126383"/>
            <a:ext cx="675052" cy="660743"/>
          </a:xfrm>
          <a:prstGeom prst="downArrow">
            <a:avLst>
              <a:gd name="adj1" fmla="val 568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50"/>
          </a:p>
        </p:txBody>
      </p:sp>
      <p:sp>
        <p:nvSpPr>
          <p:cNvPr id="8" name="正方形/長方形 7"/>
          <p:cNvSpPr/>
          <p:nvPr/>
        </p:nvSpPr>
        <p:spPr>
          <a:xfrm>
            <a:off x="935666" y="5334000"/>
            <a:ext cx="7410894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生物学</a:t>
            </a:r>
            <a:r>
              <a:rPr lang="ja-JP" altLang="en-US" sz="3200" dirty="0">
                <a:solidFill>
                  <a:schemeClr val="tx1"/>
                </a:solidFill>
              </a:rPr>
              <a:t>＝</a:t>
            </a:r>
            <a:r>
              <a:rPr lang="ja-JP" altLang="en-US" sz="3200" b="1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生き残った「仮説」の</a:t>
            </a:r>
            <a:r>
              <a:rPr lang="ja-JP" altLang="en-US" sz="3200" b="1" dirty="0" smtClean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集まり</a:t>
            </a:r>
            <a:endParaRPr lang="en-US" altLang="ja-JP" sz="32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13" y="2351708"/>
            <a:ext cx="2352347" cy="2383693"/>
          </a:xfrm>
          <a:prstGeom prst="rect">
            <a:avLst/>
          </a:prstGeom>
        </p:spPr>
      </p:pic>
      <p:sp>
        <p:nvSpPr>
          <p:cNvPr id="13" name="右矢印 12"/>
          <p:cNvSpPr/>
          <p:nvPr/>
        </p:nvSpPr>
        <p:spPr>
          <a:xfrm>
            <a:off x="5286502" y="3126383"/>
            <a:ext cx="753711" cy="66240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70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数理生物とは？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418381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「仮説」として「</a:t>
            </a:r>
            <a:r>
              <a:rPr lang="ja-JP" altLang="en-US" sz="3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数理</a:t>
            </a:r>
            <a:r>
              <a:rPr lang="ja-JP" altLang="en-US" sz="3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」を採用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1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捕食者</a:t>
            </a:r>
            <a:r>
              <a:rPr lang="ja-JP" altLang="en-US" sz="3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ー</a:t>
            </a:r>
            <a:r>
              <a:rPr lang="ja-JP" altLang="en-US" sz="3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被食者の数理モデル</a:t>
            </a:r>
            <a:endParaRPr lang="en-US" altLang="ja-JP" sz="3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dx</a:t>
            </a:r>
            <a:r>
              <a:rPr kumimoji="1"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kumimoji="1" lang="en-US" altLang="ja-JP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r>
              <a:rPr kumimoji="1"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x(a – by)</a:t>
            </a:r>
          </a:p>
          <a:p>
            <a:pPr marL="0" indent="0">
              <a:buNone/>
            </a:pPr>
            <a:r>
              <a:rPr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</a:t>
            </a:r>
            <a:r>
              <a:rPr lang="en-US" altLang="ja-JP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dy</a:t>
            </a:r>
            <a:r>
              <a:rPr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ja-JP" sz="36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dt</a:t>
            </a:r>
            <a:r>
              <a:rPr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ja-JP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y(-c + dx)</a:t>
            </a:r>
            <a:endParaRPr kumimoji="1" lang="ja-JP" altLang="en-US" sz="3600" dirty="0">
              <a:latin typeface="Cambria Math" panose="02040503050406030204" pitchFamily="18" charset="0"/>
              <a:ea typeface="Meiryo UI" panose="020B0604030504040204" pitchFamily="50" charset="-128"/>
            </a:endParaRPr>
          </a:p>
        </p:txBody>
      </p:sp>
      <p:sp>
        <p:nvSpPr>
          <p:cNvPr id="4" name="AutoShape 2" descr="{\displaystyle {\frac {dx}{dt}}=ax-bxy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4" descr="{\displaystyle {\frac {dx}{dt}}=ax-bxy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73" y="3635161"/>
            <a:ext cx="3190091" cy="313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数理生物の</a:t>
            </a:r>
            <a:r>
              <a:rPr lang="ja-JP" altLang="en-US" dirty="0"/>
              <a:t>魅力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617660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数学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より、</a:t>
            </a:r>
            <a:r>
              <a:rPr lang="ja-JP" altLang="en-US" sz="3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未知の現象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を予測可能</a:t>
            </a:r>
            <a:r>
              <a:rPr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  <a:p>
            <a:pPr marL="0" indent="0">
              <a:buNone/>
            </a:pP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     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生物学</a:t>
            </a:r>
            <a:r>
              <a:rPr kumimoji="1"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kumimoji="1"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数学　　　　　　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既知</a:t>
            </a:r>
            <a:endParaRPr kumimoji="1"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     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        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未知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59954" y="4287082"/>
            <a:ext cx="1890510" cy="21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508954" y="4287303"/>
            <a:ext cx="1890000" cy="2159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結合子 5"/>
          <p:cNvSpPr/>
          <p:nvPr/>
        </p:nvSpPr>
        <p:spPr>
          <a:xfrm>
            <a:off x="2045209" y="4402195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/>
          <p:cNvSpPr/>
          <p:nvPr/>
        </p:nvSpPr>
        <p:spPr>
          <a:xfrm>
            <a:off x="5093954" y="5367082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/>
          <p:cNvSpPr/>
          <p:nvPr/>
        </p:nvSpPr>
        <p:spPr>
          <a:xfrm>
            <a:off x="5093954" y="4441027"/>
            <a:ext cx="720000" cy="72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: 結合子 20"/>
          <p:cNvSpPr/>
          <p:nvPr/>
        </p:nvSpPr>
        <p:spPr>
          <a:xfrm>
            <a:off x="2045209" y="5333441"/>
            <a:ext cx="720000" cy="720000"/>
          </a:xfrm>
          <a:prstGeom prst="flowChartConnec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135935" y="5727082"/>
            <a:ext cx="1705384" cy="539"/>
          </a:xfrm>
          <a:prstGeom prst="line">
            <a:avLst/>
          </a:prstGeom>
          <a:ln w="31750">
            <a:solidFill>
              <a:schemeClr val="accent1">
                <a:alpha val="98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3082772" y="4800488"/>
            <a:ext cx="1705384" cy="539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結合子 11"/>
          <p:cNvSpPr/>
          <p:nvPr/>
        </p:nvSpPr>
        <p:spPr>
          <a:xfrm>
            <a:off x="6598554" y="3759200"/>
            <a:ext cx="272146" cy="2667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/>
          <p:cNvSpPr/>
          <p:nvPr/>
        </p:nvSpPr>
        <p:spPr>
          <a:xfrm>
            <a:off x="6599459" y="4216400"/>
            <a:ext cx="271242" cy="269077"/>
          </a:xfrm>
          <a:prstGeom prst="flowChartConnector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35158" y="445319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数理モデル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00344" y="5367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夢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3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数理生物がなぜブームに？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2" y="2489200"/>
            <a:ext cx="7785954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個人の予想です</a:t>
            </a:r>
            <a:endParaRPr lang="en-US" altLang="ja-JP" sz="24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コンピュータ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発展</a:t>
            </a:r>
            <a:endParaRPr lang="en-US" altLang="ja-JP" sz="3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数学の進歩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36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数学者との交流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の増加</a:t>
            </a:r>
            <a:endParaRPr lang="en-US" altLang="ja-JP" sz="36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Institute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for Biology and Mathematics of Dynamic Cellular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Processes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設立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(2013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94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64381" y="2489200"/>
            <a:ext cx="7721409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7200" dirty="0" smtClean="0"/>
              <a:t>  </a:t>
            </a:r>
            <a:endParaRPr lang="en-US" altLang="ja-JP" sz="7200" dirty="0" smtClean="0"/>
          </a:p>
          <a:p>
            <a:pPr marL="0" indent="0">
              <a:buNone/>
            </a:pPr>
            <a:r>
              <a:rPr lang="ja-JP" altLang="en-US" sz="6600" dirty="0" smtClean="0"/>
              <a:t>    数理モデルの話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8739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 ボードルーム">
  <a:themeElements>
    <a:clrScheme name="イオン ボードルーム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イオン ボードルーム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 ボードルーム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4307</TotalTime>
  <Words>1043</Words>
  <Application>Microsoft Office PowerPoint</Application>
  <PresentationFormat>画面に合わせる (4:3)</PresentationFormat>
  <Paragraphs>387</Paragraphs>
  <Slides>40</Slides>
  <Notes>2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53" baseType="lpstr">
      <vt:lpstr>HGP創英角ﾎﾟｯﾌﾟ体</vt:lpstr>
      <vt:lpstr>HG丸ｺﾞｼｯｸM-PRO</vt:lpstr>
      <vt:lpstr>Meiryo UI</vt:lpstr>
      <vt:lpstr>ＭＳ Ｐゴシック</vt:lpstr>
      <vt:lpstr>メイリオ</vt:lpstr>
      <vt:lpstr>Arial</vt:lpstr>
      <vt:lpstr>Calibri</vt:lpstr>
      <vt:lpstr>Cambria Math</vt:lpstr>
      <vt:lpstr>Century Gothic</vt:lpstr>
      <vt:lpstr>Wingdings</vt:lpstr>
      <vt:lpstr>Wingdings 3</vt:lpstr>
      <vt:lpstr>イオン ボードルーム</vt:lpstr>
      <vt:lpstr>数式</vt:lpstr>
      <vt:lpstr>   数学カフェ数理生物回   ~Crystal Basis Model~</vt:lpstr>
      <vt:lpstr>自己紹介</vt:lpstr>
      <vt:lpstr>伝えたいこと</vt:lpstr>
      <vt:lpstr>PowerPoint プレゼンテーション</vt:lpstr>
      <vt:lpstr>生物学の基本</vt:lpstr>
      <vt:lpstr>数理生物とは？</vt:lpstr>
      <vt:lpstr>数理生物の魅力</vt:lpstr>
      <vt:lpstr>数理生物がなぜブームに？</vt:lpstr>
      <vt:lpstr>PowerPoint プレゼンテーション</vt:lpstr>
      <vt:lpstr>今回の現象</vt:lpstr>
      <vt:lpstr>PowerPoint プレゼンテーション</vt:lpstr>
      <vt:lpstr>数理モデル(Crystal Basis Model)</vt:lpstr>
      <vt:lpstr>何がすごいか</vt:lpstr>
      <vt:lpstr>PowerPoint プレゼンテーション</vt:lpstr>
      <vt:lpstr>群のモチベーション</vt:lpstr>
      <vt:lpstr>正方形だと</vt:lpstr>
      <vt:lpstr>別解</vt:lpstr>
      <vt:lpstr>具体的な変換</vt:lpstr>
      <vt:lpstr>変換から群へ</vt:lpstr>
      <vt:lpstr>群の定義</vt:lpstr>
      <vt:lpstr>例示は理解の試金石</vt:lpstr>
      <vt:lpstr>「積」の定義</vt:lpstr>
      <vt:lpstr>変換を記号にすると</vt:lpstr>
      <vt:lpstr>単位元の存在</vt:lpstr>
      <vt:lpstr>群が主役なので</vt:lpstr>
      <vt:lpstr>作用のメリット</vt:lpstr>
      <vt:lpstr>表現とは？</vt:lpstr>
      <vt:lpstr>群・図形・表現の関係</vt:lpstr>
      <vt:lpstr>PowerPoint プレゼンテーション</vt:lpstr>
      <vt:lpstr>全ては多すぎる</vt:lpstr>
      <vt:lpstr>単純なものからどこまでわかる？</vt:lpstr>
      <vt:lpstr>既約表現は簡単か？</vt:lpstr>
      <vt:lpstr>量子群の場合</vt:lpstr>
      <vt:lpstr>図形・群・表現のまとめ</vt:lpstr>
      <vt:lpstr>表現の真価</vt:lpstr>
      <vt:lpstr>要は</vt:lpstr>
      <vt:lpstr>問題提起1</vt:lpstr>
      <vt:lpstr>問題提起2</vt:lpstr>
      <vt:lpstr>参考文献</vt:lpstr>
      <vt:lpstr>次回は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竹川洋都</dc:creator>
  <cp:lastModifiedBy>竹川洋都</cp:lastModifiedBy>
  <cp:revision>627</cp:revision>
  <dcterms:created xsi:type="dcterms:W3CDTF">2017-02-19T04:31:49Z</dcterms:created>
  <dcterms:modified xsi:type="dcterms:W3CDTF">2017-02-25T14:39:34Z</dcterms:modified>
</cp:coreProperties>
</file>