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39"/>
  </p:notesMasterIdLst>
  <p:sldIdLst>
    <p:sldId id="256" r:id="rId2"/>
    <p:sldId id="260" r:id="rId3"/>
    <p:sldId id="257" r:id="rId4"/>
    <p:sldId id="258" r:id="rId5"/>
    <p:sldId id="288" r:id="rId6"/>
    <p:sldId id="271" r:id="rId7"/>
    <p:sldId id="272" r:id="rId8"/>
    <p:sldId id="273" r:id="rId9"/>
    <p:sldId id="291" r:id="rId10"/>
    <p:sldId id="259" r:id="rId11"/>
    <p:sldId id="292" r:id="rId12"/>
    <p:sldId id="293" r:id="rId13"/>
    <p:sldId id="261" r:id="rId14"/>
    <p:sldId id="262" r:id="rId15"/>
    <p:sldId id="263" r:id="rId16"/>
    <p:sldId id="264" r:id="rId17"/>
    <p:sldId id="274" r:id="rId18"/>
    <p:sldId id="275" r:id="rId19"/>
    <p:sldId id="276" r:id="rId20"/>
    <p:sldId id="266" r:id="rId21"/>
    <p:sldId id="289" r:id="rId22"/>
    <p:sldId id="277" r:id="rId23"/>
    <p:sldId id="278" r:id="rId24"/>
    <p:sldId id="279" r:id="rId25"/>
    <p:sldId id="280" r:id="rId26"/>
    <p:sldId id="281" r:id="rId27"/>
    <p:sldId id="267" r:id="rId28"/>
    <p:sldId id="268" r:id="rId29"/>
    <p:sldId id="284" r:id="rId30"/>
    <p:sldId id="290" r:id="rId31"/>
    <p:sldId id="269" r:id="rId32"/>
    <p:sldId id="286" r:id="rId33"/>
    <p:sldId id="287" r:id="rId34"/>
    <p:sldId id="285" r:id="rId35"/>
    <p:sldId id="283" r:id="rId36"/>
    <p:sldId id="282" r:id="rId37"/>
    <p:sldId id="270" r:id="rId3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竹川洋都" initials="竹川洋都" lastIdx="3" clrIdx="0">
    <p:extLst>
      <p:ext uri="{19B8F6BF-5375-455C-9EA6-DF929625EA0E}">
        <p15:presenceInfo xmlns:p15="http://schemas.microsoft.com/office/powerpoint/2012/main" userId="83c929ba69a9f5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p:scale>
          <a:sx n="85" d="100"/>
          <a:sy n="85" d="100"/>
        </p:scale>
        <p:origin x="57"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E761C1-E7BB-4FC3-9A0C-579696A60233}" type="datetimeFigureOut">
              <a:rPr kumimoji="1" lang="ja-JP" altLang="en-US" smtClean="0"/>
              <a:t>2017/2/22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ECB04-379E-41EF-9172-8ED1DEC590F5}" type="slidenum">
              <a:rPr kumimoji="1" lang="ja-JP" altLang="en-US" smtClean="0"/>
              <a:t>‹#›</a:t>
            </a:fld>
            <a:endParaRPr kumimoji="1" lang="ja-JP" altLang="en-US"/>
          </a:p>
        </p:txBody>
      </p:sp>
    </p:spTree>
    <p:extLst>
      <p:ext uri="{BB962C8B-B14F-4D97-AF65-F5344CB8AC3E}">
        <p14:creationId xmlns:p14="http://schemas.microsoft.com/office/powerpoint/2010/main" val="9896907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FFECB04-379E-41EF-9172-8ED1DEC590F5}" type="slidenum">
              <a:rPr kumimoji="1" lang="ja-JP" altLang="en-US" smtClean="0"/>
              <a:t>5</a:t>
            </a:fld>
            <a:endParaRPr kumimoji="1" lang="ja-JP" altLang="en-US"/>
          </a:p>
        </p:txBody>
      </p:sp>
    </p:spTree>
    <p:extLst>
      <p:ext uri="{BB962C8B-B14F-4D97-AF65-F5344CB8AC3E}">
        <p14:creationId xmlns:p14="http://schemas.microsoft.com/office/powerpoint/2010/main" val="1527168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661905F2-F6EC-49A2-8E58-5655C7F6F28B}" type="datetimeFigureOut">
              <a:rPr kumimoji="1" lang="ja-JP" altLang="en-US" smtClean="0"/>
              <a:t>2017/2/22</a:t>
            </a:fld>
            <a:endParaRPr kumimoji="1" lang="ja-JP" alt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kumimoji="1" lang="ja-JP" alt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328403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パノラマ写真 (キャプション付き)">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61905F2-F6EC-49A2-8E58-5655C7F6F28B}" type="datetimeFigureOut">
              <a:rPr kumimoji="1" lang="ja-JP" altLang="en-US" smtClean="0"/>
              <a:t>2017/2/22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1043392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ja-JP" altLang="en-US" smtClean="0"/>
              <a:t>マスター タイトルの書式設定</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61905F2-F6EC-49A2-8E58-5655C7F6F28B}" type="datetimeFigureOut">
              <a:rPr kumimoji="1" lang="ja-JP" altLang="en-US" smtClean="0"/>
              <a:t>2017/2/22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1484379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ja-JP" altLang="en-US" smtClean="0"/>
              <a:t>マスター タイトルの書式設定</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61905F2-F6EC-49A2-8E58-5655C7F6F28B}" type="datetimeFigureOut">
              <a:rPr kumimoji="1" lang="ja-JP" altLang="en-US" smtClean="0"/>
              <a:t>2017/2/22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64595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61905F2-F6EC-49A2-8E58-5655C7F6F28B}" type="datetimeFigureOut">
              <a:rPr kumimoji="1" lang="ja-JP" altLang="en-US" smtClean="0"/>
              <a:t>2017/2/22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2768834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1905F2-F6EC-49A2-8E58-5655C7F6F28B}" type="datetimeFigureOut">
              <a:rPr kumimoji="1" lang="ja-JP" altLang="en-US" smtClean="0"/>
              <a:t>2017/2/22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65564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1905F2-F6EC-49A2-8E58-5655C7F6F28B}" type="datetimeFigureOut">
              <a:rPr kumimoji="1" lang="ja-JP" altLang="en-US" smtClean="0"/>
              <a:t>2017/2/22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2545716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7621301" y="6387910"/>
            <a:ext cx="990599" cy="228659"/>
          </a:xfrm>
        </p:spPr>
        <p:txBody>
          <a:bodyPr/>
          <a:lstStyle/>
          <a:p>
            <a:fld id="{661905F2-F6EC-49A2-8E58-5655C7F6F28B}" type="datetimeFigureOut">
              <a:rPr kumimoji="1" lang="ja-JP" altLang="en-US" smtClean="0"/>
              <a:t>2017/2/22</a:t>
            </a:fld>
            <a:endParaRPr kumimoji="1" lang="ja-JP" altLang="en-US"/>
          </a:p>
        </p:txBody>
      </p:sp>
      <p:sp>
        <p:nvSpPr>
          <p:cNvPr id="5" name="Footer Placeholder 4"/>
          <p:cNvSpPr>
            <a:spLocks noGrp="1"/>
          </p:cNvSpPr>
          <p:nvPr>
            <p:ph type="ftr" sz="quarter" idx="11"/>
          </p:nvPr>
        </p:nvSpPr>
        <p:spPr>
          <a:xfrm>
            <a:off x="516133" y="6387910"/>
            <a:ext cx="3859795" cy="228660"/>
          </a:xfrm>
        </p:spPr>
        <p:txBody>
          <a:bodyPr/>
          <a:lstStyle/>
          <a:p>
            <a:endParaRPr kumimoji="1" lang="ja-JP" alt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2430583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61905F2-F6EC-49A2-8E58-5655C7F6F28B}" type="datetimeFigureOut">
              <a:rPr kumimoji="1" lang="ja-JP" altLang="en-US" smtClean="0"/>
              <a:t>2017/2/22</a:t>
            </a:fld>
            <a:endParaRPr kumimoji="1" lang="ja-JP" altLang="en-US"/>
          </a:p>
        </p:txBody>
      </p:sp>
      <p:sp>
        <p:nvSpPr>
          <p:cNvPr id="5" name="Footer Placeholder 4"/>
          <p:cNvSpPr>
            <a:spLocks noGrp="1"/>
          </p:cNvSpPr>
          <p:nvPr>
            <p:ph type="ftr" sz="quarter" idx="11"/>
          </p:nvPr>
        </p:nvSpPr>
        <p:spPr>
          <a:xfrm>
            <a:off x="538546" y="6365498"/>
            <a:ext cx="3859795" cy="228660"/>
          </a:xfrm>
        </p:spPr>
        <p:txBody>
          <a:bodyPr/>
          <a:lstStyle/>
          <a:p>
            <a:endParaRPr kumimoji="1" lang="ja-JP" alt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526602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61905F2-F6EC-49A2-8E58-5655C7F6F28B}" type="datetimeFigureOut">
              <a:rPr kumimoji="1" lang="ja-JP" altLang="en-US" smtClean="0"/>
              <a:t>2017/2/22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62555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61905F2-F6EC-49A2-8E58-5655C7F6F28B}" type="datetimeFigureOut">
              <a:rPr kumimoji="1" lang="ja-JP" altLang="en-US" smtClean="0"/>
              <a:t>2017/2/22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2707683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61905F2-F6EC-49A2-8E58-5655C7F6F28B}" type="datetimeFigureOut">
              <a:rPr kumimoji="1" lang="ja-JP" altLang="en-US" smtClean="0"/>
              <a:t>2017/2/22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331592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61905F2-F6EC-49A2-8E58-5655C7F6F28B}" type="datetimeFigureOut">
              <a:rPr kumimoji="1" lang="ja-JP" altLang="en-US" smtClean="0"/>
              <a:t>2017/2/22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252087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61905F2-F6EC-49A2-8E58-5655C7F6F28B}" type="datetimeFigureOut">
              <a:rPr kumimoji="1" lang="ja-JP" altLang="en-US" smtClean="0"/>
              <a:t>2017/2/22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889658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661905F2-F6EC-49A2-8E58-5655C7F6F28B}" type="datetimeFigureOut">
              <a:rPr kumimoji="1" lang="ja-JP" altLang="en-US" smtClean="0"/>
              <a:t>2017/2/22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382180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61905F2-F6EC-49A2-8E58-5655C7F6F28B}" type="datetimeFigureOut">
              <a:rPr kumimoji="1" lang="ja-JP" altLang="en-US" smtClean="0"/>
              <a:t>2017/2/22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45017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61905F2-F6EC-49A2-8E58-5655C7F6F28B}" type="datetimeFigureOut">
              <a:rPr kumimoji="1" lang="ja-JP" altLang="en-US" smtClean="0"/>
              <a:t>2017/2/22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439599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661905F2-F6EC-49A2-8E58-5655C7F6F28B}" type="datetimeFigureOut">
              <a:rPr kumimoji="1" lang="ja-JP" altLang="en-US" smtClean="0"/>
              <a:t>2017/2/22</a:t>
            </a:fld>
            <a:endParaRPr kumimoji="1" lang="ja-JP" alt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kumimoji="1" lang="ja-JP" alt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115463759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457200" rtl="0" eaLnBrk="1" latinLnBrk="0" hangingPunct="1">
        <a:spcBef>
          <a:spcPct val="0"/>
        </a:spcBef>
        <a:buNone/>
        <a:defRPr kumimoji="1" sz="3200" b="0" i="0" kern="1200">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3994071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今回</a:t>
            </a:r>
            <a:r>
              <a:rPr lang="ja-JP" altLang="en-US" dirty="0" smtClean="0"/>
              <a:t>の現象</a:t>
            </a:r>
            <a:endParaRPr kumimoji="1" lang="ja-JP" altLang="en-US" dirty="0"/>
          </a:p>
        </p:txBody>
      </p:sp>
      <p:sp>
        <p:nvSpPr>
          <p:cNvPr id="3" name="コンテンツ プレースホルダー 2"/>
          <p:cNvSpPr>
            <a:spLocks noGrp="1"/>
          </p:cNvSpPr>
          <p:nvPr>
            <p:ph idx="1"/>
          </p:nvPr>
        </p:nvSpPr>
        <p:spPr>
          <a:xfrm>
            <a:off x="865970" y="2208709"/>
            <a:ext cx="7774735" cy="4405263"/>
          </a:xfrm>
        </p:spPr>
        <p:txBody>
          <a:bodyPr>
            <a:normAutofit/>
          </a:bodyPr>
          <a:lstStyle/>
          <a:p>
            <a:pPr marL="0" indent="0">
              <a:buNone/>
            </a:pPr>
            <a:endParaRPr lang="en-US" altLang="ja-JP" dirty="0"/>
          </a:p>
          <a:p>
            <a:pPr marL="0" indent="0">
              <a:buNone/>
            </a:pPr>
            <a:endParaRPr lang="en-US" altLang="ja-JP" sz="3500" dirty="0" smtClean="0"/>
          </a:p>
          <a:p>
            <a:pPr marL="0" indent="0">
              <a:buNone/>
            </a:pPr>
            <a:endParaRPr lang="en-US" altLang="ja-JP" sz="2000" dirty="0" smtClean="0"/>
          </a:p>
          <a:p>
            <a:pPr marL="0" indent="0">
              <a:buNone/>
            </a:pPr>
            <a:endParaRPr lang="en-US" altLang="ja-JP" sz="2000" dirty="0"/>
          </a:p>
          <a:p>
            <a:pPr marL="0" indent="0">
              <a:buNone/>
            </a:pPr>
            <a:endParaRPr lang="en-US" altLang="ja-JP" sz="2000" dirty="0" smtClean="0"/>
          </a:p>
          <a:p>
            <a:pPr marL="0" indent="0">
              <a:buNone/>
            </a:pPr>
            <a:endParaRPr lang="ja-JP" altLang="en-US" sz="2000" dirty="0"/>
          </a:p>
          <a:p>
            <a:pPr>
              <a:buFont typeface="Wingdings" panose="05000000000000000000" pitchFamily="2" charset="2"/>
              <a:buChar char="l"/>
            </a:pPr>
            <a:r>
              <a:rPr lang="en-US" altLang="ja-JP" sz="3200" dirty="0" smtClean="0"/>
              <a:t>64</a:t>
            </a:r>
            <a:r>
              <a:rPr lang="ja-JP" altLang="en-US" sz="3200" dirty="0" smtClean="0"/>
              <a:t>種類⇒</a:t>
            </a:r>
            <a:r>
              <a:rPr lang="en-US" altLang="ja-JP" sz="3200" dirty="0" smtClean="0"/>
              <a:t>22</a:t>
            </a:r>
            <a:r>
              <a:rPr lang="ja-JP" altLang="en-US" sz="3200" dirty="0" smtClean="0"/>
              <a:t>種類に減る法則</a:t>
            </a:r>
            <a:endParaRPr lang="ja-JP" altLang="en-US" sz="3200" dirty="0"/>
          </a:p>
          <a:p>
            <a:pPr>
              <a:buFont typeface="Wingdings" panose="05000000000000000000" pitchFamily="2" charset="2"/>
              <a:buChar char="l"/>
            </a:pPr>
            <a:r>
              <a:rPr lang="ja-JP" altLang="en-US" sz="3200" dirty="0" smtClean="0"/>
              <a:t>生物</a:t>
            </a:r>
            <a:r>
              <a:rPr lang="ja-JP" altLang="en-US" sz="3200" dirty="0"/>
              <a:t>に</a:t>
            </a:r>
            <a:r>
              <a:rPr lang="ja-JP" altLang="en-US" sz="3200" dirty="0" smtClean="0"/>
              <a:t>よって翻訳の結果が違う</a:t>
            </a:r>
            <a:endParaRPr lang="en-US" altLang="ja-JP" sz="3200" dirty="0"/>
          </a:p>
          <a:p>
            <a:pPr marL="0" indent="0">
              <a:buNone/>
            </a:pPr>
            <a:endParaRPr lang="en-US" altLang="ja-JP"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6707" y="3177757"/>
            <a:ext cx="1361127" cy="1569023"/>
          </a:xfrm>
          <a:prstGeom prst="rect">
            <a:avLst/>
          </a:prstGeom>
        </p:spPr>
      </p:pic>
      <p:sp>
        <p:nvSpPr>
          <p:cNvPr id="7" name="正方形/長方形 6"/>
          <p:cNvSpPr/>
          <p:nvPr/>
        </p:nvSpPr>
        <p:spPr>
          <a:xfrm>
            <a:off x="987090" y="2350333"/>
            <a:ext cx="7410894" cy="685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3200" b="1" dirty="0" smtClean="0">
                <a:solidFill>
                  <a:schemeClr val="tx1"/>
                </a:solidFill>
                <a:latin typeface="HG丸ｺﾞｼｯｸM-PRO" panose="020F0600000000000000" pitchFamily="50" charset="-128"/>
                <a:ea typeface="HG丸ｺﾞｼｯｸM-PRO" panose="020F0600000000000000" pitchFamily="50" charset="-128"/>
              </a:rPr>
              <a:t>コドン</a:t>
            </a:r>
            <a:r>
              <a:rPr lang="ja-JP" altLang="en-US" sz="3200" dirty="0">
                <a:solidFill>
                  <a:schemeClr val="tx1"/>
                </a:solidFill>
                <a:latin typeface="HG丸ｺﾞｼｯｸM-PRO" panose="020F0600000000000000" pitchFamily="50" charset="-128"/>
                <a:ea typeface="HG丸ｺﾞｼｯｸM-PRO" panose="020F0600000000000000" pitchFamily="50" charset="-128"/>
              </a:rPr>
              <a:t>から</a:t>
            </a:r>
            <a:r>
              <a:rPr lang="ja-JP" altLang="en-US" sz="3200" b="1" dirty="0">
                <a:solidFill>
                  <a:schemeClr val="tx1"/>
                </a:solidFill>
                <a:latin typeface="HG丸ｺﾞｼｯｸM-PRO" panose="020F0600000000000000" pitchFamily="50" charset="-128"/>
                <a:ea typeface="HG丸ｺﾞｼｯｸM-PRO" panose="020F0600000000000000" pitchFamily="50" charset="-128"/>
              </a:rPr>
              <a:t>アミノ酸</a:t>
            </a:r>
            <a:r>
              <a:rPr lang="ja-JP" altLang="en-US" sz="3200" dirty="0">
                <a:solidFill>
                  <a:schemeClr val="tx1"/>
                </a:solidFill>
                <a:latin typeface="HG丸ｺﾞｼｯｸM-PRO" panose="020F0600000000000000" pitchFamily="50" charset="-128"/>
                <a:ea typeface="HG丸ｺﾞｼｯｸM-PRO" panose="020F0600000000000000" pitchFamily="50" charset="-128"/>
              </a:rPr>
              <a:t>の翻訳</a:t>
            </a:r>
            <a:endParaRPr lang="en-US" altLang="ja-JP" sz="3200" dirty="0">
              <a:solidFill>
                <a:schemeClr val="tx1"/>
              </a:solidFill>
              <a:latin typeface="HG丸ｺﾞｼｯｸM-PRO" panose="020F0600000000000000" pitchFamily="50" charset="-128"/>
              <a:ea typeface="HG丸ｺﾞｼｯｸM-PRO" panose="020F0600000000000000" pitchFamily="50" charset="-128"/>
            </a:endParaRPr>
          </a:p>
        </p:txBody>
      </p:sp>
      <p:sp>
        <p:nvSpPr>
          <p:cNvPr id="9" name="円形吹き出し 8"/>
          <p:cNvSpPr/>
          <p:nvPr/>
        </p:nvSpPr>
        <p:spPr>
          <a:xfrm>
            <a:off x="3088996" y="3124517"/>
            <a:ext cx="2851799" cy="1571510"/>
          </a:xfrm>
          <a:prstGeom prst="wedgeEllipseCallout">
            <a:avLst>
              <a:gd name="adj1" fmla="val -67660"/>
              <a:gd name="adj2" fmla="val 657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smtClean="0"/>
              <a:t>わからない</a:t>
            </a:r>
            <a:endParaRPr kumimoji="1" lang="ja-JP" altLang="en-US" sz="2800" dirty="0"/>
          </a:p>
        </p:txBody>
      </p:sp>
    </p:spTree>
    <p:extLst>
      <p:ext uri="{BB962C8B-B14F-4D97-AF65-F5344CB8AC3E}">
        <p14:creationId xmlns:p14="http://schemas.microsoft.com/office/powerpoint/2010/main" val="1243915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64381" y="2489200"/>
            <a:ext cx="7752295" cy="3530600"/>
          </a:xfrm>
        </p:spPr>
        <p:txBody>
          <a:bodyPr>
            <a:normAutofit/>
          </a:bodyPr>
          <a:lstStyle/>
          <a:p>
            <a:pPr marL="0" indent="0">
              <a:buNone/>
            </a:pPr>
            <a:endParaRPr lang="en-US" altLang="ja-JP" dirty="0" smtClean="0"/>
          </a:p>
          <a:p>
            <a:pPr marL="0" indent="0">
              <a:buNone/>
            </a:pPr>
            <a:endParaRPr lang="en-US" altLang="ja-JP" dirty="0" smtClean="0"/>
          </a:p>
          <a:p>
            <a:pPr marL="0" indent="0">
              <a:buNone/>
            </a:pPr>
            <a:r>
              <a:rPr lang="ja-JP" altLang="en-US" sz="2400" dirty="0" smtClean="0"/>
              <a:t>　　</a:t>
            </a:r>
            <a:r>
              <a:rPr lang="ja-JP" altLang="en-US" sz="13000" dirty="0" smtClean="0"/>
              <a:t>そうだ</a:t>
            </a:r>
            <a:r>
              <a:rPr lang="en-US" altLang="ja-JP" sz="13000" dirty="0" smtClean="0"/>
              <a:t>!!!</a:t>
            </a:r>
          </a:p>
          <a:p>
            <a:pPr marL="0" indent="0">
              <a:buNone/>
            </a:pPr>
            <a:endParaRPr kumimoji="1" lang="ja-JP" altLang="en-US" sz="8000" dirty="0"/>
          </a:p>
        </p:txBody>
      </p:sp>
    </p:spTree>
    <p:extLst>
      <p:ext uri="{BB962C8B-B14F-4D97-AF65-F5344CB8AC3E}">
        <p14:creationId xmlns:p14="http://schemas.microsoft.com/office/powerpoint/2010/main" val="1808539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64381" y="2489200"/>
            <a:ext cx="7836443" cy="3530600"/>
          </a:xfrm>
        </p:spPr>
        <p:txBody>
          <a:bodyPr>
            <a:normAutofit/>
          </a:bodyPr>
          <a:lstStyle/>
          <a:p>
            <a:pPr marL="0" lvl="0" indent="0">
              <a:buClr>
                <a:srgbClr val="B31166"/>
              </a:buClr>
              <a:buNone/>
            </a:pPr>
            <a:r>
              <a:rPr lang="ja-JP" altLang="en-US" sz="4400" dirty="0" smtClean="0">
                <a:solidFill>
                  <a:prstClr val="black">
                    <a:lumMod val="75000"/>
                    <a:lumOff val="25000"/>
                  </a:prstClr>
                </a:solidFill>
              </a:rPr>
              <a:t>　</a:t>
            </a:r>
            <a:r>
              <a:rPr lang="ja-JP" altLang="en-US" sz="9600" dirty="0" smtClean="0">
                <a:solidFill>
                  <a:prstClr val="black">
                    <a:lumMod val="75000"/>
                    <a:lumOff val="25000"/>
                  </a:prstClr>
                </a:solidFill>
              </a:rPr>
              <a:t>数理</a:t>
            </a:r>
            <a:r>
              <a:rPr lang="ja-JP" altLang="en-US" sz="9600" dirty="0">
                <a:solidFill>
                  <a:prstClr val="black">
                    <a:lumMod val="75000"/>
                    <a:lumOff val="25000"/>
                  </a:prstClr>
                </a:solidFill>
              </a:rPr>
              <a:t>モデル</a:t>
            </a:r>
            <a:endParaRPr lang="en-US" altLang="ja-JP" sz="9600" dirty="0">
              <a:solidFill>
                <a:prstClr val="black">
                  <a:lumMod val="75000"/>
                  <a:lumOff val="25000"/>
                </a:prstClr>
              </a:solidFill>
            </a:endParaRPr>
          </a:p>
          <a:p>
            <a:pPr marL="0" lvl="0" indent="0">
              <a:buClr>
                <a:srgbClr val="B31166"/>
              </a:buClr>
              <a:buNone/>
            </a:pPr>
            <a:r>
              <a:rPr lang="ja-JP" altLang="en-US" sz="7200" dirty="0">
                <a:solidFill>
                  <a:prstClr val="black">
                    <a:lumMod val="75000"/>
                    <a:lumOff val="25000"/>
                  </a:prstClr>
                </a:solidFill>
              </a:rPr>
              <a:t>　</a:t>
            </a:r>
            <a:r>
              <a:rPr lang="ja-JP" altLang="en-US" sz="9600" dirty="0" smtClean="0">
                <a:solidFill>
                  <a:prstClr val="black">
                    <a:lumMod val="75000"/>
                    <a:lumOff val="25000"/>
                  </a:prstClr>
                </a:solidFill>
              </a:rPr>
              <a:t>を作ろう</a:t>
            </a:r>
            <a:endParaRPr lang="ja-JP" altLang="en-US" sz="9600" dirty="0">
              <a:solidFill>
                <a:prstClr val="black">
                  <a:lumMod val="75000"/>
                  <a:lumOff val="25000"/>
                </a:prstClr>
              </a:solidFill>
            </a:endParaRPr>
          </a:p>
          <a:p>
            <a:pPr marL="0" indent="0">
              <a:buNone/>
            </a:pPr>
            <a:endParaRPr kumimoji="1" lang="ja-JP" altLang="en-US" dirty="0"/>
          </a:p>
        </p:txBody>
      </p:sp>
    </p:spTree>
    <p:extLst>
      <p:ext uri="{BB962C8B-B14F-4D97-AF65-F5344CB8AC3E}">
        <p14:creationId xmlns:p14="http://schemas.microsoft.com/office/powerpoint/2010/main" val="2050475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数理モデル</a:t>
            </a:r>
            <a:r>
              <a:rPr lang="en-US" altLang="ja-JP" dirty="0" smtClean="0"/>
              <a:t>(Crystal </a:t>
            </a:r>
            <a:r>
              <a:rPr lang="en-US" altLang="ja-JP" dirty="0" smtClean="0"/>
              <a:t>Basis </a:t>
            </a:r>
            <a:r>
              <a:rPr lang="en-US" altLang="ja-JP" dirty="0" smtClean="0"/>
              <a:t>Model)</a:t>
            </a:r>
            <a:endParaRPr kumimoji="1" lang="ja-JP" altLang="en-US" dirty="0"/>
          </a:p>
        </p:txBody>
      </p:sp>
      <p:sp>
        <p:nvSpPr>
          <p:cNvPr id="3" name="コンテンツ プレースホルダー 2"/>
          <p:cNvSpPr>
            <a:spLocks noGrp="1"/>
          </p:cNvSpPr>
          <p:nvPr>
            <p:ph idx="1"/>
          </p:nvPr>
        </p:nvSpPr>
        <p:spPr>
          <a:xfrm>
            <a:off x="864382" y="2489200"/>
            <a:ext cx="8156202" cy="3530600"/>
          </a:xfrm>
        </p:spPr>
        <p:txBody>
          <a:bodyPr>
            <a:noAutofit/>
          </a:bodyPr>
          <a:lstStyle/>
          <a:p>
            <a:pPr marL="0" indent="0">
              <a:buNone/>
            </a:pPr>
            <a:r>
              <a:rPr lang="ja-JP" altLang="en-US" sz="2800" dirty="0" smtClean="0">
                <a:solidFill>
                  <a:srgbClr val="FF0000"/>
                </a:solidFill>
                <a:latin typeface="Meiryo UI" panose="020B0604030504040204" pitchFamily="50" charset="-128"/>
                <a:ea typeface="Meiryo UI" panose="020B0604030504040204" pitchFamily="50" charset="-128"/>
              </a:rPr>
              <a:t>量子群</a:t>
            </a:r>
            <a:r>
              <a:rPr lang="en-US" altLang="ja-JP" sz="2800" dirty="0" err="1" smtClean="0">
                <a:latin typeface="Meiryo UI" panose="020B0604030504040204" pitchFamily="50" charset="-128"/>
                <a:ea typeface="Meiryo UI" panose="020B0604030504040204" pitchFamily="50" charset="-128"/>
              </a:rPr>
              <a:t>Uq</a:t>
            </a:r>
            <a:r>
              <a:rPr lang="en-US" altLang="ja-JP" sz="2800" dirty="0" smtClean="0">
                <a:latin typeface="Meiryo UI" panose="020B0604030504040204" pitchFamily="50" charset="-128"/>
                <a:ea typeface="Meiryo UI" panose="020B0604030504040204" pitchFamily="50" charset="-128"/>
              </a:rPr>
              <a:t>(SU(2)×SU(2)) </a:t>
            </a:r>
            <a:r>
              <a:rPr lang="ja-JP" altLang="en-US" sz="2800" dirty="0" smtClean="0">
                <a:latin typeface="Meiryo UI" panose="020B0604030504040204" pitchFamily="50" charset="-128"/>
                <a:ea typeface="Meiryo UI" panose="020B0604030504040204" pitchFamily="50" charset="-128"/>
              </a:rPr>
              <a:t>の</a:t>
            </a:r>
            <a:endParaRPr lang="en-US" altLang="ja-JP" sz="2800" dirty="0" smtClean="0">
              <a:latin typeface="Meiryo UI" panose="020B0604030504040204" pitchFamily="50" charset="-128"/>
              <a:ea typeface="Meiryo UI" panose="020B0604030504040204" pitchFamily="50" charset="-128"/>
            </a:endParaRPr>
          </a:p>
          <a:p>
            <a:pPr marL="0" indent="0">
              <a:buNone/>
            </a:pPr>
            <a:r>
              <a:rPr lang="en-US" altLang="ja-JP" sz="2800" dirty="0" smtClean="0">
                <a:solidFill>
                  <a:srgbClr val="FF0000"/>
                </a:solidFill>
                <a:latin typeface="Meiryo UI" panose="020B0604030504040204" pitchFamily="50" charset="-128"/>
                <a:ea typeface="Meiryo UI" panose="020B0604030504040204" pitchFamily="50" charset="-128"/>
              </a:rPr>
              <a:t>64</a:t>
            </a:r>
            <a:r>
              <a:rPr lang="ja-JP" altLang="en-US" sz="2800" dirty="0">
                <a:solidFill>
                  <a:srgbClr val="FF0000"/>
                </a:solidFill>
                <a:latin typeface="Meiryo UI" panose="020B0604030504040204" pitchFamily="50" charset="-128"/>
                <a:ea typeface="Meiryo UI" panose="020B0604030504040204" pitchFamily="50" charset="-128"/>
              </a:rPr>
              <a:t>次元表現</a:t>
            </a:r>
            <a:r>
              <a:rPr lang="ja-JP" altLang="en-US" sz="2800" dirty="0" smtClean="0">
                <a:latin typeface="Meiryo UI" panose="020B0604030504040204" pitchFamily="50" charset="-128"/>
                <a:ea typeface="Meiryo UI" panose="020B0604030504040204" pitchFamily="50" charset="-128"/>
              </a:rPr>
              <a:t>を既約</a:t>
            </a:r>
            <a:r>
              <a:rPr lang="ja-JP" altLang="en-US" sz="2800" dirty="0" smtClean="0">
                <a:latin typeface="Meiryo UI" panose="020B0604030504040204" pitchFamily="50" charset="-128"/>
                <a:ea typeface="Meiryo UI" panose="020B0604030504040204" pitchFamily="50" charset="-128"/>
              </a:rPr>
              <a:t>表現</a:t>
            </a:r>
            <a:r>
              <a:rPr lang="en-US" altLang="ja-JP" sz="2800" dirty="0" smtClean="0">
                <a:latin typeface="Meiryo UI" panose="020B0604030504040204" pitchFamily="50" charset="-128"/>
                <a:ea typeface="Meiryo UI" panose="020B0604030504040204" pitchFamily="50" charset="-128"/>
              </a:rPr>
              <a:t>Vi</a:t>
            </a:r>
            <a:r>
              <a:rPr lang="ja-JP" altLang="en-US" sz="2800" dirty="0">
                <a:latin typeface="Meiryo UI" panose="020B0604030504040204" pitchFamily="50" charset="-128"/>
                <a:ea typeface="Meiryo UI" panose="020B0604030504040204" pitchFamily="50" charset="-128"/>
              </a:rPr>
              <a:t>に</a:t>
            </a:r>
            <a:r>
              <a:rPr lang="ja-JP" altLang="en-US" sz="2800" dirty="0" smtClean="0">
                <a:latin typeface="Meiryo UI" panose="020B0604030504040204" pitchFamily="50" charset="-128"/>
                <a:ea typeface="Meiryo UI" panose="020B0604030504040204" pitchFamily="50" charset="-128"/>
              </a:rPr>
              <a:t>分解する</a:t>
            </a:r>
            <a:r>
              <a:rPr lang="ja-JP" altLang="en-US" sz="2800" dirty="0" smtClean="0">
                <a:latin typeface="Meiryo UI" panose="020B0604030504040204" pitchFamily="50" charset="-128"/>
                <a:ea typeface="Meiryo UI" panose="020B0604030504040204" pitchFamily="50" charset="-128"/>
              </a:rPr>
              <a:t>．</a:t>
            </a:r>
            <a:endParaRPr lang="en-US" altLang="ja-JP" sz="2800" dirty="0">
              <a:latin typeface="Meiryo UI" panose="020B0604030504040204" pitchFamily="50" charset="-128"/>
              <a:ea typeface="Meiryo UI" panose="020B0604030504040204" pitchFamily="50" charset="-128"/>
            </a:endParaRPr>
          </a:p>
          <a:p>
            <a:pPr marL="0" indent="0">
              <a:buNone/>
            </a:pPr>
            <a:r>
              <a:rPr lang="ja-JP" altLang="en-US" sz="2800" dirty="0" smtClean="0">
                <a:latin typeface="Meiryo UI" panose="020B0604030504040204" pitchFamily="50" charset="-128"/>
                <a:ea typeface="Meiryo UI" panose="020B0604030504040204" pitchFamily="50" charset="-128"/>
              </a:rPr>
              <a:t>Ｖ</a:t>
            </a:r>
            <a:r>
              <a:rPr lang="en-US" altLang="ja-JP" sz="2800" dirty="0" err="1" smtClean="0">
                <a:latin typeface="Meiryo UI" panose="020B0604030504040204" pitchFamily="50" charset="-128"/>
                <a:ea typeface="Meiryo UI" panose="020B0604030504040204" pitchFamily="50" charset="-128"/>
              </a:rPr>
              <a:t>i</a:t>
            </a:r>
            <a:r>
              <a:rPr lang="ja-JP" altLang="en-US" sz="2800" dirty="0" smtClean="0">
                <a:latin typeface="Meiryo UI" panose="020B0604030504040204" pitchFamily="50" charset="-128"/>
                <a:ea typeface="Meiryo UI" panose="020B0604030504040204" pitchFamily="50" charset="-128"/>
              </a:rPr>
              <a:t>の</a:t>
            </a:r>
            <a:r>
              <a:rPr lang="en-US" altLang="ja-JP" sz="2800" dirty="0" smtClean="0">
                <a:latin typeface="Meiryo UI" panose="020B0604030504040204" pitchFamily="50" charset="-128"/>
                <a:ea typeface="Meiryo UI" panose="020B0604030504040204" pitchFamily="50" charset="-128"/>
              </a:rPr>
              <a:t>Crystal Base(</a:t>
            </a:r>
            <a:r>
              <a:rPr lang="ja-JP" altLang="en-US" sz="2800" dirty="0">
                <a:latin typeface="Meiryo UI" panose="020B0604030504040204" pitchFamily="50" charset="-128"/>
                <a:ea typeface="Meiryo UI" panose="020B0604030504040204" pitchFamily="50" charset="-128"/>
              </a:rPr>
              <a:t>結晶</a:t>
            </a:r>
            <a:r>
              <a:rPr lang="ja-JP" altLang="en-US" sz="2800" dirty="0" smtClean="0">
                <a:latin typeface="Meiryo UI" panose="020B0604030504040204" pitchFamily="50" charset="-128"/>
                <a:ea typeface="Meiryo UI" panose="020B0604030504040204" pitchFamily="50" charset="-128"/>
              </a:rPr>
              <a:t>基底</a:t>
            </a:r>
            <a:r>
              <a:rPr lang="en-US" altLang="ja-JP" sz="2800" dirty="0" smtClean="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と</a:t>
            </a:r>
            <a:r>
              <a:rPr lang="ja-JP" altLang="en-US" sz="2800" dirty="0" smtClean="0">
                <a:latin typeface="Meiryo UI" panose="020B0604030504040204" pitchFamily="50" charset="-128"/>
                <a:ea typeface="Meiryo UI" panose="020B0604030504040204" pitchFamily="50" charset="-128"/>
              </a:rPr>
              <a:t>コドンを対応</a:t>
            </a:r>
            <a:r>
              <a:rPr lang="en-US" altLang="ja-JP" sz="2800" dirty="0" smtClean="0">
                <a:latin typeface="Meiryo UI" panose="020B0604030504040204" pitchFamily="50" charset="-128"/>
                <a:ea typeface="Meiryo UI" panose="020B0604030504040204" pitchFamily="50" charset="-128"/>
              </a:rPr>
              <a:t>.</a:t>
            </a:r>
            <a:endParaRPr lang="en-US" altLang="ja-JP" sz="2800" dirty="0">
              <a:latin typeface="Meiryo UI" panose="020B0604030504040204" pitchFamily="50" charset="-128"/>
              <a:ea typeface="Meiryo UI" panose="020B0604030504040204" pitchFamily="50" charset="-128"/>
            </a:endParaRPr>
          </a:p>
          <a:p>
            <a:pPr marL="0" indent="0">
              <a:buNone/>
            </a:pPr>
            <a:r>
              <a:rPr lang="en-US" altLang="ja-JP" sz="2800" dirty="0" smtClean="0">
                <a:latin typeface="Meiryo UI" panose="020B0604030504040204" pitchFamily="50" charset="-128"/>
                <a:ea typeface="Meiryo UI" panose="020B0604030504040204" pitchFamily="50" charset="-128"/>
              </a:rPr>
              <a:t>V</a:t>
            </a:r>
            <a:r>
              <a:rPr lang="en-US" altLang="ja-JP" sz="2800" dirty="0">
                <a:latin typeface="Meiryo UI" panose="020B0604030504040204" pitchFamily="50" charset="-128"/>
                <a:ea typeface="Meiryo UI" panose="020B0604030504040204" pitchFamily="50" charset="-128"/>
              </a:rPr>
              <a:t>i</a:t>
            </a:r>
            <a:r>
              <a:rPr lang="ja-JP" altLang="en-US" sz="2800" dirty="0" smtClean="0">
                <a:latin typeface="Meiryo UI" panose="020B0604030504040204" pitchFamily="50" charset="-128"/>
                <a:ea typeface="Meiryo UI" panose="020B0604030504040204" pitchFamily="50" charset="-128"/>
              </a:rPr>
              <a:t>に</a:t>
            </a:r>
            <a:r>
              <a:rPr lang="en-US" altLang="ja-JP" sz="2800" dirty="0" smtClean="0">
                <a:latin typeface="Meiryo UI" panose="020B0604030504040204" pitchFamily="50" charset="-128"/>
                <a:ea typeface="Meiryo UI" panose="020B0604030504040204" pitchFamily="50" charset="-128"/>
              </a:rPr>
              <a:t>Reading </a:t>
            </a:r>
            <a:r>
              <a:rPr lang="en-US" altLang="ja-JP" sz="2800" dirty="0">
                <a:latin typeface="Meiryo UI" panose="020B0604030504040204" pitchFamily="50" charset="-128"/>
                <a:ea typeface="Meiryo UI" panose="020B0604030504040204" pitchFamily="50" charset="-128"/>
              </a:rPr>
              <a:t>Operator R</a:t>
            </a:r>
            <a:r>
              <a:rPr lang="ja-JP" altLang="en-US" sz="2800" dirty="0">
                <a:latin typeface="Meiryo UI" panose="020B0604030504040204" pitchFamily="50" charset="-128"/>
                <a:ea typeface="Meiryo UI" panose="020B0604030504040204" pitchFamily="50" charset="-128"/>
              </a:rPr>
              <a:t>を作用させる．</a:t>
            </a:r>
          </a:p>
          <a:p>
            <a:pPr marL="0" indent="0">
              <a:buNone/>
            </a:pPr>
            <a:r>
              <a:rPr lang="en-US" altLang="ja-JP" sz="2800" dirty="0" smtClean="0">
                <a:latin typeface="Meiryo UI" panose="020B0604030504040204" pitchFamily="50" charset="-128"/>
                <a:ea typeface="Meiryo UI" panose="020B0604030504040204" pitchFamily="50" charset="-128"/>
              </a:rPr>
              <a:t>Crystal </a:t>
            </a:r>
            <a:r>
              <a:rPr lang="en-US" altLang="ja-JP" sz="2800" dirty="0" smtClean="0">
                <a:latin typeface="Meiryo UI" panose="020B0604030504040204" pitchFamily="50" charset="-128"/>
                <a:ea typeface="Meiryo UI" panose="020B0604030504040204" pitchFamily="50" charset="-128"/>
              </a:rPr>
              <a:t>Base</a:t>
            </a:r>
            <a:r>
              <a:rPr lang="ja-JP" altLang="en-US" sz="2800" dirty="0">
                <a:latin typeface="Meiryo UI" panose="020B0604030504040204" pitchFamily="50" charset="-128"/>
                <a:ea typeface="Meiryo UI" panose="020B0604030504040204" pitchFamily="50" charset="-128"/>
              </a:rPr>
              <a:t>は</a:t>
            </a:r>
            <a:r>
              <a:rPr lang="en-US" altLang="ja-JP" sz="2800" dirty="0" smtClean="0">
                <a:latin typeface="Meiryo UI" panose="020B0604030504040204" pitchFamily="50" charset="-128"/>
                <a:ea typeface="Meiryo UI" panose="020B0604030504040204" pitchFamily="50" charset="-128"/>
              </a:rPr>
              <a:t>R</a:t>
            </a:r>
            <a:r>
              <a:rPr lang="ja-JP" altLang="en-US" sz="2800" dirty="0">
                <a:latin typeface="Meiryo UI" panose="020B0604030504040204" pitchFamily="50" charset="-128"/>
                <a:ea typeface="Meiryo UI" panose="020B0604030504040204" pitchFamily="50" charset="-128"/>
              </a:rPr>
              <a:t>の固有ベクトルに</a:t>
            </a:r>
            <a:r>
              <a:rPr lang="ja-JP" altLang="en-US" sz="2800" dirty="0" smtClean="0">
                <a:latin typeface="Meiryo UI" panose="020B0604030504040204" pitchFamily="50" charset="-128"/>
                <a:ea typeface="Meiryo UI" panose="020B0604030504040204" pitchFamily="50" charset="-128"/>
              </a:rPr>
              <a:t>なり</a:t>
            </a:r>
            <a:r>
              <a:rPr lang="en-US" altLang="ja-JP" sz="2800" dirty="0" smtClean="0">
                <a:latin typeface="Meiryo UI" panose="020B0604030504040204" pitchFamily="50" charset="-128"/>
                <a:ea typeface="Meiryo UI" panose="020B0604030504040204" pitchFamily="50" charset="-128"/>
              </a:rPr>
              <a:t>,</a:t>
            </a:r>
            <a:r>
              <a:rPr lang="ja-JP" altLang="en-US" sz="2800" dirty="0" smtClean="0">
                <a:latin typeface="Meiryo UI" panose="020B0604030504040204" pitchFamily="50" charset="-128"/>
                <a:ea typeface="Meiryo UI" panose="020B0604030504040204" pitchFamily="50" charset="-128"/>
              </a:rPr>
              <a:t>この</a:t>
            </a:r>
            <a:r>
              <a:rPr lang="ja-JP" altLang="en-US" sz="2800" dirty="0" smtClean="0">
                <a:latin typeface="Meiryo UI" panose="020B0604030504040204" pitchFamily="50" charset="-128"/>
                <a:ea typeface="Meiryo UI" panose="020B0604030504040204" pitchFamily="50" charset="-128"/>
              </a:rPr>
              <a:t>時</a:t>
            </a:r>
            <a:r>
              <a:rPr lang="ja-JP" altLang="en-US" sz="2800" dirty="0" smtClean="0">
                <a:latin typeface="Meiryo UI" panose="020B0604030504040204" pitchFamily="50" charset="-128"/>
                <a:ea typeface="Meiryo UI" panose="020B0604030504040204" pitchFamily="50" charset="-128"/>
              </a:rPr>
              <a:t>，</a:t>
            </a:r>
            <a:endParaRPr lang="en-US" altLang="ja-JP" sz="2800" dirty="0" smtClean="0">
              <a:latin typeface="Meiryo UI" panose="020B0604030504040204" pitchFamily="50" charset="-128"/>
              <a:ea typeface="Meiryo UI" panose="020B0604030504040204" pitchFamily="50" charset="-128"/>
            </a:endParaRPr>
          </a:p>
        </p:txBody>
      </p:sp>
      <p:sp>
        <p:nvSpPr>
          <p:cNvPr id="4" name="正方形/長方形 3"/>
          <p:cNvSpPr/>
          <p:nvPr/>
        </p:nvSpPr>
        <p:spPr>
          <a:xfrm>
            <a:off x="913227" y="5507909"/>
            <a:ext cx="7967112" cy="685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3200" b="1" dirty="0" smtClean="0">
                <a:solidFill>
                  <a:schemeClr val="tx1"/>
                </a:solidFill>
                <a:latin typeface="HG丸ｺﾞｼｯｸM-PRO" panose="020F0600000000000000" pitchFamily="50" charset="-128"/>
                <a:ea typeface="HG丸ｺﾞｼｯｸM-PRO" panose="020F0600000000000000" pitchFamily="50" charset="-128"/>
              </a:rPr>
              <a:t>固有値</a:t>
            </a:r>
            <a:r>
              <a:rPr lang="ja-JP" altLang="en-US" sz="3200" b="1" dirty="0">
                <a:solidFill>
                  <a:schemeClr val="tx1"/>
                </a:solidFill>
                <a:latin typeface="HG丸ｺﾞｼｯｸM-PRO" panose="020F0600000000000000" pitchFamily="50" charset="-128"/>
                <a:ea typeface="HG丸ｺﾞｼｯｸM-PRO" panose="020F0600000000000000" pitchFamily="50" charset="-128"/>
              </a:rPr>
              <a:t>が</a:t>
            </a:r>
            <a:r>
              <a:rPr lang="ja-JP" altLang="en-US" sz="3200" b="1" dirty="0" smtClean="0">
                <a:solidFill>
                  <a:schemeClr val="tx1"/>
                </a:solidFill>
                <a:latin typeface="HG丸ｺﾞｼｯｸM-PRO" panose="020F0600000000000000" pitchFamily="50" charset="-128"/>
                <a:ea typeface="HG丸ｺﾞｼｯｸM-PRO" panose="020F0600000000000000" pitchFamily="50" charset="-128"/>
              </a:rPr>
              <a:t>等しい</a:t>
            </a:r>
            <a:r>
              <a:rPr lang="ja-JP" altLang="en-US" sz="3200" dirty="0" smtClean="0">
                <a:latin typeface="HG丸ｺﾞｼｯｸM-PRO" panose="020F0600000000000000" pitchFamily="50" charset="-128"/>
                <a:ea typeface="HG丸ｺﾞｼｯｸM-PRO" panose="020F0600000000000000" pitchFamily="50" charset="-128"/>
              </a:rPr>
              <a:t>⇔</a:t>
            </a:r>
            <a:r>
              <a:rPr lang="ja-JP" altLang="en-US" sz="3200" b="1" dirty="0">
                <a:solidFill>
                  <a:schemeClr val="tx1"/>
                </a:solidFill>
                <a:latin typeface="HG丸ｺﾞｼｯｸM-PRO" panose="020F0600000000000000" pitchFamily="50" charset="-128"/>
                <a:ea typeface="HG丸ｺﾞｼｯｸM-PRO" panose="020F0600000000000000" pitchFamily="50" charset="-128"/>
              </a:rPr>
              <a:t>作</a:t>
            </a:r>
            <a:r>
              <a:rPr lang="ja-JP" altLang="en-US" sz="3200" b="1" dirty="0" smtClean="0">
                <a:solidFill>
                  <a:schemeClr val="tx1"/>
                </a:solidFill>
                <a:latin typeface="HG丸ｺﾞｼｯｸM-PRO" panose="020F0600000000000000" pitchFamily="50" charset="-128"/>
                <a:ea typeface="HG丸ｺﾞｼｯｸM-PRO" panose="020F0600000000000000" pitchFamily="50" charset="-128"/>
              </a:rPr>
              <a:t>るアミノ酸が同じ</a:t>
            </a:r>
            <a:endParaRPr lang="ja-JP" altLang="en-US" sz="3200" b="1" dirty="0">
              <a:solidFill>
                <a:schemeClr val="tx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28852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何がすごいか</a:t>
            </a:r>
            <a:endParaRPr kumimoji="1" lang="ja-JP" altLang="en-US" dirty="0"/>
          </a:p>
        </p:txBody>
      </p:sp>
      <p:sp>
        <p:nvSpPr>
          <p:cNvPr id="3" name="コンテンツ プレースホルダー 2"/>
          <p:cNvSpPr>
            <a:spLocks noGrp="1"/>
          </p:cNvSpPr>
          <p:nvPr>
            <p:ph idx="1"/>
          </p:nvPr>
        </p:nvSpPr>
        <p:spPr>
          <a:xfrm>
            <a:off x="864382" y="2489200"/>
            <a:ext cx="7724246" cy="3530600"/>
          </a:xfrm>
        </p:spPr>
        <p:txBody>
          <a:bodyPr/>
          <a:lstStyle/>
          <a:p>
            <a:pPr marL="0" indent="0">
              <a:buNone/>
            </a:pPr>
            <a:r>
              <a:rPr lang="en-US" altLang="ja-JP" sz="3200" dirty="0" smtClean="0"/>
              <a:t>『</a:t>
            </a:r>
            <a:r>
              <a:rPr lang="ja-JP" altLang="en-US" sz="3200" dirty="0" smtClean="0">
                <a:solidFill>
                  <a:srgbClr val="FF0000"/>
                </a:solidFill>
              </a:rPr>
              <a:t>群の表現</a:t>
            </a:r>
            <a:r>
              <a:rPr lang="en-US" altLang="ja-JP" sz="3200" dirty="0" smtClean="0"/>
              <a:t>』</a:t>
            </a:r>
            <a:r>
              <a:rPr lang="ja-JP" altLang="en-US" sz="3200" dirty="0" smtClean="0"/>
              <a:t>に</a:t>
            </a:r>
            <a:r>
              <a:rPr lang="ja-JP" altLang="en-US" sz="3200" dirty="0" smtClean="0"/>
              <a:t>よる数理</a:t>
            </a:r>
            <a:r>
              <a:rPr lang="ja-JP" altLang="en-US" sz="3200" dirty="0" smtClean="0"/>
              <a:t>モデルが作れた。</a:t>
            </a:r>
            <a:endParaRPr lang="ja-JP" altLang="en-US" sz="3200" dirty="0"/>
          </a:p>
          <a:p>
            <a:pPr marL="0" indent="0">
              <a:buNone/>
            </a:pPr>
            <a:endParaRPr lang="en-US" altLang="ja-JP" dirty="0" smtClean="0"/>
          </a:p>
          <a:p>
            <a:pPr marL="0" indent="0">
              <a:buNone/>
            </a:pPr>
            <a:r>
              <a:rPr lang="en-US" altLang="ja-JP" sz="2800" b="1" dirty="0" smtClean="0">
                <a:solidFill>
                  <a:schemeClr val="tx1"/>
                </a:solidFill>
              </a:rPr>
              <a:t>『</a:t>
            </a:r>
            <a:r>
              <a:rPr lang="ja-JP" altLang="en-US" sz="2800" b="1" dirty="0" smtClean="0">
                <a:solidFill>
                  <a:schemeClr val="tx1"/>
                </a:solidFill>
              </a:rPr>
              <a:t>表現</a:t>
            </a:r>
            <a:r>
              <a:rPr lang="en-US" altLang="ja-JP" sz="2800" b="1" dirty="0" smtClean="0">
                <a:solidFill>
                  <a:schemeClr val="tx1"/>
                </a:solidFill>
              </a:rPr>
              <a:t>』</a:t>
            </a:r>
            <a:r>
              <a:rPr lang="ja-JP" altLang="en-US" sz="2800" b="1" dirty="0" smtClean="0">
                <a:solidFill>
                  <a:schemeClr val="tx1"/>
                </a:solidFill>
              </a:rPr>
              <a:t>のいいところ</a:t>
            </a:r>
            <a:endParaRPr lang="en-US" altLang="ja-JP" sz="2800" b="1" dirty="0" smtClean="0">
              <a:solidFill>
                <a:schemeClr val="tx1"/>
              </a:solidFill>
            </a:endParaRPr>
          </a:p>
          <a:p>
            <a:pPr>
              <a:buFont typeface="Wingdings" panose="05000000000000000000" pitchFamily="2" charset="2"/>
              <a:buChar char="l"/>
            </a:pPr>
            <a:r>
              <a:rPr lang="ja-JP" altLang="en-US" sz="2800" dirty="0" smtClean="0">
                <a:solidFill>
                  <a:schemeClr val="tx1"/>
                </a:solidFill>
                <a:latin typeface="Meiryo UI" panose="020B0604030504040204" pitchFamily="50" charset="-128"/>
                <a:ea typeface="Meiryo UI" panose="020B0604030504040204" pitchFamily="50" charset="-128"/>
              </a:rPr>
              <a:t>ほとんど線形代数なので、非常に調べやすい</a:t>
            </a:r>
            <a:endParaRPr lang="en-US" altLang="ja-JP" sz="2800" dirty="0" smtClean="0">
              <a:solidFill>
                <a:schemeClr val="tx1"/>
              </a:solidFill>
              <a:latin typeface="Meiryo UI" panose="020B0604030504040204" pitchFamily="50" charset="-128"/>
              <a:ea typeface="Meiryo UI" panose="020B0604030504040204" pitchFamily="50" charset="-128"/>
            </a:endParaRPr>
          </a:p>
          <a:p>
            <a:pPr>
              <a:buFont typeface="Wingdings" panose="05000000000000000000" pitchFamily="2" charset="2"/>
              <a:buChar char="l"/>
            </a:pPr>
            <a:r>
              <a:rPr lang="ja-JP" altLang="en-US" sz="2800" dirty="0" smtClean="0">
                <a:latin typeface="Meiryo UI" panose="020B0604030504040204" pitchFamily="50" charset="-128"/>
                <a:ea typeface="Meiryo UI" panose="020B0604030504040204" pitchFamily="50" charset="-128"/>
              </a:rPr>
              <a:t>数学</a:t>
            </a:r>
            <a:r>
              <a:rPr lang="ja-JP" altLang="en-US" sz="2800" dirty="0" smtClean="0">
                <a:latin typeface="Meiryo UI" panose="020B0604030504040204" pitchFamily="50" charset="-128"/>
                <a:ea typeface="Meiryo UI" panose="020B0604030504040204" pitchFamily="50" charset="-128"/>
              </a:rPr>
              <a:t>に</a:t>
            </a:r>
            <a:r>
              <a:rPr lang="ja-JP" altLang="en-US" sz="2800" dirty="0" smtClean="0">
                <a:latin typeface="Meiryo UI" panose="020B0604030504040204" pitchFamily="50" charset="-128"/>
                <a:ea typeface="Meiryo UI" panose="020B0604030504040204" pitchFamily="50" charset="-128"/>
              </a:rPr>
              <a:t>おいて、非常</a:t>
            </a:r>
            <a:r>
              <a:rPr lang="ja-JP" altLang="en-US" sz="2800" dirty="0" smtClean="0">
                <a:latin typeface="Meiryo UI" panose="020B0604030504040204" pitchFamily="50" charset="-128"/>
                <a:ea typeface="Meiryo UI" panose="020B0604030504040204" pitchFamily="50" charset="-128"/>
              </a:rPr>
              <a:t>に広範囲で</a:t>
            </a:r>
            <a:r>
              <a:rPr lang="ja-JP" altLang="en-US" sz="2800" dirty="0" smtClean="0">
                <a:latin typeface="Meiryo UI" panose="020B0604030504040204" pitchFamily="50" charset="-128"/>
                <a:ea typeface="Meiryo UI" panose="020B0604030504040204" pitchFamily="50" charset="-128"/>
              </a:rPr>
              <a:t>使われる</a:t>
            </a:r>
            <a:endParaRPr lang="en-US" altLang="ja-JP" sz="2800" dirty="0" smtClean="0">
              <a:latin typeface="Meiryo UI" panose="020B0604030504040204" pitchFamily="50" charset="-128"/>
              <a:ea typeface="Meiryo UI" panose="020B0604030504040204" pitchFamily="50" charset="-128"/>
            </a:endParaRPr>
          </a:p>
          <a:p>
            <a:pPr marL="0" indent="0">
              <a:buNone/>
            </a:pPr>
            <a:endParaRPr lang="en-US" altLang="ja-JP" sz="2400" dirty="0" smtClean="0"/>
          </a:p>
          <a:p>
            <a:pPr marL="0" indent="0">
              <a:buNone/>
            </a:pPr>
            <a:endParaRPr lang="en-US" altLang="ja-JP" dirty="0"/>
          </a:p>
        </p:txBody>
      </p:sp>
      <p:sp>
        <p:nvSpPr>
          <p:cNvPr id="4" name="正方形/長方形 3"/>
          <p:cNvSpPr/>
          <p:nvPr/>
        </p:nvSpPr>
        <p:spPr>
          <a:xfrm>
            <a:off x="913227" y="5507909"/>
            <a:ext cx="7967112" cy="685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3200" b="1" dirty="0" smtClean="0">
                <a:solidFill>
                  <a:schemeClr val="tx1"/>
                </a:solidFill>
                <a:latin typeface="HG丸ｺﾞｼｯｸM-PRO" panose="020F0600000000000000" pitchFamily="50" charset="-128"/>
                <a:ea typeface="HG丸ｺﾞｼｯｸM-PRO" panose="020F0600000000000000" pitchFamily="50" charset="-128"/>
              </a:rPr>
              <a:t>(</a:t>
            </a:r>
            <a:r>
              <a:rPr lang="ja-JP" altLang="en-US" sz="3200" b="1" dirty="0" smtClean="0">
                <a:solidFill>
                  <a:schemeClr val="tx1"/>
                </a:solidFill>
                <a:latin typeface="HG丸ｺﾞｼｯｸM-PRO" panose="020F0600000000000000" pitchFamily="50" charset="-128"/>
                <a:ea typeface="HG丸ｺﾞｼｯｸM-PRO" panose="020F0600000000000000" pitchFamily="50" charset="-128"/>
              </a:rPr>
              <a:t>純粋</a:t>
            </a:r>
            <a:r>
              <a:rPr lang="en-US" altLang="ja-JP" sz="3200" b="1" dirty="0" smtClean="0">
                <a:solidFill>
                  <a:schemeClr val="tx1"/>
                </a:solidFill>
                <a:latin typeface="HG丸ｺﾞｼｯｸM-PRO" panose="020F0600000000000000" pitchFamily="50" charset="-128"/>
                <a:ea typeface="HG丸ｺﾞｼｯｸM-PRO" panose="020F0600000000000000" pitchFamily="50" charset="-128"/>
              </a:rPr>
              <a:t>)</a:t>
            </a:r>
            <a:r>
              <a:rPr lang="ja-JP" altLang="en-US" sz="3200" b="1" dirty="0" smtClean="0">
                <a:solidFill>
                  <a:schemeClr val="tx1"/>
                </a:solidFill>
                <a:latin typeface="HG丸ｺﾞｼｯｸM-PRO" panose="020F0600000000000000" pitchFamily="50" charset="-128"/>
                <a:ea typeface="HG丸ｺﾞｼｯｸM-PRO" panose="020F0600000000000000" pitchFamily="50" charset="-128"/>
              </a:rPr>
              <a:t>数学の様々な道具が使える</a:t>
            </a:r>
            <a:endParaRPr lang="ja-JP" altLang="en-US" sz="3200" b="1" dirty="0">
              <a:solidFill>
                <a:schemeClr val="tx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518445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lang="en-US" altLang="ja-JP" sz="6000" dirty="0"/>
          </a:p>
          <a:p>
            <a:pPr marL="0" indent="0">
              <a:buNone/>
            </a:pPr>
            <a:r>
              <a:rPr lang="ja-JP" altLang="en-US" sz="12000" dirty="0" smtClean="0"/>
              <a:t>群</a:t>
            </a:r>
            <a:r>
              <a:rPr lang="ja-JP" altLang="en-US" sz="12000" dirty="0"/>
              <a:t>と表現</a:t>
            </a:r>
            <a:endParaRPr lang="ja-JP" altLang="en-US" sz="12000" dirty="0"/>
          </a:p>
        </p:txBody>
      </p:sp>
    </p:spTree>
    <p:extLst>
      <p:ext uri="{BB962C8B-B14F-4D97-AF65-F5344CB8AC3E}">
        <p14:creationId xmlns:p14="http://schemas.microsoft.com/office/powerpoint/2010/main" val="189466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群</a:t>
            </a:r>
            <a:r>
              <a:rPr lang="ja-JP" altLang="en-US" dirty="0" smtClean="0"/>
              <a:t>のモチベーション</a:t>
            </a:r>
            <a:endParaRPr kumimoji="1" lang="ja-JP" altLang="en-US" dirty="0"/>
          </a:p>
        </p:txBody>
      </p:sp>
      <p:sp>
        <p:nvSpPr>
          <p:cNvPr id="3" name="コンテンツ プレースホルダー 2"/>
          <p:cNvSpPr>
            <a:spLocks noGrp="1"/>
          </p:cNvSpPr>
          <p:nvPr>
            <p:ph idx="1"/>
          </p:nvPr>
        </p:nvSpPr>
        <p:spPr>
          <a:xfrm>
            <a:off x="864382" y="2489200"/>
            <a:ext cx="7494244" cy="3530600"/>
          </a:xfrm>
        </p:spPr>
        <p:txBody>
          <a:bodyPr>
            <a:normAutofit/>
          </a:bodyPr>
          <a:lstStyle/>
          <a:p>
            <a:pPr marL="0" indent="0">
              <a:buNone/>
            </a:pPr>
            <a:r>
              <a:rPr lang="ja-JP" altLang="en-US" sz="3200" dirty="0" smtClean="0">
                <a:solidFill>
                  <a:srgbClr val="FF0000"/>
                </a:solidFill>
                <a:latin typeface="Meiryo UI" panose="020B0604030504040204" pitchFamily="50" charset="-128"/>
                <a:ea typeface="Meiryo UI" panose="020B0604030504040204" pitchFamily="50" charset="-128"/>
              </a:rPr>
              <a:t>図形を調べたい</a:t>
            </a:r>
            <a:r>
              <a:rPr lang="en-US" altLang="ja-JP" sz="3200" dirty="0" smtClean="0">
                <a:solidFill>
                  <a:srgbClr val="FF0000"/>
                </a:solidFill>
                <a:latin typeface="Meiryo UI" panose="020B0604030504040204" pitchFamily="50" charset="-128"/>
                <a:ea typeface="Meiryo UI" panose="020B0604030504040204" pitchFamily="50" charset="-128"/>
              </a:rPr>
              <a:t>.</a:t>
            </a:r>
          </a:p>
          <a:p>
            <a:pPr marL="0" indent="0">
              <a:buNone/>
            </a:pPr>
            <a:r>
              <a:rPr lang="ja-JP" altLang="en-US" sz="3200" dirty="0" smtClean="0">
                <a:latin typeface="Meiryo UI" panose="020B0604030504040204" pitchFamily="50" charset="-128"/>
                <a:ea typeface="Meiryo UI" panose="020B0604030504040204" pitchFamily="50" charset="-128"/>
              </a:rPr>
              <a:t>特に、「定量的」に調べ</a:t>
            </a:r>
            <a:r>
              <a:rPr lang="ja-JP" altLang="en-US" sz="3200" dirty="0" smtClean="0">
                <a:latin typeface="Meiryo UI" panose="020B0604030504040204" pitchFamily="50" charset="-128"/>
                <a:ea typeface="Meiryo UI" panose="020B0604030504040204" pitchFamily="50" charset="-128"/>
              </a:rPr>
              <a:t>たい</a:t>
            </a:r>
            <a:r>
              <a:rPr lang="en-US" altLang="ja-JP" sz="3200" dirty="0" smtClean="0">
                <a:latin typeface="Meiryo UI" panose="020B0604030504040204" pitchFamily="50" charset="-128"/>
                <a:ea typeface="Meiryo UI" panose="020B0604030504040204" pitchFamily="50" charset="-128"/>
              </a:rPr>
              <a:t>!</a:t>
            </a:r>
            <a:endParaRPr lang="en-US" altLang="ja-JP" sz="3200" dirty="0" smtClean="0">
              <a:latin typeface="Meiryo UI" panose="020B0604030504040204" pitchFamily="50" charset="-128"/>
              <a:ea typeface="Meiryo UI" panose="020B0604030504040204" pitchFamily="50" charset="-128"/>
            </a:endParaRPr>
          </a:p>
          <a:p>
            <a:pPr marL="0" indent="0">
              <a:buNone/>
            </a:pPr>
            <a:r>
              <a:rPr lang="ja-JP" altLang="en-US" sz="3200" dirty="0" smtClean="0">
                <a:latin typeface="Meiryo UI" panose="020B0604030504040204" pitchFamily="50" charset="-128"/>
                <a:ea typeface="Meiryo UI" panose="020B0604030504040204" pitchFamily="50" charset="-128"/>
              </a:rPr>
              <a:t>　例</a:t>
            </a:r>
            <a:r>
              <a:rPr lang="en-US" altLang="ja-JP" sz="3200" dirty="0" smtClean="0">
                <a:latin typeface="Meiryo UI" panose="020B0604030504040204" pitchFamily="50" charset="-128"/>
                <a:ea typeface="Meiryo UI" panose="020B0604030504040204" pitchFamily="50" charset="-128"/>
              </a:rPr>
              <a:t>) </a:t>
            </a:r>
            <a:r>
              <a:rPr lang="ja-JP" altLang="en-US" sz="3200" dirty="0" smtClean="0">
                <a:latin typeface="Meiryo UI" panose="020B0604030504040204" pitchFamily="50" charset="-128"/>
                <a:ea typeface="Meiryo UI" panose="020B0604030504040204" pitchFamily="50" charset="-128"/>
              </a:rPr>
              <a:t>辺の</a:t>
            </a:r>
            <a:r>
              <a:rPr lang="ja-JP" altLang="en-US" sz="3200" dirty="0" smtClean="0">
                <a:latin typeface="Meiryo UI" panose="020B0604030504040204" pitchFamily="50" charset="-128"/>
                <a:ea typeface="Meiryo UI" panose="020B0604030504040204" pitchFamily="50" charset="-128"/>
              </a:rPr>
              <a:t>数</a:t>
            </a:r>
            <a:r>
              <a:rPr lang="en-US" altLang="ja-JP" sz="3200" dirty="0" smtClean="0">
                <a:latin typeface="Meiryo UI" panose="020B0604030504040204" pitchFamily="50" charset="-128"/>
                <a:ea typeface="Meiryo UI" panose="020B0604030504040204" pitchFamily="50" charset="-128"/>
              </a:rPr>
              <a:t>,</a:t>
            </a:r>
            <a:r>
              <a:rPr lang="ja-JP" altLang="en-US" sz="3200" dirty="0" smtClean="0">
                <a:latin typeface="Meiryo UI" panose="020B0604030504040204" pitchFamily="50" charset="-128"/>
                <a:ea typeface="Meiryo UI" panose="020B0604030504040204" pitchFamily="50" charset="-128"/>
              </a:rPr>
              <a:t>面積</a:t>
            </a:r>
            <a:endParaRPr lang="en-US" altLang="ja-JP" sz="3200" dirty="0" smtClean="0">
              <a:latin typeface="Meiryo UI" panose="020B0604030504040204" pitchFamily="50" charset="-128"/>
              <a:ea typeface="Meiryo UI" panose="020B0604030504040204" pitchFamily="50" charset="-128"/>
            </a:endParaRPr>
          </a:p>
          <a:p>
            <a:pPr marL="0" indent="0">
              <a:buNone/>
            </a:pPr>
            <a:r>
              <a:rPr lang="ja-JP" altLang="en-US" sz="3200" dirty="0" smtClean="0">
                <a:latin typeface="Meiryo UI" panose="020B0604030504040204" pitchFamily="50" charset="-128"/>
                <a:ea typeface="Meiryo UI" panose="020B0604030504040204" pitchFamily="50" charset="-128"/>
              </a:rPr>
              <a:t>⇒「定量的」、かつ</a:t>
            </a:r>
            <a:endParaRPr lang="en-US" altLang="ja-JP" sz="3200" dirty="0" smtClean="0">
              <a:latin typeface="Meiryo UI" panose="020B0604030504040204" pitchFamily="50" charset="-128"/>
              <a:ea typeface="Meiryo UI" panose="020B0604030504040204" pitchFamily="50" charset="-128"/>
            </a:endParaRPr>
          </a:p>
          <a:p>
            <a:pPr marL="0" indent="0">
              <a:buNone/>
            </a:pPr>
            <a:r>
              <a:rPr lang="ja-JP" altLang="en-US" sz="3200" dirty="0">
                <a:solidFill>
                  <a:schemeClr val="tx1"/>
                </a:solidFill>
                <a:latin typeface="Meiryo UI" panose="020B0604030504040204" pitchFamily="50" charset="-128"/>
                <a:ea typeface="Meiryo UI" panose="020B0604030504040204" pitchFamily="50" charset="-128"/>
              </a:rPr>
              <a:t>　</a:t>
            </a:r>
            <a:r>
              <a:rPr lang="ja-JP" altLang="en-US" sz="3200" dirty="0" smtClean="0">
                <a:solidFill>
                  <a:schemeClr val="tx1"/>
                </a:solidFill>
                <a:latin typeface="Meiryo UI" panose="020B0604030504040204" pitchFamily="50" charset="-128"/>
                <a:ea typeface="Meiryo UI" panose="020B0604030504040204" pitchFamily="50" charset="-128"/>
              </a:rPr>
              <a:t> </a:t>
            </a:r>
            <a:r>
              <a:rPr lang="ja-JP" altLang="en-US" sz="3200" dirty="0" smtClean="0">
                <a:solidFill>
                  <a:schemeClr val="tx1"/>
                </a:solidFill>
                <a:latin typeface="Meiryo UI" panose="020B0604030504040204" pitchFamily="50" charset="-128"/>
                <a:ea typeface="Meiryo UI" panose="020B0604030504040204" pitchFamily="50" charset="-128"/>
              </a:rPr>
              <a:t>「</a:t>
            </a:r>
            <a:r>
              <a:rPr lang="ja-JP" altLang="en-US" sz="3200" dirty="0" smtClean="0">
                <a:solidFill>
                  <a:srgbClr val="FF0000"/>
                </a:solidFill>
                <a:latin typeface="Meiryo UI" panose="020B0604030504040204" pitchFamily="50" charset="-128"/>
                <a:ea typeface="Meiryo UI" panose="020B0604030504040204" pitchFamily="50" charset="-128"/>
              </a:rPr>
              <a:t>統一的</a:t>
            </a:r>
            <a:r>
              <a:rPr lang="ja-JP" altLang="en-US" sz="3200" dirty="0" smtClean="0">
                <a:solidFill>
                  <a:schemeClr val="tx1"/>
                </a:solidFill>
                <a:latin typeface="Meiryo UI" panose="020B0604030504040204" pitchFamily="50" charset="-128"/>
                <a:ea typeface="Meiryo UI" panose="020B0604030504040204" pitchFamily="50" charset="-128"/>
              </a:rPr>
              <a:t>」</a:t>
            </a:r>
            <a:r>
              <a:rPr lang="ja-JP" altLang="en-US" sz="3200" dirty="0" smtClean="0">
                <a:latin typeface="Meiryo UI" panose="020B0604030504040204" pitchFamily="50" charset="-128"/>
                <a:ea typeface="Meiryo UI" panose="020B0604030504040204" pitchFamily="50" charset="-128"/>
              </a:rPr>
              <a:t>に調べたい！</a:t>
            </a:r>
            <a:endParaRPr lang="en-US" altLang="ja-JP" sz="3200" dirty="0" smtClean="0">
              <a:latin typeface="Meiryo UI" panose="020B0604030504040204" pitchFamily="50" charset="-128"/>
              <a:ea typeface="Meiryo UI" panose="020B0604030504040204" pitchFamily="50" charset="-128"/>
            </a:endParaRPr>
          </a:p>
          <a:p>
            <a:pPr marL="0" indent="0">
              <a:buNone/>
            </a:pPr>
            <a:endParaRPr lang="en-US" altLang="ja-JP" sz="3200" dirty="0" smtClean="0">
              <a:latin typeface="Meiryo UI" panose="020B0604030504040204" pitchFamily="50" charset="-128"/>
              <a:ea typeface="Meiryo UI" panose="020B0604030504040204" pitchFamily="50" charset="-128"/>
            </a:endParaRPr>
          </a:p>
          <a:p>
            <a:pPr marL="0" indent="0">
              <a:buNone/>
            </a:pPr>
            <a:endParaRPr lang="ja-JP" altLang="en-US" dirty="0"/>
          </a:p>
        </p:txBody>
      </p:sp>
      <p:sp>
        <p:nvSpPr>
          <p:cNvPr id="4" name="正方形/長方形 3"/>
          <p:cNvSpPr/>
          <p:nvPr/>
        </p:nvSpPr>
        <p:spPr>
          <a:xfrm>
            <a:off x="7062758" y="2513057"/>
            <a:ext cx="1295868" cy="914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抜出し 6"/>
          <p:cNvSpPr/>
          <p:nvPr/>
        </p:nvSpPr>
        <p:spPr>
          <a:xfrm>
            <a:off x="5683658" y="3741272"/>
            <a:ext cx="1183671" cy="914400"/>
          </a:xfrm>
          <a:prstGeom prst="flowChartExtra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結合子 8"/>
          <p:cNvSpPr/>
          <p:nvPr/>
        </p:nvSpPr>
        <p:spPr>
          <a:xfrm>
            <a:off x="5769694" y="2513057"/>
            <a:ext cx="1011600" cy="1012844"/>
          </a:xfrm>
          <a:prstGeom prst="flowChart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913227" y="5507909"/>
            <a:ext cx="7967112" cy="685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3200" b="1" dirty="0" smtClean="0">
                <a:solidFill>
                  <a:schemeClr val="tx1"/>
                </a:solidFill>
                <a:latin typeface="HG丸ｺﾞｼｯｸM-PRO" panose="020F0600000000000000" pitchFamily="50" charset="-128"/>
                <a:ea typeface="HG丸ｺﾞｼｯｸM-PRO" panose="020F0600000000000000" pitchFamily="50" charset="-128"/>
              </a:rPr>
              <a:t>群を使って図形を調べる</a:t>
            </a:r>
            <a:endParaRPr lang="ja-JP" altLang="en-US" sz="3200" b="1" dirty="0">
              <a:solidFill>
                <a:schemeClr val="tx1"/>
              </a:solidFill>
              <a:latin typeface="HG丸ｺﾞｼｯｸM-PRO" panose="020F0600000000000000" pitchFamily="50" charset="-128"/>
              <a:ea typeface="HG丸ｺﾞｼｯｸM-PRO" panose="020F0600000000000000" pitchFamily="50" charset="-128"/>
            </a:endParaRPr>
          </a:p>
        </p:txBody>
      </p:sp>
      <p:sp>
        <p:nvSpPr>
          <p:cNvPr id="11" name="星 5 10"/>
          <p:cNvSpPr/>
          <p:nvPr/>
        </p:nvSpPr>
        <p:spPr>
          <a:xfrm>
            <a:off x="7251716" y="3630860"/>
            <a:ext cx="1106910" cy="1024812"/>
          </a:xfrm>
          <a:prstGeom prst="star5">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00647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正方形だと</a:t>
            </a:r>
            <a:endParaRPr kumimoji="1" lang="ja-JP" altLang="en-US" dirty="0"/>
          </a:p>
        </p:txBody>
      </p:sp>
      <p:sp>
        <p:nvSpPr>
          <p:cNvPr id="3" name="コンテンツ プレースホルダー 2"/>
          <p:cNvSpPr>
            <a:spLocks noGrp="1"/>
          </p:cNvSpPr>
          <p:nvPr>
            <p:ph idx="1"/>
          </p:nvPr>
        </p:nvSpPr>
        <p:spPr>
          <a:xfrm>
            <a:off x="864382" y="2489200"/>
            <a:ext cx="7724246" cy="3530600"/>
          </a:xfrm>
        </p:spPr>
        <p:txBody>
          <a:bodyPr/>
          <a:lstStyle/>
          <a:p>
            <a:pPr marL="0" indent="0">
              <a:buNone/>
            </a:pPr>
            <a:r>
              <a:rPr lang="ja-JP" altLang="en-US" sz="2800" dirty="0" smtClean="0">
                <a:latin typeface="HGP創英角ﾎﾟｯﾌﾟ体" panose="040B0A00000000000000" pitchFamily="50" charset="-128"/>
                <a:ea typeface="HGP創英角ﾎﾟｯﾌﾟ体" panose="040B0A00000000000000" pitchFamily="50" charset="-128"/>
              </a:rPr>
              <a:t>問題</a:t>
            </a:r>
            <a:r>
              <a:rPr lang="en-US" altLang="ja-JP" sz="2800" dirty="0" smtClean="0">
                <a:latin typeface="Meiryo UI" panose="020B0604030504040204" pitchFamily="50" charset="-128"/>
                <a:ea typeface="Meiryo UI" panose="020B0604030504040204" pitchFamily="50" charset="-128"/>
              </a:rPr>
              <a:t>:</a:t>
            </a:r>
            <a:r>
              <a:rPr lang="ja-JP" altLang="en-US" sz="2800" dirty="0" smtClean="0">
                <a:latin typeface="Meiryo UI" panose="020B0604030504040204" pitchFamily="50" charset="-128"/>
                <a:ea typeface="Meiryo UI" panose="020B0604030504040204" pitchFamily="50" charset="-128"/>
              </a:rPr>
              <a:t>正方形</a:t>
            </a:r>
            <a:r>
              <a:rPr lang="ja-JP" altLang="en-US" sz="2800" dirty="0" smtClean="0">
                <a:latin typeface="Meiryo UI" panose="020B0604030504040204" pitchFamily="50" charset="-128"/>
                <a:ea typeface="Meiryo UI" panose="020B0604030504040204" pitchFamily="50" charset="-128"/>
              </a:rPr>
              <a:t>を特徴づける条件を記述せよ</a:t>
            </a:r>
            <a:r>
              <a:rPr lang="en-US" altLang="ja-JP" sz="2800" dirty="0" smtClean="0">
                <a:latin typeface="Meiryo UI" panose="020B0604030504040204" pitchFamily="50" charset="-128"/>
                <a:ea typeface="Meiryo UI" panose="020B0604030504040204" pitchFamily="50" charset="-128"/>
              </a:rPr>
              <a:t>.</a:t>
            </a:r>
          </a:p>
          <a:p>
            <a:pPr marL="0" indent="0">
              <a:buNone/>
            </a:pPr>
            <a:endParaRPr lang="en-US" altLang="ja-JP" sz="1100" dirty="0" smtClean="0">
              <a:latin typeface="Meiryo UI" panose="020B0604030504040204" pitchFamily="50" charset="-128"/>
              <a:ea typeface="Meiryo UI" panose="020B0604030504040204" pitchFamily="50" charset="-128"/>
            </a:endParaRPr>
          </a:p>
          <a:p>
            <a:pPr marL="0" indent="0">
              <a:buNone/>
            </a:pPr>
            <a:r>
              <a:rPr lang="ja-JP" altLang="en-US" sz="2800" dirty="0" smtClean="0">
                <a:latin typeface="HGP創英角ﾎﾟｯﾌﾟ体" panose="040B0A00000000000000" pitchFamily="50" charset="-128"/>
                <a:ea typeface="HGP創英角ﾎﾟｯﾌﾟ体" panose="040B0A00000000000000" pitchFamily="50" charset="-128"/>
              </a:rPr>
              <a:t>答え</a:t>
            </a:r>
            <a:r>
              <a:rPr lang="en-US" altLang="ja-JP" sz="2800" dirty="0" smtClean="0"/>
              <a:t>:</a:t>
            </a:r>
            <a:r>
              <a:rPr lang="ja-JP" altLang="en-US" sz="2800" dirty="0" smtClean="0"/>
              <a:t>定義より</a:t>
            </a:r>
            <a:r>
              <a:rPr lang="en-US" altLang="ja-JP" sz="2800" dirty="0" smtClean="0"/>
              <a:t>,</a:t>
            </a:r>
            <a:r>
              <a:rPr lang="ja-JP" altLang="en-US" sz="2800" dirty="0" smtClean="0"/>
              <a:t>以下を満たせばよい</a:t>
            </a:r>
            <a:r>
              <a:rPr lang="en-US" altLang="ja-JP" sz="2800" dirty="0" smtClean="0"/>
              <a:t>.</a:t>
            </a:r>
          </a:p>
          <a:p>
            <a:pPr marL="0" indent="0">
              <a:buNone/>
            </a:pPr>
            <a:r>
              <a:rPr lang="en-US" altLang="ja-JP" sz="2800" dirty="0" smtClean="0"/>
              <a:t>  1.</a:t>
            </a:r>
            <a:r>
              <a:rPr lang="ja-JP" altLang="en-US" sz="2800" dirty="0" smtClean="0">
                <a:latin typeface="Meiryo UI" panose="020B0604030504040204" pitchFamily="50" charset="-128"/>
                <a:ea typeface="Meiryo UI" panose="020B0604030504040204" pitchFamily="50" charset="-128"/>
              </a:rPr>
              <a:t>辺の長さがすべて等しい</a:t>
            </a:r>
            <a:endParaRPr lang="en-US" altLang="ja-JP" sz="2800" dirty="0" smtClean="0">
              <a:latin typeface="Meiryo UI" panose="020B0604030504040204" pitchFamily="50" charset="-128"/>
              <a:ea typeface="Meiryo UI" panose="020B0604030504040204" pitchFamily="50" charset="-128"/>
            </a:endParaRPr>
          </a:p>
          <a:p>
            <a:pPr marL="0" indent="0">
              <a:buNone/>
            </a:pPr>
            <a:r>
              <a:rPr lang="en-US" altLang="ja-JP" sz="2800" dirty="0" smtClean="0">
                <a:latin typeface="Meiryo UI" panose="020B0604030504040204" pitchFamily="50" charset="-128"/>
                <a:ea typeface="Meiryo UI" panose="020B0604030504040204" pitchFamily="50" charset="-128"/>
              </a:rPr>
              <a:t>  2.</a:t>
            </a:r>
            <a:r>
              <a:rPr lang="ja-JP" altLang="en-US" sz="2800" dirty="0" smtClean="0">
                <a:latin typeface="Meiryo UI" panose="020B0604030504040204" pitchFamily="50" charset="-128"/>
                <a:ea typeface="Meiryo UI" panose="020B0604030504040204" pitchFamily="50" charset="-128"/>
              </a:rPr>
              <a:t>各</a:t>
            </a:r>
            <a:r>
              <a:rPr lang="ja-JP" altLang="en-US" sz="2800" dirty="0" smtClean="0">
                <a:latin typeface="Meiryo UI" panose="020B0604030504040204" pitchFamily="50" charset="-128"/>
                <a:ea typeface="Meiryo UI" panose="020B0604030504040204" pitchFamily="50" charset="-128"/>
              </a:rPr>
              <a:t>辺</a:t>
            </a:r>
            <a:r>
              <a:rPr lang="ja-JP" altLang="en-US" sz="2800" dirty="0" smtClean="0">
                <a:latin typeface="Meiryo UI" panose="020B0604030504040204" pitchFamily="50" charset="-128"/>
                <a:ea typeface="Meiryo UI" panose="020B0604030504040204" pitchFamily="50" charset="-128"/>
              </a:rPr>
              <a:t>のなす角が</a:t>
            </a:r>
            <a:r>
              <a:rPr lang="en-US" altLang="ja-JP" sz="2800" dirty="0" smtClean="0">
                <a:latin typeface="Meiryo UI" panose="020B0604030504040204" pitchFamily="50" charset="-128"/>
                <a:ea typeface="Meiryo UI" panose="020B0604030504040204" pitchFamily="50" charset="-128"/>
              </a:rPr>
              <a:t>90</a:t>
            </a:r>
            <a:r>
              <a:rPr lang="ja-JP" altLang="en-US" sz="2800" dirty="0" smtClean="0">
                <a:latin typeface="Meiryo UI" panose="020B0604030504040204" pitchFamily="50" charset="-128"/>
                <a:ea typeface="Meiryo UI" panose="020B0604030504040204" pitchFamily="50" charset="-128"/>
              </a:rPr>
              <a:t>度</a:t>
            </a:r>
            <a:endParaRPr lang="en-US" altLang="ja-JP" dirty="0" smtClean="0"/>
          </a:p>
          <a:p>
            <a:pPr marL="0" indent="0">
              <a:buNone/>
            </a:pPr>
            <a:endParaRPr lang="en-US" altLang="ja-JP" dirty="0" smtClean="0"/>
          </a:p>
          <a:p>
            <a:pPr marL="0" indent="0">
              <a:buNone/>
            </a:pP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5702" y="4588205"/>
            <a:ext cx="1361127" cy="1569023"/>
          </a:xfrm>
          <a:prstGeom prst="rect">
            <a:avLst/>
          </a:prstGeom>
        </p:spPr>
      </p:pic>
      <p:sp>
        <p:nvSpPr>
          <p:cNvPr id="5" name="円形吹き出し 4"/>
          <p:cNvSpPr/>
          <p:nvPr/>
        </p:nvSpPr>
        <p:spPr>
          <a:xfrm>
            <a:off x="6142323" y="4043672"/>
            <a:ext cx="2851799" cy="1571510"/>
          </a:xfrm>
          <a:prstGeom prst="wedgeEllipseCallout">
            <a:avLst>
              <a:gd name="adj1" fmla="val -67660"/>
              <a:gd name="adj2" fmla="val 657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smtClean="0"/>
              <a:t>二つは面倒</a:t>
            </a:r>
            <a:endParaRPr kumimoji="1" lang="ja-JP" altLang="en-US" sz="2800" dirty="0"/>
          </a:p>
        </p:txBody>
      </p:sp>
    </p:spTree>
    <p:extLst>
      <p:ext uri="{BB962C8B-B14F-4D97-AF65-F5344CB8AC3E}">
        <p14:creationId xmlns:p14="http://schemas.microsoft.com/office/powerpoint/2010/main" val="570072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その問題</a:t>
            </a:r>
            <a:r>
              <a:rPr lang="en-US" altLang="ja-JP" smtClean="0"/>
              <a:t>,</a:t>
            </a:r>
            <a:r>
              <a:rPr lang="ja-JP" altLang="en-US" smtClean="0"/>
              <a:t>群で解決できます</a:t>
            </a:r>
            <a:endParaRPr lang="ja-JP" altLang="en-US" dirty="0"/>
          </a:p>
        </p:txBody>
      </p:sp>
      <p:sp>
        <p:nvSpPr>
          <p:cNvPr id="3" name="コンテンツ プレースホルダー 2"/>
          <p:cNvSpPr>
            <a:spLocks noGrp="1"/>
          </p:cNvSpPr>
          <p:nvPr>
            <p:ph idx="1"/>
          </p:nvPr>
        </p:nvSpPr>
        <p:spPr/>
        <p:txBody>
          <a:bodyPr/>
          <a:lstStyle/>
          <a:p>
            <a:endParaRPr lang="en-US" altLang="ja-JP" smtClean="0"/>
          </a:p>
          <a:p>
            <a:endParaRPr lang="en-US" altLang="ja-JP" smtClean="0"/>
          </a:p>
          <a:p>
            <a:endParaRPr lang="en-US" altLang="ja-JP" smtClean="0"/>
          </a:p>
          <a:p>
            <a:endParaRPr lang="ja-JP" altLang="en-US" dirty="0"/>
          </a:p>
        </p:txBody>
      </p:sp>
      <p:sp>
        <p:nvSpPr>
          <p:cNvPr id="7" name="コンテンツ プレースホルダー 2"/>
          <p:cNvSpPr txBox="1">
            <a:spLocks/>
          </p:cNvSpPr>
          <p:nvPr/>
        </p:nvSpPr>
        <p:spPr>
          <a:xfrm>
            <a:off x="864382" y="2489200"/>
            <a:ext cx="7724246" cy="3530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a:lstStyle>
          <a:p>
            <a:pPr marL="0" indent="0">
              <a:buFont typeface="Wingdings 3" charset="2"/>
              <a:buNone/>
            </a:pPr>
            <a:r>
              <a:rPr lang="ja-JP" altLang="en-US" sz="2800" dirty="0" smtClean="0">
                <a:latin typeface="HGP創英角ﾎﾟｯﾌﾟ体" panose="040B0A00000000000000" pitchFamily="50" charset="-128"/>
                <a:ea typeface="HGP創英角ﾎﾟｯﾌﾟ体" panose="040B0A00000000000000" pitchFamily="50" charset="-128"/>
              </a:rPr>
              <a:t>正方形の特徴</a:t>
            </a:r>
            <a:r>
              <a:rPr lang="en-US" altLang="ja-JP" sz="2800" dirty="0" smtClean="0">
                <a:latin typeface="Meiryo UI" panose="020B0604030504040204" pitchFamily="50" charset="-128"/>
                <a:ea typeface="Meiryo UI" panose="020B0604030504040204" pitchFamily="50" charset="-128"/>
              </a:rPr>
              <a:t>:</a:t>
            </a:r>
            <a:r>
              <a:rPr lang="ja-JP" altLang="en-US" sz="2800" dirty="0" smtClean="0">
                <a:latin typeface="Meiryo UI" panose="020B0604030504040204" pitchFamily="50" charset="-128"/>
                <a:ea typeface="Meiryo UI" panose="020B0604030504040204" pitchFamily="50" charset="-128"/>
              </a:rPr>
              <a:t>対称性がとても高い</a:t>
            </a:r>
            <a:endParaRPr lang="en-US" altLang="ja-JP" sz="2800" dirty="0" smtClean="0">
              <a:latin typeface="Meiryo UI" panose="020B0604030504040204" pitchFamily="50" charset="-128"/>
              <a:ea typeface="Meiryo UI" panose="020B0604030504040204" pitchFamily="50" charset="-128"/>
            </a:endParaRPr>
          </a:p>
          <a:p>
            <a:pPr marL="0" indent="0">
              <a:buFont typeface="Wingdings 3" charset="2"/>
              <a:buNone/>
            </a:pPr>
            <a:endParaRPr lang="en-US" altLang="ja-JP" sz="1100" dirty="0" smtClean="0">
              <a:latin typeface="Meiryo UI" panose="020B0604030504040204" pitchFamily="50" charset="-128"/>
              <a:ea typeface="Meiryo UI" panose="020B0604030504040204" pitchFamily="50" charset="-128"/>
            </a:endParaRPr>
          </a:p>
          <a:p>
            <a:pPr marL="0" indent="0">
              <a:buFont typeface="Wingdings 3" charset="2"/>
              <a:buNone/>
            </a:pPr>
            <a:r>
              <a:rPr lang="ja-JP" altLang="en-US" sz="2800" dirty="0" smtClean="0"/>
              <a:t>対称性の高さ⇔形を変えない変形が多い</a:t>
            </a:r>
            <a:endParaRPr lang="en-US" altLang="ja-JP" sz="2800" dirty="0" smtClean="0"/>
          </a:p>
          <a:p>
            <a:pPr marL="0" indent="0">
              <a:buFont typeface="Wingdings 3" charset="2"/>
              <a:buNone/>
            </a:pPr>
            <a:r>
              <a:rPr lang="en-US" altLang="ja-JP" sz="2800" dirty="0" smtClean="0"/>
              <a:t>  </a:t>
            </a:r>
            <a:endParaRPr lang="en-US" altLang="ja-JP" dirty="0" smtClean="0"/>
          </a:p>
          <a:p>
            <a:pPr marL="0" indent="0">
              <a:buFont typeface="Wingdings 3" charset="2"/>
              <a:buNone/>
            </a:pPr>
            <a:endParaRPr lang="ja-JP" altLang="en-US" dirty="0"/>
          </a:p>
        </p:txBody>
      </p:sp>
    </p:spTree>
    <p:extLst>
      <p:ext uri="{BB962C8B-B14F-4D97-AF65-F5344CB8AC3E}">
        <p14:creationId xmlns:p14="http://schemas.microsoft.com/office/powerpoint/2010/main" val="2164368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0" indent="0">
              <a:buNone/>
            </a:pPr>
            <a:r>
              <a:rPr lang="ja-JP" altLang="en-US" dirty="0"/>
              <a:t>変形がどのぐらいあるか</a:t>
            </a:r>
            <a:r>
              <a:rPr lang="ja-JP" altLang="en-US" dirty="0" smtClean="0"/>
              <a:t>で図形が決定できる。</a:t>
            </a:r>
            <a:endParaRPr lang="en-US" altLang="ja-JP" dirty="0" smtClean="0"/>
          </a:p>
          <a:p>
            <a:pPr marL="0" indent="0">
              <a:buNone/>
            </a:pPr>
            <a:endParaRPr lang="en-US" altLang="ja-JP" dirty="0"/>
          </a:p>
          <a:p>
            <a:pPr marL="0" indent="0">
              <a:buNone/>
            </a:pPr>
            <a:r>
              <a:rPr lang="ja-JP" altLang="en-US" dirty="0" smtClean="0"/>
              <a:t>つまり、図形を調べる</a:t>
            </a:r>
            <a:r>
              <a:rPr lang="en-US" altLang="ja-JP" dirty="0" smtClean="0"/>
              <a:t>(</a:t>
            </a:r>
            <a:r>
              <a:rPr lang="ja-JP" altLang="en-US" dirty="0" smtClean="0"/>
              <a:t>幾何学</a:t>
            </a:r>
            <a:r>
              <a:rPr lang="en-US" altLang="ja-JP" dirty="0" smtClean="0"/>
              <a:t>)</a:t>
            </a:r>
            <a:r>
              <a:rPr lang="ja-JP" altLang="en-US" dirty="0" smtClean="0"/>
              <a:t>とは、変形を調べることによってわかる！！！</a:t>
            </a:r>
            <a:endParaRPr lang="en-US" altLang="ja-JP" dirty="0"/>
          </a:p>
          <a:p>
            <a:pPr marL="0" indent="0">
              <a:buNone/>
            </a:pPr>
            <a:endParaRPr lang="en-US" altLang="ja-JP" dirty="0"/>
          </a:p>
          <a:p>
            <a:pPr marL="0" indent="0">
              <a:buNone/>
            </a:pPr>
            <a:r>
              <a:rPr kumimoji="1" lang="ja-JP" altLang="en-US" dirty="0" smtClean="0"/>
              <a:t>変形の場合、様々な図形を統一的に扱うことができる</a:t>
            </a:r>
            <a:endParaRPr kumimoji="1" lang="en-US" altLang="ja-JP" dirty="0" smtClean="0"/>
          </a:p>
          <a:p>
            <a:pPr marL="0" indent="0">
              <a:buNone/>
            </a:pPr>
            <a:r>
              <a:rPr lang="ja-JP" altLang="en-US" dirty="0" smtClean="0"/>
              <a:t>⇒変形をもっと抽象的かつ、統一的な扱いにしたい</a:t>
            </a:r>
            <a:endParaRPr lang="en-US" altLang="ja-JP" dirty="0" smtClean="0"/>
          </a:p>
          <a:p>
            <a:pPr marL="0" indent="0">
              <a:buNone/>
            </a:pPr>
            <a:r>
              <a:rPr kumimoji="1" lang="ja-JP" altLang="en-US" dirty="0" smtClean="0"/>
              <a:t>　　⇒群論の始まり</a:t>
            </a:r>
            <a:endParaRPr kumimoji="1" lang="en-US" altLang="ja-JP" dirty="0" smtClean="0"/>
          </a:p>
          <a:p>
            <a:pPr marL="0" indent="0">
              <a:buNone/>
            </a:pPr>
            <a:r>
              <a:rPr lang="ja-JP" altLang="en-US" dirty="0" smtClean="0"/>
              <a:t>変形とは、群が図形に作用すると解釈する。</a:t>
            </a:r>
            <a:endParaRPr kumimoji="1" lang="ja-JP" altLang="en-US" dirty="0"/>
          </a:p>
        </p:txBody>
      </p:sp>
    </p:spTree>
    <p:extLst>
      <p:ext uri="{BB962C8B-B14F-4D97-AF65-F5344CB8AC3E}">
        <p14:creationId xmlns:p14="http://schemas.microsoft.com/office/powerpoint/2010/main" val="520257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伝えたいこと</a:t>
            </a:r>
            <a:endParaRPr kumimoji="1" lang="ja-JP" altLang="en-US" dirty="0"/>
          </a:p>
        </p:txBody>
      </p:sp>
      <p:sp>
        <p:nvSpPr>
          <p:cNvPr id="3" name="コンテンツ プレースホルダー 2"/>
          <p:cNvSpPr>
            <a:spLocks noGrp="1"/>
          </p:cNvSpPr>
          <p:nvPr>
            <p:ph idx="1"/>
          </p:nvPr>
        </p:nvSpPr>
        <p:spPr>
          <a:xfrm>
            <a:off x="864381" y="2489200"/>
            <a:ext cx="7806469" cy="3530600"/>
          </a:xfrm>
        </p:spPr>
        <p:txBody>
          <a:bodyPr>
            <a:normAutofit/>
          </a:bodyPr>
          <a:lstStyle/>
          <a:p>
            <a:endParaRPr kumimoji="1" lang="en-US" altLang="ja-JP" dirty="0" smtClean="0">
              <a:latin typeface="Meiryo UI" panose="020B0604030504040204" pitchFamily="50" charset="-128"/>
              <a:ea typeface="Meiryo UI" panose="020B0604030504040204" pitchFamily="50" charset="-128"/>
            </a:endParaRPr>
          </a:p>
          <a:p>
            <a:pPr marL="0" indent="0">
              <a:buNone/>
            </a:pPr>
            <a:endParaRPr lang="en-US" altLang="ja-JP" dirty="0">
              <a:latin typeface="Meiryo UI" panose="020B0604030504040204" pitchFamily="50" charset="-128"/>
              <a:ea typeface="Meiryo UI" panose="020B0604030504040204" pitchFamily="50" charset="-128"/>
            </a:endParaRPr>
          </a:p>
          <a:p>
            <a:pPr marL="0" indent="0">
              <a:buNone/>
            </a:pPr>
            <a:r>
              <a:rPr lang="ja-JP" altLang="en-US" sz="3000" dirty="0">
                <a:latin typeface="Meiryo UI" panose="020B0604030504040204" pitchFamily="50" charset="-128"/>
                <a:ea typeface="Meiryo UI" panose="020B0604030504040204" pitchFamily="50" charset="-128"/>
              </a:rPr>
              <a:t>数理生物は</a:t>
            </a:r>
            <a:r>
              <a:rPr lang="ja-JP" altLang="en-US" sz="3000" dirty="0" smtClean="0">
                <a:latin typeface="Meiryo UI" panose="020B0604030504040204" pitchFamily="50" charset="-128"/>
                <a:ea typeface="Meiryo UI" panose="020B0604030504040204" pitchFamily="50" charset="-128"/>
              </a:rPr>
              <a:t>今まさにブーム</a:t>
            </a:r>
            <a:r>
              <a:rPr lang="en-US" altLang="ja-JP" sz="3000" dirty="0" smtClean="0">
                <a:latin typeface="Meiryo UI" panose="020B0604030504040204" pitchFamily="50" charset="-128"/>
                <a:ea typeface="Meiryo UI" panose="020B0604030504040204" pitchFamily="50" charset="-128"/>
              </a:rPr>
              <a:t>!!!!</a:t>
            </a:r>
            <a:endParaRPr lang="en-US" altLang="ja-JP" sz="3000" dirty="0">
              <a:latin typeface="Meiryo UI" panose="020B0604030504040204" pitchFamily="50" charset="-128"/>
              <a:ea typeface="Meiryo UI" panose="020B0604030504040204" pitchFamily="50" charset="-128"/>
            </a:endParaRPr>
          </a:p>
          <a:p>
            <a:pPr marL="0" indent="0">
              <a:buNone/>
            </a:pPr>
            <a:endParaRPr lang="en-US" altLang="ja-JP" sz="3000" dirty="0">
              <a:latin typeface="Meiryo UI" panose="020B0604030504040204" pitchFamily="50" charset="-128"/>
              <a:ea typeface="Meiryo UI" panose="020B0604030504040204" pitchFamily="50" charset="-128"/>
            </a:endParaRPr>
          </a:p>
          <a:p>
            <a:pPr marL="0" indent="0">
              <a:buNone/>
            </a:pPr>
            <a:r>
              <a:rPr lang="ja-JP" altLang="en-US" sz="3000" dirty="0">
                <a:latin typeface="Meiryo UI" panose="020B0604030504040204" pitchFamily="50" charset="-128"/>
                <a:ea typeface="Meiryo UI" panose="020B0604030504040204" pitchFamily="50" charset="-128"/>
              </a:rPr>
              <a:t>数学には</a:t>
            </a:r>
            <a:r>
              <a:rPr lang="en-US" altLang="ja-JP" sz="3000" dirty="0">
                <a:latin typeface="Meiryo UI" panose="020B0604030504040204" pitchFamily="50" charset="-128"/>
                <a:ea typeface="Meiryo UI" panose="020B0604030504040204" pitchFamily="50" charset="-128"/>
              </a:rPr>
              <a:t>『</a:t>
            </a:r>
            <a:r>
              <a:rPr lang="ja-JP" altLang="en-US" sz="3000" dirty="0">
                <a:latin typeface="Meiryo UI" panose="020B0604030504040204" pitchFamily="50" charset="-128"/>
                <a:ea typeface="Meiryo UI" panose="020B0604030504040204" pitchFamily="50" charset="-128"/>
              </a:rPr>
              <a:t>表現</a:t>
            </a:r>
            <a:r>
              <a:rPr lang="en-US" altLang="ja-JP" sz="3000" dirty="0">
                <a:latin typeface="Meiryo UI" panose="020B0604030504040204" pitchFamily="50" charset="-128"/>
                <a:ea typeface="Meiryo UI" panose="020B0604030504040204" pitchFamily="50" charset="-128"/>
              </a:rPr>
              <a:t>』</a:t>
            </a:r>
            <a:r>
              <a:rPr lang="ja-JP" altLang="en-US" sz="3000" dirty="0">
                <a:latin typeface="Meiryo UI" panose="020B0604030504040204" pitchFamily="50" charset="-128"/>
                <a:ea typeface="Meiryo UI" panose="020B0604030504040204" pitchFamily="50" charset="-128"/>
              </a:rPr>
              <a:t>と</a:t>
            </a:r>
            <a:r>
              <a:rPr lang="ja-JP" altLang="en-US" sz="3000" dirty="0" smtClean="0">
                <a:latin typeface="Meiryo UI" panose="020B0604030504040204" pitchFamily="50" charset="-128"/>
                <a:ea typeface="Meiryo UI" panose="020B0604030504040204" pitchFamily="50" charset="-128"/>
              </a:rPr>
              <a:t>いう強力な手法がある</a:t>
            </a:r>
            <a:endParaRPr lang="ja-JP" altLang="en-US" sz="3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42956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表現とは？</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表現とは作用する図形として、ベクトル空間に限ったもの。</a:t>
            </a:r>
            <a:endParaRPr lang="en-US" altLang="ja-JP" dirty="0" smtClean="0"/>
          </a:p>
          <a:p>
            <a:pPr marL="0" indent="0">
              <a:buNone/>
            </a:pPr>
            <a:endParaRPr lang="ja-JP" altLang="en-US" dirty="0"/>
          </a:p>
          <a:p>
            <a:pPr marL="0" indent="0">
              <a:buNone/>
            </a:pPr>
            <a:r>
              <a:rPr lang="ja-JP" altLang="en-US" dirty="0" smtClean="0"/>
              <a:t>ベクトル空間だと、何がうれしいか？</a:t>
            </a:r>
            <a:endParaRPr lang="en-US" altLang="ja-JP" dirty="0"/>
          </a:p>
          <a:p>
            <a:pPr>
              <a:buFontTx/>
              <a:buChar char="-"/>
            </a:pPr>
            <a:r>
              <a:rPr lang="ja-JP" altLang="en-US" dirty="0" smtClean="0"/>
              <a:t>ベクトル空間の変形は線形写像</a:t>
            </a:r>
            <a:r>
              <a:rPr lang="en-US" altLang="ja-JP" dirty="0" smtClean="0"/>
              <a:t>(</a:t>
            </a:r>
            <a:r>
              <a:rPr lang="ja-JP" altLang="en-US" dirty="0" smtClean="0"/>
              <a:t>≒行列</a:t>
            </a:r>
            <a:r>
              <a:rPr lang="en-US" altLang="ja-JP" dirty="0" smtClean="0"/>
              <a:t>)</a:t>
            </a:r>
            <a:r>
              <a:rPr lang="ja-JP" altLang="en-US" dirty="0" smtClean="0"/>
              <a:t>なので</a:t>
            </a:r>
            <a:r>
              <a:rPr lang="ja-JP" altLang="en-US" dirty="0"/>
              <a:t>，</a:t>
            </a:r>
            <a:r>
              <a:rPr lang="ja-JP" altLang="en-US" dirty="0" smtClean="0"/>
              <a:t>調べやすい</a:t>
            </a:r>
            <a:endParaRPr lang="en-US" altLang="ja-JP" dirty="0" smtClean="0"/>
          </a:p>
          <a:p>
            <a:pPr>
              <a:buFontTx/>
              <a:buChar char="-"/>
            </a:pPr>
            <a:r>
              <a:rPr lang="ja-JP" altLang="en-US" dirty="0" smtClean="0"/>
              <a:t>重要</a:t>
            </a:r>
            <a:r>
              <a:rPr lang="ja-JP" altLang="en-US" dirty="0"/>
              <a:t>な情報を</a:t>
            </a:r>
            <a:r>
              <a:rPr lang="ja-JP" altLang="en-US" dirty="0" smtClean="0"/>
              <a:t>含むことができる</a:t>
            </a:r>
            <a:r>
              <a:rPr lang="en-US" altLang="ja-JP" dirty="0" smtClean="0"/>
              <a:t>.</a:t>
            </a:r>
            <a:r>
              <a:rPr lang="en-US" altLang="ja-JP" dirty="0"/>
              <a:t>(</a:t>
            </a:r>
            <a:r>
              <a:rPr lang="ja-JP" altLang="en-US" dirty="0" smtClean="0"/>
              <a:t>正方形に</a:t>
            </a:r>
            <a:r>
              <a:rPr lang="ja-JP" altLang="en-US" dirty="0"/>
              <a:t>対応した表現を</a:t>
            </a:r>
            <a:r>
              <a:rPr lang="ja-JP" altLang="en-US" dirty="0" smtClean="0"/>
              <a:t>作れる</a:t>
            </a:r>
            <a:r>
              <a:rPr lang="en-US" altLang="ja-JP" dirty="0" smtClean="0"/>
              <a:t>)</a:t>
            </a:r>
            <a:endParaRPr lang="ja-JP" altLang="en-US" dirty="0"/>
          </a:p>
          <a:p>
            <a:pPr>
              <a:buFontTx/>
              <a:buChar char="-"/>
            </a:pPr>
            <a:r>
              <a:rPr lang="ja-JP" altLang="en-US" dirty="0" smtClean="0"/>
              <a:t>特別</a:t>
            </a:r>
            <a:r>
              <a:rPr lang="ja-JP" altLang="en-US" dirty="0"/>
              <a:t>な場合は表現から群が決定できる</a:t>
            </a:r>
            <a:r>
              <a:rPr lang="ja-JP" altLang="en-US" dirty="0" smtClean="0"/>
              <a:t>．</a:t>
            </a:r>
            <a:endParaRPr lang="en-US" altLang="ja-JP" dirty="0" smtClean="0"/>
          </a:p>
          <a:p>
            <a:pPr marL="0" indent="0">
              <a:buNone/>
            </a:pPr>
            <a:r>
              <a:rPr lang="ja-JP" altLang="en-US" dirty="0"/>
              <a:t>　</a:t>
            </a:r>
            <a:r>
              <a:rPr lang="en-US" altLang="ja-JP" dirty="0" smtClean="0"/>
              <a:t>(</a:t>
            </a:r>
            <a:r>
              <a:rPr lang="ja-JP" altLang="en-US" dirty="0"/>
              <a:t>有限アーベル群の双対定理や淡中双対等</a:t>
            </a:r>
            <a:r>
              <a:rPr lang="en-US" altLang="ja-JP" dirty="0" smtClean="0"/>
              <a:t>)</a:t>
            </a:r>
          </a:p>
          <a:p>
            <a:pPr marL="0" indent="0">
              <a:buNone/>
            </a:pPr>
            <a:endParaRPr kumimoji="1" lang="ja-JP" altLang="en-US" dirty="0"/>
          </a:p>
        </p:txBody>
      </p:sp>
    </p:spTree>
    <p:extLst>
      <p:ext uri="{BB962C8B-B14F-4D97-AF65-F5344CB8AC3E}">
        <p14:creationId xmlns:p14="http://schemas.microsoft.com/office/powerpoint/2010/main" val="27751566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lang="ja-JP" altLang="en-US" dirty="0" smtClean="0"/>
              <a:t>群がわかるとは</a:t>
            </a:r>
            <a:r>
              <a:rPr lang="en-US" altLang="ja-JP" dirty="0" smtClean="0"/>
              <a:t>『</a:t>
            </a:r>
            <a:r>
              <a:rPr lang="ja-JP" altLang="en-US" dirty="0" smtClean="0"/>
              <a:t>表現</a:t>
            </a:r>
            <a:r>
              <a:rPr lang="en-US" altLang="ja-JP" dirty="0" smtClean="0"/>
              <a:t>』</a:t>
            </a:r>
            <a:r>
              <a:rPr lang="ja-JP" altLang="en-US" dirty="0" smtClean="0"/>
              <a:t>がわかること</a:t>
            </a:r>
            <a:endParaRPr kumimoji="1" lang="ja-JP" altLang="en-US" dirty="0"/>
          </a:p>
        </p:txBody>
      </p:sp>
    </p:spTree>
    <p:extLst>
      <p:ext uri="{BB962C8B-B14F-4D97-AF65-F5344CB8AC3E}">
        <p14:creationId xmlns:p14="http://schemas.microsoft.com/office/powerpoint/2010/main" val="14917899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66833" y="1509961"/>
            <a:ext cx="7886700" cy="3263504"/>
          </a:xfrm>
        </p:spPr>
        <p:txBody>
          <a:bodyPr/>
          <a:lstStyle/>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r>
              <a:rPr lang="ja-JP" altLang="en-US" dirty="0" smtClean="0"/>
              <a:t>全て</a:t>
            </a:r>
            <a:r>
              <a:rPr lang="ja-JP" altLang="en-US" dirty="0"/>
              <a:t>の</a:t>
            </a:r>
            <a:r>
              <a:rPr lang="ja-JP" altLang="en-US" dirty="0" smtClean="0"/>
              <a:t>表現がどのようなものか決定したい。</a:t>
            </a:r>
            <a:endParaRPr lang="ja-JP" altLang="en-US" dirty="0"/>
          </a:p>
          <a:p>
            <a:pPr marL="0" indent="0">
              <a:buNone/>
            </a:pPr>
            <a:endParaRPr kumimoji="1" lang="ja-JP" altLang="en-US" dirty="0"/>
          </a:p>
        </p:txBody>
      </p:sp>
    </p:spTree>
    <p:extLst>
      <p:ext uri="{BB962C8B-B14F-4D97-AF65-F5344CB8AC3E}">
        <p14:creationId xmlns:p14="http://schemas.microsoft.com/office/powerpoint/2010/main" val="4195631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r>
              <a:rPr lang="ja-JP" altLang="en-US" dirty="0"/>
              <a:t>全ては多すぎるから簡単なものに帰着させたい</a:t>
            </a:r>
          </a:p>
          <a:p>
            <a:pPr marL="0" indent="0">
              <a:buNone/>
            </a:pPr>
            <a:r>
              <a:rPr lang="ja-JP" altLang="en-US" dirty="0"/>
              <a:t>→既約表現</a:t>
            </a:r>
          </a:p>
          <a:p>
            <a:pPr marL="0" indent="0">
              <a:buNone/>
            </a:pPr>
            <a:endParaRPr kumimoji="1" lang="ja-JP" altLang="en-US" dirty="0"/>
          </a:p>
        </p:txBody>
      </p:sp>
    </p:spTree>
    <p:extLst>
      <p:ext uri="{BB962C8B-B14F-4D97-AF65-F5344CB8AC3E}">
        <p14:creationId xmlns:p14="http://schemas.microsoft.com/office/powerpoint/2010/main" val="38467868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既</a:t>
            </a:r>
            <a:r>
              <a:rPr lang="ja-JP" altLang="en-US" dirty="0" smtClean="0"/>
              <a:t>約</a:t>
            </a:r>
            <a:r>
              <a:rPr kumimoji="1" lang="ja-JP" altLang="en-US" dirty="0" smtClean="0"/>
              <a:t>表現とは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これ以上分解できない、最小の表現のこと</a:t>
            </a:r>
            <a:endParaRPr lang="en-US" altLang="ja-JP" dirty="0" smtClean="0"/>
          </a:p>
          <a:p>
            <a:pPr marL="0" indent="0">
              <a:buNone/>
            </a:pPr>
            <a:endParaRPr kumimoji="1" lang="en-US" altLang="ja-JP" dirty="0"/>
          </a:p>
          <a:p>
            <a:pPr marL="0" indent="0">
              <a:buNone/>
            </a:pPr>
            <a:r>
              <a:rPr lang="en-US" altLang="ja-JP" dirty="0" smtClean="0"/>
              <a:t>Def G</a:t>
            </a:r>
            <a:r>
              <a:rPr lang="ja-JP" altLang="en-US" dirty="0" smtClean="0"/>
              <a:t>の表現</a:t>
            </a:r>
            <a:r>
              <a:rPr lang="en-US" altLang="ja-JP" dirty="0" smtClean="0"/>
              <a:t>V</a:t>
            </a:r>
            <a:r>
              <a:rPr lang="ja-JP" altLang="en-US" dirty="0" smtClean="0"/>
              <a:t>が既約表現とは、</a:t>
            </a:r>
            <a:r>
              <a:rPr lang="en-US" altLang="ja-JP" dirty="0" smtClean="0"/>
              <a:t>V</a:t>
            </a:r>
            <a:r>
              <a:rPr lang="ja-JP" altLang="en-US" dirty="0" smtClean="0"/>
              <a:t>の非自明なＧ不変な部分空間が存在しないこと。</a:t>
            </a:r>
            <a:endParaRPr lang="en-US" altLang="ja-JP" dirty="0" smtClean="0"/>
          </a:p>
          <a:p>
            <a:pPr marL="0" indent="0">
              <a:buNone/>
            </a:pPr>
            <a:r>
              <a:rPr lang="en-US" altLang="ja-JP" dirty="0" smtClean="0"/>
              <a:t>w </a:t>
            </a:r>
            <a:r>
              <a:rPr lang="ja-JP" altLang="en-US" dirty="0" smtClean="0"/>
              <a:t>∈ </a:t>
            </a:r>
            <a:r>
              <a:rPr lang="en-US" altLang="ja-JP" dirty="0" smtClean="0"/>
              <a:t>W </a:t>
            </a:r>
            <a:r>
              <a:rPr lang="ja-JP" altLang="en-US" dirty="0" smtClean="0"/>
              <a:t>⊂ </a:t>
            </a:r>
            <a:r>
              <a:rPr kumimoji="1" lang="en-US" altLang="ja-JP" dirty="0" smtClean="0"/>
              <a:t>V </a:t>
            </a:r>
            <a:r>
              <a:rPr kumimoji="1" lang="ja-JP" altLang="en-US" dirty="0" smtClean="0"/>
              <a:t>に適当に</a:t>
            </a:r>
            <a:r>
              <a:rPr kumimoji="1" lang="en-US" altLang="ja-JP" dirty="0" smtClean="0"/>
              <a:t>g</a:t>
            </a:r>
            <a:r>
              <a:rPr kumimoji="1" lang="ja-JP" altLang="en-US" dirty="0" smtClean="0"/>
              <a:t>∈Ｇの元をかけると、 </a:t>
            </a:r>
            <a:r>
              <a:rPr kumimoji="1" lang="en-US" altLang="ja-JP" dirty="0" smtClean="0"/>
              <a:t>g(w) </a:t>
            </a:r>
            <a:r>
              <a:rPr kumimoji="1" lang="ja-JP" altLang="en-US" dirty="0" smtClean="0"/>
              <a:t>が</a:t>
            </a:r>
            <a:r>
              <a:rPr kumimoji="1" lang="en-US" altLang="ja-JP" dirty="0" smtClean="0"/>
              <a:t>W</a:t>
            </a:r>
            <a:r>
              <a:rPr kumimoji="1" lang="ja-JP" altLang="en-US" dirty="0" smtClean="0"/>
              <a:t>の元でなくなってしまう。</a:t>
            </a:r>
            <a:endParaRPr kumimoji="1" lang="en-US" altLang="ja-JP" dirty="0" smtClean="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17974187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最小さえ調べれば全部わかるのか？</a:t>
            </a:r>
            <a:endParaRPr kumimoji="1" lang="en-US" altLang="ja-JP" dirty="0" smtClean="0"/>
          </a:p>
          <a:p>
            <a:pPr marL="0" indent="0">
              <a:buNone/>
            </a:pPr>
            <a:r>
              <a:rPr lang="ja-JP" altLang="en-US" dirty="0" smtClean="0"/>
              <a:t>⇒完全可約生</a:t>
            </a:r>
            <a:endParaRPr kumimoji="1" lang="ja-JP" altLang="en-US" dirty="0"/>
          </a:p>
        </p:txBody>
      </p:sp>
    </p:spTree>
    <p:extLst>
      <p:ext uri="{BB962C8B-B14F-4D97-AF65-F5344CB8AC3E}">
        <p14:creationId xmlns:p14="http://schemas.microsoft.com/office/powerpoint/2010/main" val="291704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kumimoji="1" lang="en-US" altLang="ja-JP" dirty="0" smtClean="0"/>
              <a:t>Def </a:t>
            </a:r>
            <a:r>
              <a:rPr kumimoji="1" lang="ja-JP" altLang="en-US" dirty="0" smtClean="0"/>
              <a:t>Ｇの表現</a:t>
            </a:r>
            <a:r>
              <a:rPr lang="en-US" altLang="ja-JP" dirty="0"/>
              <a:t>V</a:t>
            </a:r>
            <a:r>
              <a:rPr kumimoji="1" lang="ja-JP" altLang="en-US" dirty="0" smtClean="0"/>
              <a:t>が完全可約とは既約表現の直和に分解できること</a:t>
            </a:r>
            <a:endParaRPr lang="en-US" altLang="ja-JP" dirty="0" smtClean="0"/>
          </a:p>
          <a:p>
            <a:pPr marL="0" indent="0">
              <a:buNone/>
            </a:pPr>
            <a:endParaRPr lang="en-US" altLang="ja-JP" dirty="0"/>
          </a:p>
          <a:p>
            <a:pPr marL="0" indent="0">
              <a:buNone/>
            </a:pPr>
            <a:r>
              <a:rPr kumimoji="1" lang="en-US" altLang="ja-JP" dirty="0" err="1" smtClean="0"/>
              <a:t>Thm</a:t>
            </a:r>
            <a:r>
              <a:rPr kumimoji="1" lang="en-US" altLang="ja-JP" dirty="0" smtClean="0"/>
              <a:t> </a:t>
            </a:r>
            <a:r>
              <a:rPr kumimoji="1" lang="ja-JP" altLang="en-US" dirty="0" smtClean="0"/>
              <a:t>有限群、リー群、量子群の場合、任意の表現が完全可約</a:t>
            </a:r>
            <a:endParaRPr kumimoji="1" lang="ja-JP" altLang="en-US" dirty="0"/>
          </a:p>
        </p:txBody>
      </p:sp>
    </p:spTree>
    <p:extLst>
      <p:ext uri="{BB962C8B-B14F-4D97-AF65-F5344CB8AC3E}">
        <p14:creationId xmlns:p14="http://schemas.microsoft.com/office/powerpoint/2010/main" val="30806187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表現をしらべよう！！！！</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lang="ja-JP" altLang="en-US" dirty="0"/>
          </a:p>
          <a:p>
            <a:pPr marL="0" indent="0">
              <a:buNone/>
            </a:pPr>
            <a:endParaRPr lang="ja-JP" altLang="en-US" dirty="0"/>
          </a:p>
          <a:p>
            <a:pPr marL="0" indent="0">
              <a:buNone/>
            </a:pPr>
            <a:r>
              <a:rPr lang="ja-JP" altLang="en-US" dirty="0"/>
              <a:t>既約表現でどの程度全体がわかるのか</a:t>
            </a:r>
            <a:r>
              <a:rPr lang="en-US" altLang="ja-JP" dirty="0"/>
              <a:t>?</a:t>
            </a:r>
          </a:p>
          <a:p>
            <a:pPr marL="0" indent="0">
              <a:buNone/>
            </a:pPr>
            <a:r>
              <a:rPr lang="en-US" altLang="ja-JP" dirty="0"/>
              <a:t>→</a:t>
            </a:r>
            <a:r>
              <a:rPr lang="ja-JP" altLang="en-US" dirty="0"/>
              <a:t>自分たちが興味があるような群の場合は完全可約．</a:t>
            </a:r>
          </a:p>
          <a:p>
            <a:pPr marL="0" indent="0">
              <a:buNone/>
            </a:pPr>
            <a:r>
              <a:rPr lang="ja-JP" altLang="en-US" dirty="0"/>
              <a:t>全てわかる</a:t>
            </a:r>
            <a:r>
              <a:rPr lang="en-US" altLang="ja-JP" dirty="0"/>
              <a:t>(</a:t>
            </a:r>
            <a:r>
              <a:rPr lang="ja-JP" altLang="en-US" dirty="0"/>
              <a:t>完全可約性</a:t>
            </a:r>
            <a:r>
              <a:rPr lang="en-US" altLang="ja-JP" dirty="0"/>
              <a:t>)</a:t>
            </a:r>
          </a:p>
          <a:p>
            <a:pPr marL="0" indent="0">
              <a:buNone/>
            </a:pPr>
            <a:r>
              <a:rPr lang="en-US" altLang="ja-JP" dirty="0"/>
              <a:t>(</a:t>
            </a:r>
            <a:r>
              <a:rPr lang="ja-JP" altLang="en-US" dirty="0"/>
              <a:t>有限群</a:t>
            </a:r>
            <a:r>
              <a:rPr lang="en-US" altLang="ja-JP" dirty="0"/>
              <a:t>,</a:t>
            </a:r>
            <a:r>
              <a:rPr lang="ja-JP" altLang="en-US" dirty="0"/>
              <a:t>リー群</a:t>
            </a:r>
            <a:r>
              <a:rPr lang="en-US" altLang="ja-JP" dirty="0"/>
              <a:t>?,</a:t>
            </a:r>
            <a:r>
              <a:rPr lang="ja-JP" altLang="en-US" dirty="0"/>
              <a:t>量子群</a:t>
            </a:r>
            <a:r>
              <a:rPr lang="en-US" altLang="ja-JP" dirty="0"/>
              <a:t>)</a:t>
            </a:r>
            <a:endParaRPr kumimoji="1" lang="ja-JP" altLang="en-US" dirty="0"/>
          </a:p>
        </p:txBody>
      </p:sp>
    </p:spTree>
    <p:extLst>
      <p:ext uri="{BB962C8B-B14F-4D97-AF65-F5344CB8AC3E}">
        <p14:creationId xmlns:p14="http://schemas.microsoft.com/office/powerpoint/2010/main" val="3571610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ただし</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既約表現を決定するのも実はかなり難しい．</a:t>
            </a:r>
          </a:p>
          <a:p>
            <a:pPr marL="0" indent="0">
              <a:buNone/>
            </a:pPr>
            <a:r>
              <a:rPr lang="ja-JP" altLang="en-US" dirty="0" smtClean="0"/>
              <a:t>→いくつか</a:t>
            </a:r>
            <a:r>
              <a:rPr lang="ja-JP" altLang="en-US" dirty="0"/>
              <a:t>の</a:t>
            </a:r>
            <a:r>
              <a:rPr lang="en-US" altLang="ja-JP" dirty="0" smtClean="0"/>
              <a:t>p</a:t>
            </a:r>
            <a:r>
              <a:rPr lang="ja-JP" altLang="en-US" dirty="0" smtClean="0"/>
              <a:t>進表現を分類しただけで、修士論文レベルだったり</a:t>
            </a:r>
            <a:r>
              <a:rPr lang="en-US" altLang="ja-JP" dirty="0" smtClean="0"/>
              <a:t>…</a:t>
            </a:r>
            <a:r>
              <a:rPr lang="ja-JP" altLang="en-US" dirty="0" err="1" smtClean="0"/>
              <a:t>。</a:t>
            </a:r>
            <a:endParaRPr lang="en-US" altLang="ja-JP" dirty="0" smtClean="0"/>
          </a:p>
          <a:p>
            <a:pPr marL="0" indent="0">
              <a:buNone/>
            </a:pPr>
            <a:endParaRPr lang="en-US" altLang="ja-JP" dirty="0" smtClean="0"/>
          </a:p>
          <a:p>
            <a:pPr marL="0" indent="0">
              <a:buNone/>
            </a:pPr>
            <a:r>
              <a:rPr lang="ja-JP" altLang="en-US" dirty="0" smtClean="0"/>
              <a:t>ただし</a:t>
            </a:r>
            <a:r>
              <a:rPr lang="ja-JP" altLang="en-US" dirty="0"/>
              <a:t>、</a:t>
            </a:r>
            <a:r>
              <a:rPr lang="ja-JP" altLang="en-US" dirty="0" smtClean="0"/>
              <a:t>特別</a:t>
            </a:r>
            <a:r>
              <a:rPr lang="ja-JP" altLang="en-US" dirty="0"/>
              <a:t>な群に制限</a:t>
            </a:r>
            <a:r>
              <a:rPr lang="ja-JP" altLang="en-US" dirty="0" smtClean="0"/>
              <a:t>すれば簡単にできる</a:t>
            </a:r>
            <a:r>
              <a:rPr lang="ja-JP" altLang="en-US" dirty="0"/>
              <a:t>．</a:t>
            </a:r>
          </a:p>
          <a:p>
            <a:pPr marL="0" indent="0">
              <a:buNone/>
            </a:pPr>
            <a:r>
              <a:rPr lang="ja-JP" altLang="en-US" dirty="0" smtClean="0"/>
              <a:t>特</a:t>
            </a:r>
            <a:r>
              <a:rPr lang="ja-JP" altLang="en-US" dirty="0"/>
              <a:t>に，量子群の場合は非常にきれいな形をしている．</a:t>
            </a:r>
          </a:p>
          <a:p>
            <a:pPr marL="0" indent="0">
              <a:buNone/>
            </a:pPr>
            <a:r>
              <a:rPr lang="en-US" altLang="ja-JP" dirty="0"/>
              <a:t>(</a:t>
            </a:r>
            <a:r>
              <a:rPr lang="ja-JP" altLang="en-US" dirty="0"/>
              <a:t>量子群自体の</a:t>
            </a:r>
            <a:r>
              <a:rPr lang="ja-JP" altLang="en-US" dirty="0" smtClean="0"/>
              <a:t>定義やその証明は</a:t>
            </a:r>
            <a:r>
              <a:rPr lang="ja-JP" altLang="en-US" dirty="0"/>
              <a:t>ややこしいのだが</a:t>
            </a:r>
            <a:r>
              <a:rPr lang="en-US" altLang="ja-JP" dirty="0"/>
              <a:t>…)</a:t>
            </a:r>
            <a:endParaRPr kumimoji="1" lang="ja-JP" altLang="en-US" dirty="0"/>
          </a:p>
        </p:txBody>
      </p:sp>
    </p:spTree>
    <p:extLst>
      <p:ext uri="{BB962C8B-B14F-4D97-AF65-F5344CB8AC3E}">
        <p14:creationId xmlns:p14="http://schemas.microsoft.com/office/powerpoint/2010/main" val="4889022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表現を通して、数学の中でもいろいろなつながりがある。</a:t>
            </a:r>
            <a:endParaRPr kumimoji="1" lang="en-US" altLang="ja-JP" dirty="0" smtClean="0"/>
          </a:p>
          <a:p>
            <a:pPr marL="0" indent="0">
              <a:buNone/>
            </a:pPr>
            <a:r>
              <a:rPr lang="en-US" altLang="ja-JP" dirty="0" smtClean="0"/>
              <a:t>Ex </a:t>
            </a:r>
            <a:r>
              <a:rPr lang="ja-JP" altLang="en-US" dirty="0" smtClean="0"/>
              <a:t>ラングランズ対応</a:t>
            </a:r>
            <a:endParaRPr lang="en-US" altLang="ja-JP" dirty="0" smtClean="0"/>
          </a:p>
          <a:p>
            <a:pPr marL="0" indent="0">
              <a:buNone/>
            </a:pPr>
            <a:r>
              <a:rPr kumimoji="1" lang="ja-JP" altLang="en-US" dirty="0" smtClean="0"/>
              <a:t>保型表現</a:t>
            </a:r>
            <a:r>
              <a:rPr lang="en-US" altLang="ja-JP" dirty="0" smtClean="0"/>
              <a:t>(</a:t>
            </a:r>
            <a:r>
              <a:rPr lang="ja-JP" altLang="en-US" dirty="0" smtClean="0"/>
              <a:t>解析数論</a:t>
            </a:r>
            <a:r>
              <a:rPr lang="en-US" altLang="ja-JP" dirty="0" smtClean="0"/>
              <a:t>)</a:t>
            </a:r>
            <a:r>
              <a:rPr lang="ja-JP" altLang="en-US" dirty="0" smtClean="0"/>
              <a:t>と、ガロア表現</a:t>
            </a:r>
            <a:r>
              <a:rPr lang="en-US" altLang="ja-JP" dirty="0" smtClean="0"/>
              <a:t>(</a:t>
            </a:r>
            <a:r>
              <a:rPr lang="ja-JP" altLang="en-US" dirty="0" smtClean="0"/>
              <a:t>数論幾何</a:t>
            </a:r>
            <a:r>
              <a:rPr lang="en-US" altLang="ja-JP" dirty="0" smtClean="0"/>
              <a:t>)</a:t>
            </a:r>
            <a:r>
              <a:rPr lang="ja-JP" altLang="en-US" dirty="0" smtClean="0"/>
              <a:t>の間の対応</a:t>
            </a:r>
            <a:endParaRPr lang="en-US" altLang="ja-JP" dirty="0" smtClean="0"/>
          </a:p>
          <a:p>
            <a:pPr marL="0" indent="0">
              <a:buNone/>
            </a:pPr>
            <a:endParaRPr kumimoji="1" lang="en-US" altLang="ja-JP" dirty="0"/>
          </a:p>
          <a:p>
            <a:pPr marL="0" indent="0">
              <a:buNone/>
            </a:pPr>
            <a:r>
              <a:rPr lang="en-US" altLang="ja-JP" dirty="0" smtClean="0"/>
              <a:t>Ex </a:t>
            </a:r>
            <a:r>
              <a:rPr lang="ja-JP" altLang="en-US" dirty="0" smtClean="0"/>
              <a:t>位相群の表現</a:t>
            </a:r>
            <a:endParaRPr lang="en-US" altLang="ja-JP" dirty="0" smtClean="0"/>
          </a:p>
          <a:p>
            <a:pPr marL="0" indent="0">
              <a:buNone/>
            </a:pPr>
            <a:r>
              <a:rPr kumimoji="1" lang="en-US" altLang="ja-JP" dirty="0" smtClean="0"/>
              <a:t>- </a:t>
            </a:r>
            <a:r>
              <a:rPr kumimoji="1" lang="ja-JP" altLang="en-US" dirty="0" smtClean="0"/>
              <a:t>実の世界での</a:t>
            </a:r>
            <a:r>
              <a:rPr lang="ja-JP" altLang="en-US" dirty="0" smtClean="0"/>
              <a:t>初等的な解析を、一般化したようにも思える。</a:t>
            </a:r>
            <a:r>
              <a:rPr lang="en-US" altLang="ja-JP" dirty="0" smtClean="0"/>
              <a:t>(</a:t>
            </a:r>
            <a:r>
              <a:rPr lang="ja-JP" altLang="en-US" dirty="0" smtClean="0"/>
              <a:t>調和解析</a:t>
            </a:r>
            <a:r>
              <a:rPr lang="en-US" altLang="ja-JP" dirty="0" smtClean="0"/>
              <a:t>)</a:t>
            </a:r>
            <a:endParaRPr kumimoji="1" lang="ja-JP" altLang="en-US" dirty="0"/>
          </a:p>
        </p:txBody>
      </p:sp>
    </p:spTree>
    <p:extLst>
      <p:ext uri="{BB962C8B-B14F-4D97-AF65-F5344CB8AC3E}">
        <p14:creationId xmlns:p14="http://schemas.microsoft.com/office/powerpoint/2010/main" val="4128434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自己紹介？</a:t>
            </a:r>
            <a:endParaRPr kumimoji="1" lang="ja-JP" altLang="en-US"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0" indent="0">
                  <a:buNone/>
                </a:pPr>
                <a:endParaRPr lang="en-US" altLang="ja-JP" dirty="0" smtClean="0">
                  <a:latin typeface="Meiryo UI" panose="020B0604030504040204" pitchFamily="50" charset="-128"/>
                  <a:ea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rPr>
                  <a:t>数論幾何</a:t>
                </a:r>
                <a:endParaRPr kumimoji="1" lang="en-US" altLang="ja-JP" dirty="0" smtClean="0">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　</a:t>
                </a:r>
                <a:r>
                  <a:rPr kumimoji="1" lang="en-US" altLang="ja-JP" dirty="0" smtClean="0">
                    <a:latin typeface="Meiryo UI" panose="020B0604030504040204" pitchFamily="50" charset="-128"/>
                    <a:ea typeface="Meiryo UI" panose="020B0604030504040204" pitchFamily="50" charset="-128"/>
                  </a:rPr>
                  <a:t>p</a:t>
                </a:r>
                <a:r>
                  <a:rPr kumimoji="1" lang="ja-JP" altLang="en-US" dirty="0" smtClean="0">
                    <a:latin typeface="Meiryo UI" panose="020B0604030504040204" pitchFamily="50" charset="-128"/>
                    <a:ea typeface="Meiryo UI" panose="020B0604030504040204" pitchFamily="50" charset="-128"/>
                  </a:rPr>
                  <a:t>進整数環</a:t>
                </a:r>
                <a14:m>
                  <m:oMath xmlns:m="http://schemas.openxmlformats.org/officeDocument/2006/math">
                    <m:sSub>
                      <m:sSubPr>
                        <m:ctrlPr>
                          <a:rPr kumimoji="1" lang="en-US" altLang="ja-JP" i="1" smtClean="0">
                            <a:latin typeface="Cambria Math" panose="02040503050406030204" pitchFamily="18" charset="0"/>
                            <a:ea typeface="Meiryo UI" panose="020B0604030504040204" pitchFamily="50" charset="-128"/>
                          </a:rPr>
                        </m:ctrlPr>
                      </m:sSubPr>
                      <m:e>
                        <m:r>
                          <a:rPr lang="en-US" altLang="ja-JP" b="0" i="1" smtClean="0">
                            <a:latin typeface="Cambria Math" panose="02040503050406030204" pitchFamily="18" charset="0"/>
                            <a:ea typeface="Meiryo UI" panose="020B0604030504040204" pitchFamily="50" charset="-128"/>
                          </a:rPr>
                          <m:t>ℤ</m:t>
                        </m:r>
                      </m:e>
                      <m:sub>
                        <m:r>
                          <a:rPr kumimoji="1" lang="en-US" altLang="ja-JP" b="0" i="1" smtClean="0">
                            <a:latin typeface="Cambria Math" panose="02040503050406030204" pitchFamily="18" charset="0"/>
                            <a:ea typeface="Meiryo UI" panose="020B0604030504040204" pitchFamily="50" charset="-128"/>
                          </a:rPr>
                          <m:t>𝑝</m:t>
                        </m:r>
                      </m:sub>
                    </m:sSub>
                  </m:oMath>
                </a14:m>
                <a:r>
                  <a:rPr kumimoji="1" lang="ja-JP" altLang="en-US" dirty="0" smtClean="0">
                    <a:latin typeface="Meiryo UI" panose="020B0604030504040204" pitchFamily="50" charset="-128"/>
                    <a:ea typeface="Meiryo UI" panose="020B0604030504040204" pitchFamily="50" charset="-128"/>
                  </a:rPr>
                  <a:t>や</a:t>
                </a:r>
                <a14:m>
                  <m:oMath xmlns:m="http://schemas.openxmlformats.org/officeDocument/2006/math">
                    <m:sSub>
                      <m:sSubPr>
                        <m:ctrlPr>
                          <a:rPr lang="en-US" altLang="ja-JP" i="1" smtClean="0">
                            <a:latin typeface="Cambria Math" panose="02040503050406030204" pitchFamily="18" charset="0"/>
                            <a:ea typeface="Meiryo UI" panose="020B0604030504040204" pitchFamily="50" charset="-128"/>
                          </a:rPr>
                        </m:ctrlPr>
                      </m:sSubPr>
                      <m:e>
                        <m:r>
                          <a:rPr lang="en-US" altLang="ja-JP" i="1">
                            <a:latin typeface="Cambria Math" panose="02040503050406030204" pitchFamily="18" charset="0"/>
                            <a:ea typeface="Meiryo UI" panose="020B0604030504040204" pitchFamily="50" charset="-128"/>
                          </a:rPr>
                          <m:t>ℤ</m:t>
                        </m:r>
                      </m:e>
                      <m:sub>
                        <m:r>
                          <a:rPr lang="en-US" altLang="ja-JP" i="1">
                            <a:latin typeface="Cambria Math" panose="02040503050406030204" pitchFamily="18" charset="0"/>
                            <a:ea typeface="Meiryo UI" panose="020B0604030504040204" pitchFamily="50" charset="-128"/>
                          </a:rPr>
                          <m:t>𝑝</m:t>
                        </m:r>
                      </m:sub>
                    </m:sSub>
                    <m:r>
                      <a:rPr lang="en-US" altLang="ja-JP" i="1">
                        <a:latin typeface="Cambria Math" panose="02040503050406030204" pitchFamily="18" charset="0"/>
                        <a:ea typeface="Meiryo UI" panose="020B0604030504040204" pitchFamily="50" charset="-128"/>
                      </a:rPr>
                      <m:t>[</m:t>
                    </m:r>
                    <m:d>
                      <m:dPr>
                        <m:begChr m:val="["/>
                        <m:endChr m:val="]"/>
                        <m:ctrlPr>
                          <a:rPr lang="en-US" altLang="ja-JP" i="1">
                            <a:latin typeface="Cambria Math" panose="02040503050406030204" pitchFamily="18" charset="0"/>
                            <a:ea typeface="Meiryo UI" panose="020B0604030504040204" pitchFamily="50" charset="-128"/>
                          </a:rPr>
                        </m:ctrlPr>
                      </m:dPr>
                      <m:e>
                        <m:r>
                          <a:rPr lang="en-US" altLang="ja-JP" i="1">
                            <a:latin typeface="Cambria Math" panose="02040503050406030204" pitchFamily="18" charset="0"/>
                            <a:ea typeface="Meiryo UI" panose="020B0604030504040204" pitchFamily="50" charset="-128"/>
                          </a:rPr>
                          <m:t>𝑇</m:t>
                        </m:r>
                      </m:e>
                    </m:d>
                    <m:r>
                      <a:rPr lang="en-US" altLang="ja-JP" i="1">
                        <a:latin typeface="Cambria Math" panose="02040503050406030204" pitchFamily="18" charset="0"/>
                        <a:ea typeface="Meiryo UI" panose="020B0604030504040204" pitchFamily="50" charset="-128"/>
                      </a:rPr>
                      <m:t>]</m:t>
                    </m:r>
                  </m:oMath>
                </a14:m>
                <a:r>
                  <a:rPr lang="ja-JP" altLang="en-US" dirty="0" smtClean="0">
                    <a:latin typeface="Meiryo UI" panose="020B0604030504040204" pitchFamily="50" charset="-128"/>
                    <a:ea typeface="Meiryo UI" panose="020B0604030504040204" pitchFamily="50" charset="-128"/>
                  </a:rPr>
                  <a:t>上の岩澤代数が好き</a:t>
                </a:r>
                <a:endParaRPr kumimoji="1" lang="en-US" altLang="ja-JP" dirty="0" smtClean="0">
                  <a:latin typeface="Meiryo UI" panose="020B0604030504040204" pitchFamily="50" charset="-128"/>
                  <a:ea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rPr>
                  <a:t>機械学習や数理生物にも興味あり</a:t>
                </a:r>
                <a:endParaRPr lang="en-US" altLang="ja-JP" dirty="0">
                  <a:latin typeface="Meiryo UI" panose="020B0604030504040204" pitchFamily="50" charset="-128"/>
                  <a:ea typeface="Meiryo UI" panose="020B0604030504040204" pitchFamily="50" charset="-128"/>
                </a:endParaRPr>
              </a:p>
              <a:p>
                <a:pPr marL="0" indent="0">
                  <a:buNone/>
                </a:pPr>
                <a:endParaRPr lang="en-US" altLang="ja-JP" b="0"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1043"/>
                </a:stretch>
              </a:blipFill>
            </p:spPr>
            <p:txBody>
              <a:bodyPr/>
              <a:lstStyle/>
              <a:p>
                <a:r>
                  <a:rPr lang="ja-JP" altLang="en-US">
                    <a:noFill/>
                  </a:rPr>
                  <a:t> </a:t>
                </a:r>
              </a:p>
            </p:txBody>
          </p:sp>
        </mc:Fallback>
      </mc:AlternateContent>
      <p:graphicFrame>
        <p:nvGraphicFramePr>
          <p:cNvPr id="4" name="オブジェクト 3"/>
          <p:cNvGraphicFramePr>
            <a:graphicFrameLocks noChangeAspect="1"/>
          </p:cNvGraphicFramePr>
          <p:nvPr>
            <p:extLst>
              <p:ext uri="{D42A27DB-BD31-4B8C-83A1-F6EECF244321}">
                <p14:modId xmlns:p14="http://schemas.microsoft.com/office/powerpoint/2010/main" val="3753165268"/>
              </p:ext>
            </p:extLst>
          </p:nvPr>
        </p:nvGraphicFramePr>
        <p:xfrm>
          <a:off x="4538663" y="3337322"/>
          <a:ext cx="66675" cy="180975"/>
        </p:xfrm>
        <a:graphic>
          <a:graphicData uri="http://schemas.openxmlformats.org/presentationml/2006/ole">
            <mc:AlternateContent xmlns:mc="http://schemas.openxmlformats.org/markup-compatibility/2006">
              <mc:Choice xmlns:v="urn:schemas-microsoft-com:vml" Requires="v">
                <p:oleObj spid="_x0000_s1202" name="数式" r:id="rId4" imgW="88560" imgH="241200" progId="Equation.3">
                  <p:embed/>
                </p:oleObj>
              </mc:Choice>
              <mc:Fallback>
                <p:oleObj name="数式" r:id="rId4" imgW="88560" imgH="241200" progId="Equation.3">
                  <p:embed/>
                  <p:pic>
                    <p:nvPicPr>
                      <p:cNvPr id="0" name=""/>
                      <p:cNvPicPr/>
                      <p:nvPr/>
                    </p:nvPicPr>
                    <p:blipFill>
                      <a:blip r:embed="rId5"/>
                      <a:stretch>
                        <a:fillRect/>
                      </a:stretch>
                    </p:blipFill>
                    <p:spPr>
                      <a:xfrm>
                        <a:off x="4538663" y="3337322"/>
                        <a:ext cx="66675" cy="180975"/>
                      </a:xfrm>
                      <a:prstGeom prst="rect">
                        <a:avLst/>
                      </a:prstGeom>
                    </p:spPr>
                  </p:pic>
                </p:oleObj>
              </mc:Fallback>
            </mc:AlternateContent>
          </a:graphicData>
        </a:graphic>
      </p:graphicFrame>
    </p:spTree>
    <p:extLst>
      <p:ext uri="{BB962C8B-B14F-4D97-AF65-F5344CB8AC3E}">
        <p14:creationId xmlns:p14="http://schemas.microsoft.com/office/powerpoint/2010/main" val="3222393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要は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表現とは、数学の世界で様々なものを繋げ、</a:t>
            </a:r>
            <a:endParaRPr kumimoji="1" lang="en-US" altLang="ja-JP" dirty="0" smtClean="0"/>
          </a:p>
          <a:p>
            <a:pPr marL="0" indent="0">
              <a:buNone/>
            </a:pPr>
            <a:r>
              <a:rPr lang="ja-JP" altLang="en-US" dirty="0" smtClean="0"/>
              <a:t>また調べることを可能にするすごいもの</a:t>
            </a:r>
            <a:r>
              <a:rPr lang="en-US" altLang="ja-JP" dirty="0" smtClean="0"/>
              <a:t>!</a:t>
            </a:r>
          </a:p>
          <a:p>
            <a:pPr marL="0" indent="0">
              <a:buNone/>
            </a:pPr>
            <a:endParaRPr kumimoji="1" lang="en-US" altLang="ja-JP" dirty="0"/>
          </a:p>
        </p:txBody>
      </p:sp>
    </p:spTree>
    <p:extLst>
      <p:ext uri="{BB962C8B-B14F-4D97-AF65-F5344CB8AC3E}">
        <p14:creationId xmlns:p14="http://schemas.microsoft.com/office/powerpoint/2010/main" val="32745390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lang="ja-JP" altLang="en-US" dirty="0"/>
          </a:p>
          <a:p>
            <a:pPr marL="0" indent="0">
              <a:buNone/>
            </a:pPr>
            <a:r>
              <a:rPr lang="ja-JP" altLang="en-US" dirty="0" smtClean="0"/>
              <a:t>生物における性質を数学的</a:t>
            </a:r>
            <a:r>
              <a:rPr lang="ja-JP" altLang="en-US" dirty="0"/>
              <a:t>な性質によって表せる</a:t>
            </a:r>
            <a:r>
              <a:rPr lang="ja-JP" altLang="en-US" dirty="0" smtClean="0"/>
              <a:t>．</a:t>
            </a:r>
            <a:endParaRPr lang="en-US" altLang="ja-JP" dirty="0" smtClean="0"/>
          </a:p>
          <a:p>
            <a:pPr marL="0" indent="0">
              <a:buNone/>
            </a:pPr>
            <a:endParaRPr lang="en-US" altLang="ja-JP" dirty="0" smtClean="0"/>
          </a:p>
          <a:p>
            <a:pPr marL="0" indent="0">
              <a:buNone/>
            </a:pPr>
            <a:r>
              <a:rPr lang="ja-JP" altLang="en-US" dirty="0" smtClean="0"/>
              <a:t>表現は、「難しいもの」を</a:t>
            </a:r>
            <a:r>
              <a:rPr lang="ja-JP" altLang="en-US" dirty="0"/>
              <a:t>線形代数に帰着に</a:t>
            </a:r>
            <a:r>
              <a:rPr lang="ja-JP" altLang="en-US" dirty="0" smtClean="0"/>
              <a:t>させるもの</a:t>
            </a:r>
            <a:endParaRPr lang="en-US" altLang="ja-JP" dirty="0" smtClean="0"/>
          </a:p>
          <a:p>
            <a:pPr marL="0" indent="0">
              <a:buNone/>
            </a:pPr>
            <a:r>
              <a:rPr lang="ja-JP" altLang="en-US" dirty="0" smtClean="0"/>
              <a:t>⇒様々</a:t>
            </a:r>
            <a:r>
              <a:rPr lang="ja-JP" altLang="en-US" dirty="0"/>
              <a:t>な数学で現れる</a:t>
            </a:r>
            <a:r>
              <a:rPr lang="ja-JP" altLang="en-US" dirty="0" smtClean="0"/>
              <a:t>。</a:t>
            </a:r>
            <a:endParaRPr lang="ja-JP" altLang="en-US" dirty="0"/>
          </a:p>
        </p:txBody>
      </p:sp>
    </p:spTree>
    <p:extLst>
      <p:ext uri="{BB962C8B-B14F-4D97-AF65-F5344CB8AC3E}">
        <p14:creationId xmlns:p14="http://schemas.microsoft.com/office/powerpoint/2010/main" val="321589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問題提起</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 </a:t>
            </a:r>
            <a:r>
              <a:rPr lang="ja-JP" altLang="en-US" dirty="0" smtClean="0"/>
              <a:t>生物の分類</a:t>
            </a:r>
            <a:r>
              <a:rPr lang="en-US" altLang="ja-JP" dirty="0"/>
              <a:t>(</a:t>
            </a:r>
            <a:r>
              <a:rPr lang="ja-JP" altLang="en-US" dirty="0"/>
              <a:t>言葉をうまくしたい</a:t>
            </a:r>
            <a:r>
              <a:rPr lang="en-US" altLang="ja-JP" dirty="0" smtClean="0"/>
              <a:t>)</a:t>
            </a:r>
            <a:r>
              <a:rPr lang="ja-JP" altLang="en-US" dirty="0"/>
              <a:t>と</a:t>
            </a:r>
            <a:r>
              <a:rPr lang="ja-JP" altLang="en-US" dirty="0" smtClean="0"/>
              <a:t>表現の分類をうまく対応させられたら、すごく面白いことができるかもしれない。</a:t>
            </a:r>
            <a:endParaRPr lang="en-US" altLang="ja-JP" dirty="0"/>
          </a:p>
          <a:p>
            <a:pPr marL="0" indent="0">
              <a:buNone/>
            </a:pPr>
            <a:r>
              <a:rPr lang="en-US" altLang="ja-JP" dirty="0"/>
              <a:t> </a:t>
            </a:r>
            <a:r>
              <a:rPr lang="ja-JP" altLang="en-US" dirty="0"/>
              <a:t>例えば，生物の分類がある群の既約表現の分類と対応しているみたいなモデルも作れるのでは</a:t>
            </a:r>
            <a:r>
              <a:rPr lang="en-US" altLang="ja-JP" dirty="0" smtClean="0"/>
              <a:t>?</a:t>
            </a:r>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31180950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a:buFontTx/>
              <a:buChar char="-"/>
            </a:pPr>
            <a:r>
              <a:rPr lang="ja-JP" altLang="en-US" dirty="0" smtClean="0"/>
              <a:t>量子群</a:t>
            </a:r>
            <a:r>
              <a:rPr lang="ja-JP" altLang="en-US" dirty="0"/>
              <a:t>の既約表現と対応していたとして，なぜ</a:t>
            </a:r>
            <a:r>
              <a:rPr lang="en-US" altLang="ja-JP" dirty="0" smtClean="0"/>
              <a:t>?</a:t>
            </a:r>
          </a:p>
          <a:p>
            <a:pPr marL="0" indent="0">
              <a:buNone/>
            </a:pPr>
            <a:r>
              <a:rPr lang="en-US" altLang="ja-JP" dirty="0" smtClean="0"/>
              <a:t>(</a:t>
            </a:r>
            <a:r>
              <a:rPr lang="ja-JP" altLang="en-US" dirty="0"/>
              <a:t>裏にもっと本質的な現象がある</a:t>
            </a:r>
            <a:r>
              <a:rPr lang="en-US" altLang="ja-JP" dirty="0"/>
              <a:t>?)</a:t>
            </a:r>
          </a:p>
          <a:p>
            <a:pPr marL="0" indent="0">
              <a:buNone/>
            </a:pPr>
            <a:r>
              <a:rPr kumimoji="1" lang="ja-JP" altLang="en-US" dirty="0" smtClean="0"/>
              <a:t>量子群は組み</a:t>
            </a:r>
            <a:r>
              <a:rPr kumimoji="1" lang="ja-JP" altLang="en-US" dirty="0" err="1" smtClean="0"/>
              <a:t>ひも</a:t>
            </a:r>
            <a:r>
              <a:rPr lang="ja-JP" altLang="en-US" dirty="0" smtClean="0"/>
              <a:t>、</a:t>
            </a:r>
            <a:r>
              <a:rPr lang="en-US" altLang="ja-JP" dirty="0" smtClean="0"/>
              <a:t>Quiver</a:t>
            </a:r>
            <a:r>
              <a:rPr lang="ja-JP" altLang="en-US" dirty="0" smtClean="0"/>
              <a:t>等も関係があったり、物理でも出てくる。</a:t>
            </a:r>
            <a:endParaRPr lang="en-US" altLang="ja-JP" dirty="0" smtClean="0"/>
          </a:p>
          <a:p>
            <a:pPr marL="0" indent="0">
              <a:buNone/>
            </a:pPr>
            <a:r>
              <a:rPr kumimoji="1" lang="ja-JP" altLang="en-US" dirty="0" smtClean="0"/>
              <a:t>もしかしてそれらを統一した何かがあるかも？</a:t>
            </a:r>
            <a:endParaRPr kumimoji="1" lang="ja-JP" altLang="en-US" dirty="0"/>
          </a:p>
        </p:txBody>
      </p:sp>
    </p:spTree>
    <p:extLst>
      <p:ext uri="{BB962C8B-B14F-4D97-AF65-F5344CB8AC3E}">
        <p14:creationId xmlns:p14="http://schemas.microsoft.com/office/powerpoint/2010/main" val="35590451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998908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量子群とは？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詳細はまた、次回。</a:t>
            </a:r>
          </a:p>
          <a:p>
            <a:pPr marL="0" indent="0">
              <a:buNone/>
            </a:pPr>
            <a:endParaRPr kumimoji="1" lang="ja-JP" altLang="en-US" dirty="0"/>
          </a:p>
        </p:txBody>
      </p:sp>
    </p:spTree>
    <p:extLst>
      <p:ext uri="{BB962C8B-B14F-4D97-AF65-F5344CB8AC3E}">
        <p14:creationId xmlns:p14="http://schemas.microsoft.com/office/powerpoint/2010/main" val="35359628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余力があれば</a:t>
            </a:r>
            <a:r>
              <a:rPr kumimoji="1" lang="en-US" altLang="ja-JP" dirty="0" smtClean="0"/>
              <a:t>Crystal Base</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特殊な基底</a:t>
            </a:r>
            <a:endParaRPr kumimoji="1" lang="en-US" altLang="ja-JP" dirty="0" smtClean="0"/>
          </a:p>
          <a:p>
            <a:endParaRPr lang="en-US" altLang="ja-JP" dirty="0"/>
          </a:p>
          <a:p>
            <a:pPr marL="0" indent="0">
              <a:buNone/>
            </a:pPr>
            <a:r>
              <a:rPr kumimoji="1" lang="ja-JP" altLang="en-US" dirty="0" smtClean="0"/>
              <a:t>詳細はまた</a:t>
            </a:r>
            <a:r>
              <a:rPr lang="ja-JP" altLang="en-US" dirty="0" smtClean="0"/>
              <a:t>、次回。</a:t>
            </a:r>
            <a:endParaRPr kumimoji="1" lang="ja-JP" altLang="en-US" dirty="0"/>
          </a:p>
        </p:txBody>
      </p:sp>
    </p:spTree>
    <p:extLst>
      <p:ext uri="{BB962C8B-B14F-4D97-AF65-F5344CB8AC3E}">
        <p14:creationId xmlns:p14="http://schemas.microsoft.com/office/powerpoint/2010/main" val="23269849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加えたいこと</a:t>
            </a:r>
          </a:p>
          <a:p>
            <a:pPr marL="0" indent="0">
              <a:buNone/>
            </a:pPr>
            <a:r>
              <a:rPr lang="en-US" altLang="ja-JP" dirty="0"/>
              <a:t>1. </a:t>
            </a:r>
            <a:r>
              <a:rPr lang="ja-JP" altLang="en-US" dirty="0"/>
              <a:t>生物の最新の論文</a:t>
            </a:r>
            <a:r>
              <a:rPr lang="en-US" altLang="ja-JP" dirty="0"/>
              <a:t>(https://arxiv.org/pdf/1406.1445.pdf)</a:t>
            </a:r>
            <a:r>
              <a:rPr lang="ja-JP" altLang="en-US" dirty="0"/>
              <a:t>で書いてあること</a:t>
            </a:r>
          </a:p>
          <a:p>
            <a:pPr marL="0" indent="0">
              <a:buNone/>
            </a:pPr>
            <a:r>
              <a:rPr lang="en-US" altLang="ja-JP" dirty="0"/>
              <a:t>1. </a:t>
            </a:r>
            <a:r>
              <a:rPr lang="ja-JP" altLang="en-US" dirty="0"/>
              <a:t>量子群の定義と説明</a:t>
            </a:r>
            <a:r>
              <a:rPr lang="en-US" altLang="ja-JP" dirty="0"/>
              <a:t>(</a:t>
            </a:r>
            <a:r>
              <a:rPr lang="ja-JP" altLang="en-US" dirty="0"/>
              <a:t>結構曖昧にしか理解していない</a:t>
            </a:r>
            <a:r>
              <a:rPr lang="en-US" altLang="ja-JP" dirty="0"/>
              <a:t>)</a:t>
            </a:r>
          </a:p>
          <a:p>
            <a:pPr marL="0" indent="0">
              <a:buNone/>
            </a:pPr>
            <a:r>
              <a:rPr lang="en-US" altLang="ja-JP" dirty="0"/>
              <a:t>1. </a:t>
            </a:r>
            <a:r>
              <a:rPr lang="ja-JP" altLang="en-US" dirty="0"/>
              <a:t>コドンと既約表現の対応</a:t>
            </a:r>
          </a:p>
          <a:p>
            <a:pPr marL="0" indent="0">
              <a:buNone/>
            </a:pPr>
            <a:r>
              <a:rPr lang="en-US" altLang="ja-JP" dirty="0"/>
              <a:t>1. </a:t>
            </a:r>
            <a:r>
              <a:rPr lang="ja-JP" altLang="en-US" dirty="0"/>
              <a:t>クリスタルとは</a:t>
            </a:r>
            <a:r>
              <a:rPr lang="en-US" altLang="ja-JP" dirty="0"/>
              <a:t>?</a:t>
            </a:r>
            <a:endParaRPr kumimoji="1" lang="ja-JP" altLang="en-US" dirty="0"/>
          </a:p>
        </p:txBody>
      </p:sp>
    </p:spTree>
    <p:extLst>
      <p:ext uri="{BB962C8B-B14F-4D97-AF65-F5344CB8AC3E}">
        <p14:creationId xmlns:p14="http://schemas.microsoft.com/office/powerpoint/2010/main" val="950576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もくじ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数理生物のモチベーション</a:t>
            </a:r>
            <a:endParaRPr kumimoji="1" lang="en-US" altLang="ja-JP" dirty="0" smtClean="0"/>
          </a:p>
          <a:p>
            <a:endParaRPr kumimoji="1" lang="ja-JP" altLang="en-US" dirty="0"/>
          </a:p>
        </p:txBody>
      </p:sp>
    </p:spTree>
    <p:extLst>
      <p:ext uri="{BB962C8B-B14F-4D97-AF65-F5344CB8AC3E}">
        <p14:creationId xmlns:p14="http://schemas.microsoft.com/office/powerpoint/2010/main" val="3730788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生物学の基本</a:t>
            </a:r>
            <a:endParaRPr kumimoji="1" lang="ja-JP" altLang="en-US" dirty="0"/>
          </a:p>
        </p:txBody>
      </p:sp>
      <p:sp>
        <p:nvSpPr>
          <p:cNvPr id="3" name="コンテンツ プレースホルダー 2"/>
          <p:cNvSpPr>
            <a:spLocks noGrp="1"/>
          </p:cNvSpPr>
          <p:nvPr>
            <p:ph idx="1"/>
          </p:nvPr>
        </p:nvSpPr>
        <p:spPr>
          <a:xfrm>
            <a:off x="864382" y="2489200"/>
            <a:ext cx="7482178" cy="3530600"/>
          </a:xfrm>
        </p:spPr>
        <p:txBody>
          <a:bodyPr>
            <a:normAutofit fontScale="92500" lnSpcReduction="10000"/>
          </a:bodyPr>
          <a:lstStyle/>
          <a:p>
            <a:pPr marL="0" indent="0">
              <a:buNone/>
            </a:pPr>
            <a:r>
              <a:rPr lang="ja-JP" altLang="en-US" sz="2700" dirty="0"/>
              <a:t>　</a:t>
            </a:r>
            <a:r>
              <a:rPr lang="ja-JP" altLang="en-US" sz="3900" dirty="0" smtClean="0">
                <a:latin typeface="Meiryo UI" panose="020B0604030504040204" pitchFamily="50" charset="-128"/>
                <a:ea typeface="Meiryo UI" panose="020B0604030504040204" pitchFamily="50" charset="-128"/>
              </a:rPr>
              <a:t>「</a:t>
            </a:r>
            <a:r>
              <a:rPr lang="ja-JP" altLang="en-US" sz="3900" dirty="0" smtClean="0">
                <a:solidFill>
                  <a:srgbClr val="FF0000"/>
                </a:solidFill>
                <a:latin typeface="Meiryo UI" panose="020B0604030504040204" pitchFamily="50" charset="-128"/>
                <a:ea typeface="Meiryo UI" panose="020B0604030504040204" pitchFamily="50" charset="-128"/>
              </a:rPr>
              <a:t>現象</a:t>
            </a:r>
            <a:r>
              <a:rPr lang="ja-JP" altLang="en-US" sz="3900" dirty="0">
                <a:latin typeface="Meiryo UI" panose="020B0604030504040204" pitchFamily="50" charset="-128"/>
                <a:ea typeface="Meiryo UI" panose="020B0604030504040204" pitchFamily="50" charset="-128"/>
              </a:rPr>
              <a:t>」</a:t>
            </a:r>
            <a:r>
              <a:rPr lang="ja-JP" altLang="en-US" sz="3900" dirty="0">
                <a:latin typeface="Meiryo UI" panose="020B0604030504040204" pitchFamily="50" charset="-128"/>
                <a:ea typeface="Meiryo UI" panose="020B0604030504040204" pitchFamily="50" charset="-128"/>
              </a:rPr>
              <a:t>を観察</a:t>
            </a:r>
            <a:endParaRPr lang="en-US" altLang="ja-JP" sz="3900" dirty="0">
              <a:latin typeface="Meiryo UI" panose="020B0604030504040204" pitchFamily="50" charset="-128"/>
              <a:ea typeface="Meiryo UI" panose="020B0604030504040204" pitchFamily="50" charset="-128"/>
            </a:endParaRPr>
          </a:p>
          <a:p>
            <a:pPr marL="0" indent="0">
              <a:buNone/>
            </a:pPr>
            <a:r>
              <a:rPr lang="ja-JP" altLang="en-US" sz="2700" dirty="0"/>
              <a:t>    </a:t>
            </a:r>
            <a:endParaRPr lang="en-US" altLang="ja-JP" sz="2700" dirty="0"/>
          </a:p>
          <a:p>
            <a:pPr marL="0" indent="0">
              <a:buNone/>
            </a:pPr>
            <a:r>
              <a:rPr lang="ja-JP" altLang="en-US" sz="2700" dirty="0"/>
              <a:t>      </a:t>
            </a:r>
            <a:endParaRPr lang="en-US" altLang="ja-JP" sz="2700" dirty="0"/>
          </a:p>
          <a:p>
            <a:pPr marL="0" indent="0">
              <a:buNone/>
            </a:pPr>
            <a:r>
              <a:rPr lang="ja-JP" altLang="en-US" sz="2700" dirty="0"/>
              <a:t>　</a:t>
            </a:r>
            <a:r>
              <a:rPr lang="ja-JP" altLang="en-US" sz="3600" dirty="0" smtClean="0">
                <a:latin typeface="Meiryo UI" panose="020B0604030504040204" pitchFamily="50" charset="-128"/>
                <a:ea typeface="Meiryo UI" panose="020B0604030504040204" pitchFamily="50" charset="-128"/>
              </a:rPr>
              <a:t>「</a:t>
            </a:r>
            <a:r>
              <a:rPr lang="ja-JP" altLang="en-US" sz="3900" dirty="0" smtClean="0">
                <a:solidFill>
                  <a:srgbClr val="FF0000"/>
                </a:solidFill>
                <a:latin typeface="Meiryo UI" panose="020B0604030504040204" pitchFamily="50" charset="-128"/>
                <a:ea typeface="Meiryo UI" panose="020B0604030504040204" pitchFamily="50" charset="-128"/>
              </a:rPr>
              <a:t>仮説</a:t>
            </a:r>
            <a:r>
              <a:rPr lang="ja-JP" altLang="en-US" sz="3900" dirty="0">
                <a:latin typeface="Meiryo UI" panose="020B0604030504040204" pitchFamily="50" charset="-128"/>
                <a:ea typeface="Meiryo UI" panose="020B0604030504040204" pitchFamily="50" charset="-128"/>
              </a:rPr>
              <a:t>」を提示</a:t>
            </a:r>
            <a:endParaRPr lang="en-US" altLang="ja-JP" sz="3900" dirty="0">
              <a:latin typeface="Meiryo UI" panose="020B0604030504040204" pitchFamily="50" charset="-128"/>
              <a:ea typeface="Meiryo UI" panose="020B0604030504040204" pitchFamily="50" charset="-128"/>
            </a:endParaRPr>
          </a:p>
          <a:p>
            <a:pPr marL="0" indent="0">
              <a:buNone/>
            </a:pPr>
            <a:endParaRPr lang="en-US" altLang="ja-JP" dirty="0" smtClean="0"/>
          </a:p>
          <a:p>
            <a:pPr marL="0" indent="0">
              <a:buNone/>
            </a:pPr>
            <a:endParaRPr lang="en-US" altLang="ja-JP" dirty="0"/>
          </a:p>
          <a:p>
            <a:pPr marL="0" indent="0">
              <a:buNone/>
            </a:pPr>
            <a:r>
              <a:rPr lang="ja-JP" altLang="en-US" sz="2700" b="1" dirty="0">
                <a:latin typeface="HG丸ｺﾞｼｯｸM-PRO" panose="020F0600000000000000" pitchFamily="50" charset="-128"/>
                <a:ea typeface="HG丸ｺﾞｼｯｸM-PRO" panose="020F0600000000000000" pitchFamily="50" charset="-128"/>
              </a:rPr>
              <a:t>　　　</a:t>
            </a:r>
            <a:endParaRPr lang="en-US" altLang="ja-JP" sz="2700" dirty="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0319" y="2621466"/>
            <a:ext cx="1844178" cy="1844178"/>
          </a:xfrm>
          <a:prstGeom prst="rect">
            <a:avLst/>
          </a:prstGeom>
        </p:spPr>
      </p:pic>
      <p:sp>
        <p:nvSpPr>
          <p:cNvPr id="6" name="下矢印 5"/>
          <p:cNvSpPr/>
          <p:nvPr/>
        </p:nvSpPr>
        <p:spPr>
          <a:xfrm>
            <a:off x="1864056" y="3212355"/>
            <a:ext cx="676107" cy="662400"/>
          </a:xfrm>
          <a:prstGeom prst="downArrow">
            <a:avLst>
              <a:gd name="adj1" fmla="val 56861"/>
              <a:gd name="adj2" fmla="val 5000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下矢印 6"/>
          <p:cNvSpPr/>
          <p:nvPr/>
        </p:nvSpPr>
        <p:spPr>
          <a:xfrm rot="10800000">
            <a:off x="2971914" y="3126383"/>
            <a:ext cx="675052" cy="660743"/>
          </a:xfrm>
          <a:prstGeom prst="downArrow">
            <a:avLst>
              <a:gd name="adj1" fmla="val 56861"/>
              <a:gd name="adj2" fmla="val 5000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935666" y="5334000"/>
            <a:ext cx="7410894" cy="685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3200" b="1" dirty="0">
                <a:solidFill>
                  <a:schemeClr val="tx1"/>
                </a:solidFill>
                <a:latin typeface="HG丸ｺﾞｼｯｸM-PRO" panose="020F0600000000000000" pitchFamily="50" charset="-128"/>
                <a:ea typeface="HG丸ｺﾞｼｯｸM-PRO" panose="020F0600000000000000" pitchFamily="50" charset="-128"/>
              </a:rPr>
              <a:t>生物学</a:t>
            </a:r>
            <a:r>
              <a:rPr lang="ja-JP" altLang="en-US" sz="3200" dirty="0"/>
              <a:t>＝</a:t>
            </a:r>
            <a:r>
              <a:rPr lang="ja-JP" altLang="en-US" sz="3200" b="1" dirty="0">
                <a:solidFill>
                  <a:schemeClr val="tx1"/>
                </a:solidFill>
                <a:latin typeface="HG丸ｺﾞｼｯｸM-PRO" panose="020F0600000000000000" pitchFamily="50" charset="-128"/>
                <a:ea typeface="HG丸ｺﾞｼｯｸM-PRO" panose="020F0600000000000000" pitchFamily="50" charset="-128"/>
              </a:rPr>
              <a:t>生き残った「仮説」の</a:t>
            </a:r>
            <a:r>
              <a:rPr lang="ja-JP" altLang="en-US" sz="3200" b="1" dirty="0" smtClean="0">
                <a:solidFill>
                  <a:schemeClr val="tx1"/>
                </a:solidFill>
                <a:latin typeface="HG丸ｺﾞｼｯｸM-PRO" panose="020F0600000000000000" pitchFamily="50" charset="-128"/>
                <a:ea typeface="HG丸ｺﾞｼｯｸM-PRO" panose="020F0600000000000000" pitchFamily="50" charset="-128"/>
              </a:rPr>
              <a:t>集まり</a:t>
            </a:r>
            <a:endParaRPr lang="en-US" altLang="ja-JP" sz="3200" dirty="0"/>
          </a:p>
        </p:txBody>
      </p:sp>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4213" y="2351708"/>
            <a:ext cx="2352347" cy="2383693"/>
          </a:xfrm>
          <a:prstGeom prst="rect">
            <a:avLst/>
          </a:prstGeom>
        </p:spPr>
      </p:pic>
      <p:sp>
        <p:nvSpPr>
          <p:cNvPr id="13" name="右矢印 12"/>
          <p:cNvSpPr/>
          <p:nvPr/>
        </p:nvSpPr>
        <p:spPr>
          <a:xfrm>
            <a:off x="5286502" y="3126383"/>
            <a:ext cx="753711" cy="662400"/>
          </a:xfrm>
          <a:prstGeom prst="rightArrow">
            <a:avLst/>
          </a:prstGeom>
          <a:solidFill>
            <a:schemeClr val="accent6">
              <a:lumMod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3701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数理生物とは？</a:t>
            </a:r>
            <a:endParaRPr kumimoji="1" lang="ja-JP" altLang="en-US" dirty="0"/>
          </a:p>
        </p:txBody>
      </p:sp>
      <p:sp>
        <p:nvSpPr>
          <p:cNvPr id="3" name="コンテンツ プレースホルダー 2"/>
          <p:cNvSpPr>
            <a:spLocks noGrp="1"/>
          </p:cNvSpPr>
          <p:nvPr>
            <p:ph idx="1"/>
          </p:nvPr>
        </p:nvSpPr>
        <p:spPr>
          <a:xfrm>
            <a:off x="864381" y="2489200"/>
            <a:ext cx="7418381" cy="3530600"/>
          </a:xfrm>
        </p:spPr>
        <p:txBody>
          <a:bodyPr>
            <a:normAutofit/>
          </a:bodyPr>
          <a:lstStyle/>
          <a:p>
            <a:pPr marL="0" indent="0">
              <a:buNone/>
            </a:pPr>
            <a:r>
              <a:rPr lang="ja-JP" altLang="en-US" sz="3600" dirty="0" smtClean="0">
                <a:latin typeface="Meiryo UI" panose="020B0604030504040204" pitchFamily="50" charset="-128"/>
                <a:ea typeface="Meiryo UI" panose="020B0604030504040204" pitchFamily="50" charset="-128"/>
              </a:rPr>
              <a:t>「仮説」として「</a:t>
            </a:r>
            <a:r>
              <a:rPr lang="ja-JP" altLang="en-US" sz="3600" dirty="0" smtClean="0">
                <a:solidFill>
                  <a:srgbClr val="FF0000"/>
                </a:solidFill>
                <a:latin typeface="Meiryo UI" panose="020B0604030504040204" pitchFamily="50" charset="-128"/>
                <a:ea typeface="Meiryo UI" panose="020B0604030504040204" pitchFamily="50" charset="-128"/>
              </a:rPr>
              <a:t>数理</a:t>
            </a:r>
            <a:r>
              <a:rPr lang="ja-JP" altLang="en-US" sz="3600" dirty="0">
                <a:solidFill>
                  <a:srgbClr val="FF0000"/>
                </a:solidFill>
                <a:latin typeface="Meiryo UI" panose="020B0604030504040204" pitchFamily="50" charset="-128"/>
                <a:ea typeface="Meiryo UI" panose="020B0604030504040204" pitchFamily="50" charset="-128"/>
              </a:rPr>
              <a:t>モデル</a:t>
            </a:r>
            <a:r>
              <a:rPr lang="ja-JP" altLang="en-US" sz="3600" dirty="0" smtClean="0">
                <a:latin typeface="Meiryo UI" panose="020B0604030504040204" pitchFamily="50" charset="-128"/>
                <a:ea typeface="Meiryo UI" panose="020B0604030504040204" pitchFamily="50" charset="-128"/>
              </a:rPr>
              <a:t>」を採用</a:t>
            </a:r>
            <a:endParaRPr lang="en-US" altLang="ja-JP" sz="3600" dirty="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　</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3200" dirty="0" smtClean="0">
                <a:latin typeface="Meiryo UI" panose="020B0604030504040204" pitchFamily="50" charset="-128"/>
                <a:ea typeface="Meiryo UI" panose="020B0604030504040204" pitchFamily="50" charset="-128"/>
              </a:rPr>
              <a:t>例</a:t>
            </a:r>
            <a:r>
              <a:rPr lang="en-US" altLang="ja-JP" sz="3200" dirty="0" smtClean="0">
                <a:latin typeface="Meiryo UI" panose="020B0604030504040204" pitchFamily="50" charset="-128"/>
                <a:ea typeface="Meiryo UI" panose="020B0604030504040204" pitchFamily="50" charset="-128"/>
              </a:rPr>
              <a:t>)</a:t>
            </a:r>
            <a:r>
              <a:rPr lang="ja-JP" altLang="en-US" sz="3200" dirty="0" smtClean="0">
                <a:latin typeface="Meiryo UI" panose="020B0604030504040204" pitchFamily="50" charset="-128"/>
                <a:ea typeface="Meiryo UI" panose="020B0604030504040204" pitchFamily="50" charset="-128"/>
              </a:rPr>
              <a:t>捕食者</a:t>
            </a:r>
            <a:r>
              <a:rPr lang="ja-JP" altLang="en-US" sz="3200" dirty="0" err="1" smtClean="0">
                <a:latin typeface="Meiryo UI" panose="020B0604030504040204" pitchFamily="50" charset="-128"/>
                <a:ea typeface="Meiryo UI" panose="020B0604030504040204" pitchFamily="50" charset="-128"/>
              </a:rPr>
              <a:t>ー</a:t>
            </a:r>
            <a:r>
              <a:rPr lang="ja-JP" altLang="en-US" sz="3200" dirty="0" smtClean="0">
                <a:latin typeface="Meiryo UI" panose="020B0604030504040204" pitchFamily="50" charset="-128"/>
                <a:ea typeface="Meiryo UI" panose="020B0604030504040204" pitchFamily="50" charset="-128"/>
              </a:rPr>
              <a:t>被食者の数理モデル</a:t>
            </a:r>
            <a:endParaRPr lang="en-US" altLang="ja-JP" sz="3200" dirty="0" smtClean="0">
              <a:latin typeface="Meiryo UI" panose="020B0604030504040204" pitchFamily="50" charset="-128"/>
              <a:ea typeface="Meiryo UI" panose="020B0604030504040204" pitchFamily="50" charset="-128"/>
            </a:endParaRPr>
          </a:p>
          <a:p>
            <a:pPr marL="0" indent="0">
              <a:buNone/>
            </a:pPr>
            <a:r>
              <a:rPr lang="en-US" altLang="ja-JP" sz="3600" dirty="0" smtClean="0">
                <a:latin typeface="Cambria Math" panose="02040503050406030204" pitchFamily="18" charset="0"/>
                <a:ea typeface="Cambria Math" panose="02040503050406030204" pitchFamily="18" charset="0"/>
              </a:rPr>
              <a:t>     </a:t>
            </a:r>
            <a:r>
              <a:rPr lang="en-US" altLang="ja-JP" sz="3600" dirty="0" err="1" smtClean="0">
                <a:latin typeface="Cambria Math" panose="02040503050406030204" pitchFamily="18" charset="0"/>
                <a:ea typeface="Cambria Math" panose="02040503050406030204" pitchFamily="18" charset="0"/>
              </a:rPr>
              <a:t>d</a:t>
            </a:r>
            <a:r>
              <a:rPr kumimoji="1" lang="en-US" altLang="ja-JP" sz="3600" dirty="0" err="1" smtClean="0">
                <a:latin typeface="Cambria Math" panose="02040503050406030204" pitchFamily="18" charset="0"/>
                <a:ea typeface="Cambria Math" panose="02040503050406030204" pitchFamily="18" charset="0"/>
              </a:rPr>
              <a:t>t</a:t>
            </a:r>
            <a:r>
              <a:rPr kumimoji="1" lang="en-US" altLang="ja-JP" sz="3600" dirty="0" smtClean="0">
                <a:latin typeface="Cambria Math" panose="02040503050406030204" pitchFamily="18" charset="0"/>
                <a:ea typeface="Cambria Math" panose="02040503050406030204" pitchFamily="18" charset="0"/>
              </a:rPr>
              <a:t>/dx = x(a – by)</a:t>
            </a:r>
          </a:p>
          <a:p>
            <a:pPr marL="0" indent="0">
              <a:buNone/>
            </a:pPr>
            <a:r>
              <a:rPr lang="en-US" altLang="ja-JP" sz="3600" dirty="0" smtClean="0">
                <a:latin typeface="Cambria Math" panose="02040503050406030204" pitchFamily="18" charset="0"/>
                <a:ea typeface="Cambria Math" panose="02040503050406030204" pitchFamily="18" charset="0"/>
              </a:rPr>
              <a:t>     </a:t>
            </a:r>
            <a:r>
              <a:rPr lang="en-US" altLang="ja-JP" sz="3600" dirty="0" err="1" smtClean="0">
                <a:latin typeface="Cambria Math" panose="02040503050406030204" pitchFamily="18" charset="0"/>
                <a:ea typeface="Cambria Math" panose="02040503050406030204" pitchFamily="18" charset="0"/>
              </a:rPr>
              <a:t>dt</a:t>
            </a:r>
            <a:r>
              <a:rPr lang="en-US" altLang="ja-JP" sz="3600" dirty="0" smtClean="0">
                <a:latin typeface="Cambria Math" panose="02040503050406030204" pitchFamily="18" charset="0"/>
                <a:ea typeface="Cambria Math" panose="02040503050406030204" pitchFamily="18" charset="0"/>
              </a:rPr>
              <a:t>/</a:t>
            </a:r>
            <a:r>
              <a:rPr lang="en-US" altLang="ja-JP" sz="3600" dirty="0" err="1" smtClean="0">
                <a:latin typeface="Cambria Math" panose="02040503050406030204" pitchFamily="18" charset="0"/>
                <a:ea typeface="Cambria Math" panose="02040503050406030204" pitchFamily="18" charset="0"/>
              </a:rPr>
              <a:t>dy</a:t>
            </a:r>
            <a:r>
              <a:rPr lang="en-US" altLang="ja-JP" sz="3600" dirty="0" smtClean="0">
                <a:latin typeface="Cambria Math" panose="02040503050406030204" pitchFamily="18" charset="0"/>
                <a:ea typeface="Cambria Math" panose="02040503050406030204" pitchFamily="18" charset="0"/>
              </a:rPr>
              <a:t> = y(-c + dx)</a:t>
            </a:r>
            <a:endParaRPr kumimoji="1" lang="ja-JP" altLang="en-US" sz="3600" dirty="0">
              <a:latin typeface="Cambria Math" panose="02040503050406030204" pitchFamily="18" charset="0"/>
              <a:ea typeface="Meiryo UI" panose="020B0604030504040204" pitchFamily="50" charset="-128"/>
            </a:endParaRPr>
          </a:p>
        </p:txBody>
      </p:sp>
      <p:sp>
        <p:nvSpPr>
          <p:cNvPr id="4" name="AutoShape 2" descr="{\displaystyle {\frac {dx}{dt}}=ax-bx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4" descr="{\displaystyle {\frac {dx}{dt}}=ax-bx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9473" y="3635161"/>
            <a:ext cx="3190091" cy="3130277"/>
          </a:xfrm>
          <a:prstGeom prst="rect">
            <a:avLst/>
          </a:prstGeom>
        </p:spPr>
      </p:pic>
    </p:spTree>
    <p:extLst>
      <p:ext uri="{BB962C8B-B14F-4D97-AF65-F5344CB8AC3E}">
        <p14:creationId xmlns:p14="http://schemas.microsoft.com/office/powerpoint/2010/main" val="225518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数理生物のメリット</a:t>
            </a:r>
            <a:endParaRPr kumimoji="1" lang="ja-JP" altLang="en-US" dirty="0"/>
          </a:p>
        </p:txBody>
      </p:sp>
      <p:sp>
        <p:nvSpPr>
          <p:cNvPr id="3" name="コンテンツ プレースホルダー 2"/>
          <p:cNvSpPr>
            <a:spLocks noGrp="1"/>
          </p:cNvSpPr>
          <p:nvPr>
            <p:ph idx="1"/>
          </p:nvPr>
        </p:nvSpPr>
        <p:spPr>
          <a:xfrm>
            <a:off x="864382" y="2489200"/>
            <a:ext cx="7617660" cy="3530600"/>
          </a:xfrm>
        </p:spPr>
        <p:txBody>
          <a:bodyPr>
            <a:noAutofit/>
          </a:bodyPr>
          <a:lstStyle/>
          <a:p>
            <a:pPr marL="0" indent="0">
              <a:buNone/>
            </a:pPr>
            <a:r>
              <a:rPr lang="ja-JP" altLang="en-US" sz="3600" dirty="0" smtClean="0">
                <a:latin typeface="Meiryo UI" panose="020B0604030504040204" pitchFamily="50" charset="-128"/>
                <a:ea typeface="Meiryo UI" panose="020B0604030504040204" pitchFamily="50" charset="-128"/>
              </a:rPr>
              <a:t>数学</a:t>
            </a:r>
            <a:r>
              <a:rPr lang="ja-JP" altLang="en-US" sz="3600" dirty="0">
                <a:latin typeface="Meiryo UI" panose="020B0604030504040204" pitchFamily="50" charset="-128"/>
                <a:ea typeface="Meiryo UI" panose="020B0604030504040204" pitchFamily="50" charset="-128"/>
              </a:rPr>
              <a:t>により</a:t>
            </a:r>
            <a:r>
              <a:rPr lang="ja-JP" altLang="en-US" sz="3600" dirty="0" smtClean="0">
                <a:latin typeface="Meiryo UI" panose="020B0604030504040204" pitchFamily="50" charset="-128"/>
                <a:ea typeface="Meiryo UI" panose="020B0604030504040204" pitchFamily="50" charset="-128"/>
              </a:rPr>
              <a:t>，</a:t>
            </a:r>
            <a:r>
              <a:rPr lang="ja-JP" altLang="en-US" sz="3600" dirty="0" smtClean="0">
                <a:solidFill>
                  <a:srgbClr val="FF0000"/>
                </a:solidFill>
                <a:latin typeface="Meiryo UI" panose="020B0604030504040204" pitchFamily="50" charset="-128"/>
                <a:ea typeface="Meiryo UI" panose="020B0604030504040204" pitchFamily="50" charset="-128"/>
              </a:rPr>
              <a:t>未知の現象</a:t>
            </a:r>
            <a:r>
              <a:rPr lang="ja-JP" altLang="en-US" sz="3600" dirty="0" smtClean="0">
                <a:latin typeface="Meiryo UI" panose="020B0604030504040204" pitchFamily="50" charset="-128"/>
                <a:ea typeface="Meiryo UI" panose="020B0604030504040204" pitchFamily="50" charset="-128"/>
              </a:rPr>
              <a:t>を予測可能</a:t>
            </a:r>
            <a:r>
              <a:rPr lang="en-US" altLang="ja-JP" sz="3600" dirty="0" smtClean="0">
                <a:latin typeface="Meiryo UI" panose="020B0604030504040204" pitchFamily="50" charset="-128"/>
                <a:ea typeface="Meiryo UI" panose="020B0604030504040204" pitchFamily="50" charset="-128"/>
              </a:rPr>
              <a:t>!</a:t>
            </a:r>
            <a:endParaRPr lang="en-US" altLang="ja-JP" sz="3600" dirty="0" smtClean="0">
              <a:latin typeface="Meiryo UI" panose="020B0604030504040204" pitchFamily="50" charset="-128"/>
              <a:ea typeface="Meiryo UI" panose="020B0604030504040204" pitchFamily="50" charset="-128"/>
            </a:endParaRPr>
          </a:p>
          <a:p>
            <a:pPr marL="0" indent="0">
              <a:buNone/>
            </a:pPr>
            <a:endParaRPr lang="en-US" altLang="ja-JP" sz="2400" dirty="0">
              <a:latin typeface="Meiryo UI" panose="020B0604030504040204" pitchFamily="50" charset="-128"/>
              <a:ea typeface="Meiryo UI" panose="020B0604030504040204" pitchFamily="50" charset="-128"/>
            </a:endParaRPr>
          </a:p>
          <a:p>
            <a:pPr marL="0" indent="0">
              <a:buNone/>
            </a:pPr>
            <a:r>
              <a:rPr kumimoji="1" lang="en-US" altLang="ja-JP" sz="2400" dirty="0" smtClean="0">
                <a:latin typeface="Meiryo UI" panose="020B0604030504040204" pitchFamily="50" charset="-128"/>
                <a:ea typeface="Meiryo UI" panose="020B0604030504040204" pitchFamily="50" charset="-128"/>
              </a:rPr>
              <a:t>           </a:t>
            </a:r>
            <a:r>
              <a:rPr kumimoji="1" lang="ja-JP" altLang="en-US" sz="2400" dirty="0" smtClean="0">
                <a:latin typeface="Meiryo UI" panose="020B0604030504040204" pitchFamily="50" charset="-128"/>
                <a:ea typeface="Meiryo UI" panose="020B0604030504040204" pitchFamily="50" charset="-128"/>
              </a:rPr>
              <a:t>生物</a:t>
            </a:r>
            <a:r>
              <a:rPr kumimoji="1" lang="en-US" altLang="ja-JP" sz="2400" dirty="0" smtClean="0">
                <a:latin typeface="Meiryo UI" panose="020B0604030504040204" pitchFamily="50" charset="-128"/>
                <a:ea typeface="Meiryo UI" panose="020B0604030504040204" pitchFamily="50" charset="-128"/>
              </a:rPr>
              <a:t>				</a:t>
            </a:r>
            <a:r>
              <a:rPr kumimoji="1" lang="ja-JP" altLang="en-US" sz="2400" dirty="0" smtClean="0">
                <a:latin typeface="Meiryo UI" panose="020B0604030504040204" pitchFamily="50" charset="-128"/>
                <a:ea typeface="Meiryo UI" panose="020B0604030504040204" pitchFamily="50" charset="-128"/>
              </a:rPr>
              <a:t>　　　　　数学</a:t>
            </a:r>
            <a:endParaRPr kumimoji="1" lang="ja-JP" altLang="en-US" sz="2400" dirty="0">
              <a:latin typeface="Meiryo UI" panose="020B0604030504040204" pitchFamily="50" charset="-128"/>
              <a:ea typeface="Meiryo UI" panose="020B0604030504040204" pitchFamily="50" charset="-128"/>
            </a:endParaRPr>
          </a:p>
        </p:txBody>
      </p:sp>
      <p:sp>
        <p:nvSpPr>
          <p:cNvPr id="4" name="正方形/長方形 3"/>
          <p:cNvSpPr/>
          <p:nvPr/>
        </p:nvSpPr>
        <p:spPr>
          <a:xfrm>
            <a:off x="1459954" y="4287082"/>
            <a:ext cx="1890510" cy="216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4508954" y="4287303"/>
            <a:ext cx="1890000" cy="21597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p:cNvSpPr/>
          <p:nvPr/>
        </p:nvSpPr>
        <p:spPr>
          <a:xfrm>
            <a:off x="2045209" y="5306577"/>
            <a:ext cx="720000" cy="72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結合子 6"/>
          <p:cNvSpPr/>
          <p:nvPr/>
        </p:nvSpPr>
        <p:spPr>
          <a:xfrm>
            <a:off x="5093954" y="5367082"/>
            <a:ext cx="720000" cy="72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結合子 7"/>
          <p:cNvSpPr/>
          <p:nvPr/>
        </p:nvSpPr>
        <p:spPr>
          <a:xfrm>
            <a:off x="5093954" y="4441027"/>
            <a:ext cx="720000" cy="72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p:cNvSpPr/>
          <p:nvPr/>
        </p:nvSpPr>
        <p:spPr>
          <a:xfrm>
            <a:off x="2045209" y="4402195"/>
            <a:ext cx="720000" cy="720000"/>
          </a:xfrm>
          <a:prstGeom prst="flowChartConnector">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a:off x="3082772" y="5122195"/>
            <a:ext cx="1705384" cy="539"/>
          </a:xfrm>
          <a:prstGeom prst="line">
            <a:avLst/>
          </a:prstGeom>
          <a:ln w="31750">
            <a:solidFill>
              <a:schemeClr val="accent1">
                <a:alpha val="98000"/>
              </a:schemeClr>
            </a:solidFill>
            <a:headEnd type="triangl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3079492" y="5336105"/>
            <a:ext cx="1705384" cy="539"/>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349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数理生物がなぜブームに？</a:t>
            </a:r>
            <a:endParaRPr kumimoji="1" lang="ja-JP" altLang="en-US" dirty="0"/>
          </a:p>
        </p:txBody>
      </p:sp>
      <p:sp>
        <p:nvSpPr>
          <p:cNvPr id="3" name="コンテンツ プレースホルダー 2"/>
          <p:cNvSpPr>
            <a:spLocks noGrp="1"/>
          </p:cNvSpPr>
          <p:nvPr>
            <p:ph idx="1"/>
          </p:nvPr>
        </p:nvSpPr>
        <p:spPr>
          <a:xfrm>
            <a:off x="864382" y="2489200"/>
            <a:ext cx="7785954" cy="3530600"/>
          </a:xfrm>
        </p:spPr>
        <p:txBody>
          <a:bodyPr>
            <a:normAutofit/>
          </a:bodyPr>
          <a:lstStyle/>
          <a:p>
            <a:pPr marL="0" indent="0">
              <a:buNone/>
            </a:pP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個人の予想です</a:t>
            </a:r>
            <a:endParaRPr lang="en-US" altLang="ja-JP" sz="2400" dirty="0" smtClean="0">
              <a:latin typeface="Meiryo UI" panose="020B0604030504040204" pitchFamily="50" charset="-128"/>
              <a:ea typeface="Meiryo UI" panose="020B0604030504040204" pitchFamily="50" charset="-128"/>
            </a:endParaRPr>
          </a:p>
          <a:p>
            <a:pPr>
              <a:buFont typeface="Wingdings" panose="05000000000000000000" pitchFamily="2" charset="2"/>
              <a:buChar char="l"/>
            </a:pPr>
            <a:r>
              <a:rPr lang="ja-JP" altLang="en-US" sz="3600" dirty="0" smtClean="0">
                <a:latin typeface="Meiryo UI" panose="020B0604030504040204" pitchFamily="50" charset="-128"/>
                <a:ea typeface="Meiryo UI" panose="020B0604030504040204" pitchFamily="50" charset="-128"/>
              </a:rPr>
              <a:t>コンピュータ</a:t>
            </a:r>
            <a:r>
              <a:rPr lang="ja-JP" altLang="en-US" sz="3600" dirty="0">
                <a:latin typeface="Meiryo UI" panose="020B0604030504040204" pitchFamily="50" charset="-128"/>
                <a:ea typeface="Meiryo UI" panose="020B0604030504040204" pitchFamily="50" charset="-128"/>
              </a:rPr>
              <a:t>の</a:t>
            </a:r>
            <a:r>
              <a:rPr lang="ja-JP" altLang="en-US" sz="3600" dirty="0" smtClean="0">
                <a:latin typeface="Meiryo UI" panose="020B0604030504040204" pitchFamily="50" charset="-128"/>
                <a:ea typeface="Meiryo UI" panose="020B0604030504040204" pitchFamily="50" charset="-128"/>
              </a:rPr>
              <a:t>発展</a:t>
            </a:r>
            <a:endParaRPr lang="en-US" altLang="ja-JP" sz="3600" dirty="0">
              <a:latin typeface="Meiryo UI" panose="020B0604030504040204" pitchFamily="50" charset="-128"/>
              <a:ea typeface="Meiryo UI" panose="020B0604030504040204" pitchFamily="50" charset="-128"/>
            </a:endParaRPr>
          </a:p>
          <a:p>
            <a:pPr>
              <a:buFont typeface="Wingdings" panose="05000000000000000000" pitchFamily="2" charset="2"/>
              <a:buChar char="l"/>
            </a:pPr>
            <a:r>
              <a:rPr lang="ja-JP" altLang="en-US" sz="3600" dirty="0" smtClean="0">
                <a:latin typeface="Meiryo UI" panose="020B0604030504040204" pitchFamily="50" charset="-128"/>
                <a:ea typeface="Meiryo UI" panose="020B0604030504040204" pitchFamily="50" charset="-128"/>
              </a:rPr>
              <a:t>数学</a:t>
            </a:r>
            <a:r>
              <a:rPr lang="ja-JP" altLang="en-US" sz="3600" dirty="0" smtClean="0">
                <a:latin typeface="Meiryo UI" panose="020B0604030504040204" pitchFamily="50" charset="-128"/>
                <a:ea typeface="Meiryo UI" panose="020B0604030504040204" pitchFamily="50" charset="-128"/>
              </a:rPr>
              <a:t>の</a:t>
            </a:r>
            <a:r>
              <a:rPr lang="ja-JP" altLang="en-US" sz="3600" dirty="0" smtClean="0">
                <a:latin typeface="Meiryo UI" panose="020B0604030504040204" pitchFamily="50" charset="-128"/>
                <a:ea typeface="Meiryo UI" panose="020B0604030504040204" pitchFamily="50" charset="-128"/>
              </a:rPr>
              <a:t>進歩</a:t>
            </a:r>
            <a:endParaRPr lang="en-US" altLang="ja-JP" sz="3600" dirty="0" smtClean="0">
              <a:latin typeface="Meiryo UI" panose="020B0604030504040204" pitchFamily="50" charset="-128"/>
              <a:ea typeface="Meiryo UI" panose="020B0604030504040204" pitchFamily="50" charset="-128"/>
            </a:endParaRPr>
          </a:p>
          <a:p>
            <a:pPr>
              <a:buFont typeface="Wingdings" panose="05000000000000000000" pitchFamily="2" charset="2"/>
              <a:buChar char="l"/>
            </a:pPr>
            <a:r>
              <a:rPr lang="ja-JP" altLang="en-US" sz="3600" dirty="0" smtClean="0">
                <a:solidFill>
                  <a:srgbClr val="FF0000"/>
                </a:solidFill>
                <a:latin typeface="Meiryo UI" panose="020B0604030504040204" pitchFamily="50" charset="-128"/>
                <a:ea typeface="Meiryo UI" panose="020B0604030504040204" pitchFamily="50" charset="-128"/>
              </a:rPr>
              <a:t>数学者との交流</a:t>
            </a:r>
            <a:r>
              <a:rPr lang="ja-JP" altLang="en-US" sz="3600" dirty="0" smtClean="0">
                <a:latin typeface="Meiryo UI" panose="020B0604030504040204" pitchFamily="50" charset="-128"/>
                <a:ea typeface="Meiryo UI" panose="020B0604030504040204" pitchFamily="50" charset="-128"/>
              </a:rPr>
              <a:t>の増加</a:t>
            </a:r>
            <a:endParaRPr lang="en-US" altLang="ja-JP" sz="3600" dirty="0" smtClean="0">
              <a:latin typeface="Meiryo UI" panose="020B0604030504040204" pitchFamily="50" charset="-128"/>
              <a:ea typeface="Meiryo UI" panose="020B0604030504040204" pitchFamily="50" charset="-128"/>
            </a:endParaRPr>
          </a:p>
          <a:p>
            <a:pPr marL="0" indent="0">
              <a:buNone/>
            </a:pPr>
            <a:r>
              <a:rPr lang="en-US" altLang="ja-JP" dirty="0" smtClean="0">
                <a:latin typeface="Meiryo UI" panose="020B0604030504040204" pitchFamily="50" charset="-128"/>
                <a:ea typeface="Meiryo UI" panose="020B0604030504040204" pitchFamily="50" charset="-128"/>
              </a:rPr>
              <a:t>Institute </a:t>
            </a:r>
            <a:r>
              <a:rPr lang="en-US" altLang="ja-JP" dirty="0">
                <a:latin typeface="Meiryo UI" panose="020B0604030504040204" pitchFamily="50" charset="-128"/>
                <a:ea typeface="Meiryo UI" panose="020B0604030504040204" pitchFamily="50" charset="-128"/>
              </a:rPr>
              <a:t>for Biology and Mathematics of Dynamic Cellular </a:t>
            </a:r>
            <a:r>
              <a:rPr lang="en-US" altLang="ja-JP" dirty="0" smtClean="0">
                <a:latin typeface="Meiryo UI" panose="020B0604030504040204" pitchFamily="50" charset="-128"/>
                <a:ea typeface="Meiryo UI" panose="020B0604030504040204" pitchFamily="50" charset="-128"/>
              </a:rPr>
              <a:t>Processes</a:t>
            </a:r>
            <a:r>
              <a:rPr lang="ja-JP" altLang="en-US" dirty="0" smtClean="0">
                <a:latin typeface="Meiryo UI" panose="020B0604030504040204" pitchFamily="50" charset="-128"/>
                <a:ea typeface="Meiryo UI" panose="020B0604030504040204" pitchFamily="50" charset="-128"/>
              </a:rPr>
              <a:t>設立</a:t>
            </a:r>
            <a:r>
              <a:rPr lang="en-US" altLang="ja-JP" dirty="0" smtClean="0">
                <a:latin typeface="Meiryo UI" panose="020B0604030504040204" pitchFamily="50" charset="-128"/>
                <a:ea typeface="Meiryo UI" panose="020B0604030504040204" pitchFamily="50" charset="-128"/>
              </a:rPr>
              <a:t>(2013</a:t>
            </a:r>
            <a:r>
              <a:rPr lang="ja-JP" altLang="en-US" dirty="0" smtClean="0">
                <a:latin typeface="Meiryo UI" panose="020B0604030504040204" pitchFamily="50" charset="-128"/>
                <a:ea typeface="Meiryo UI" panose="020B0604030504040204" pitchFamily="50" charset="-128"/>
              </a:rPr>
              <a:t>年</a:t>
            </a:r>
            <a:r>
              <a:rPr lang="en-US" altLang="ja-JP" dirty="0" smtClean="0">
                <a:latin typeface="Meiryo UI" panose="020B0604030504040204" pitchFamily="50" charset="-128"/>
                <a:ea typeface="Meiryo UI" panose="020B0604030504040204" pitchFamily="50" charset="-128"/>
              </a:rPr>
              <a:t>)</a:t>
            </a:r>
            <a:endParaRPr kumimoji="1" lang="en-US" altLang="ja-JP" dirty="0">
              <a:latin typeface="Meiryo UI" panose="020B0604030504040204" pitchFamily="50" charset="-128"/>
              <a:ea typeface="Meiryo UI" panose="020B0604030504040204" pitchFamily="50" charset="-128"/>
            </a:endParaRPr>
          </a:p>
          <a:p>
            <a:pPr marL="0" indent="0">
              <a:buNone/>
            </a:pP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059448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64381" y="2489200"/>
            <a:ext cx="7721409" cy="3530600"/>
          </a:xfrm>
        </p:spPr>
        <p:txBody>
          <a:bodyPr>
            <a:normAutofit/>
          </a:bodyPr>
          <a:lstStyle/>
          <a:p>
            <a:pPr marL="0" indent="0">
              <a:buNone/>
            </a:pPr>
            <a:r>
              <a:rPr lang="ja-JP" altLang="en-US" sz="9600" dirty="0" smtClean="0"/>
              <a:t>  数理モデル</a:t>
            </a:r>
            <a:endParaRPr lang="en-US" altLang="ja-JP" sz="9600" dirty="0" smtClean="0"/>
          </a:p>
          <a:p>
            <a:pPr marL="0" indent="0">
              <a:buNone/>
            </a:pPr>
            <a:r>
              <a:rPr lang="ja-JP" altLang="en-US" sz="7200" dirty="0" smtClean="0"/>
              <a:t>　　</a:t>
            </a:r>
            <a:r>
              <a:rPr lang="ja-JP" altLang="en-US" sz="9600" dirty="0" smtClean="0"/>
              <a:t>の話</a:t>
            </a:r>
            <a:endParaRPr lang="ja-JP" altLang="en-US" sz="9600" dirty="0"/>
          </a:p>
        </p:txBody>
      </p:sp>
    </p:spTree>
    <p:extLst>
      <p:ext uri="{BB962C8B-B14F-4D97-AF65-F5344CB8AC3E}">
        <p14:creationId xmlns:p14="http://schemas.microsoft.com/office/powerpoint/2010/main" val="20873984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イオン ボードルーム">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587</TotalTime>
  <Words>1068</Words>
  <Application>Microsoft Office PowerPoint</Application>
  <PresentationFormat>画面に合わせる (4:3)</PresentationFormat>
  <Paragraphs>181</Paragraphs>
  <Slides>37</Slides>
  <Notes>1</Notes>
  <HiddenSlides>0</HiddenSlides>
  <MMClips>0</MMClips>
  <ScaleCrop>false</ScaleCrop>
  <HeadingPairs>
    <vt:vector size="8" baseType="variant">
      <vt:variant>
        <vt:lpstr>使用されているフォント</vt:lpstr>
      </vt:variant>
      <vt:variant>
        <vt:i4>11</vt:i4>
      </vt:variant>
      <vt:variant>
        <vt:lpstr>テーマ</vt:lpstr>
      </vt:variant>
      <vt:variant>
        <vt:i4>1</vt:i4>
      </vt:variant>
      <vt:variant>
        <vt:lpstr>埋め込まれた OLE サーバー</vt:lpstr>
      </vt:variant>
      <vt:variant>
        <vt:i4>1</vt:i4>
      </vt:variant>
      <vt:variant>
        <vt:lpstr>スライド タイトル</vt:lpstr>
      </vt:variant>
      <vt:variant>
        <vt:i4>37</vt:i4>
      </vt:variant>
    </vt:vector>
  </HeadingPairs>
  <TitlesOfParts>
    <vt:vector size="50" baseType="lpstr">
      <vt:lpstr>HGP創英角ﾎﾟｯﾌﾟ体</vt:lpstr>
      <vt:lpstr>HG丸ｺﾞｼｯｸM-PRO</vt:lpstr>
      <vt:lpstr>Meiryo UI</vt:lpstr>
      <vt:lpstr>ＭＳ Ｐゴシック</vt:lpstr>
      <vt:lpstr>メイリオ</vt:lpstr>
      <vt:lpstr>Arial</vt:lpstr>
      <vt:lpstr>Calibri</vt:lpstr>
      <vt:lpstr>Cambria Math</vt:lpstr>
      <vt:lpstr>Century Gothic</vt:lpstr>
      <vt:lpstr>Wingdings</vt:lpstr>
      <vt:lpstr>Wingdings 3</vt:lpstr>
      <vt:lpstr>イオン ボードルーム</vt:lpstr>
      <vt:lpstr>数式</vt:lpstr>
      <vt:lpstr>PowerPoint プレゼンテーション</vt:lpstr>
      <vt:lpstr>伝えたいこと</vt:lpstr>
      <vt:lpstr>自己紹介？</vt:lpstr>
      <vt:lpstr>もくじ</vt:lpstr>
      <vt:lpstr>生物学の基本</vt:lpstr>
      <vt:lpstr>数理生物とは？</vt:lpstr>
      <vt:lpstr>数理生物のメリット</vt:lpstr>
      <vt:lpstr>数理生物がなぜブームに？</vt:lpstr>
      <vt:lpstr>PowerPoint プレゼンテーション</vt:lpstr>
      <vt:lpstr>今回の現象</vt:lpstr>
      <vt:lpstr>PowerPoint プレゼンテーション</vt:lpstr>
      <vt:lpstr>PowerPoint プレゼンテーション</vt:lpstr>
      <vt:lpstr>数理モデル(Crystal Basis Model)</vt:lpstr>
      <vt:lpstr>何がすごいか</vt:lpstr>
      <vt:lpstr>PowerPoint プレゼンテーション</vt:lpstr>
      <vt:lpstr>群のモチベーション</vt:lpstr>
      <vt:lpstr>正方形だと</vt:lpstr>
      <vt:lpstr>その問題,群で解決できます</vt:lpstr>
      <vt:lpstr>PowerPoint プレゼンテーション</vt:lpstr>
      <vt:lpstr>表現とは？</vt:lpstr>
      <vt:lpstr>PowerPoint プレゼンテーション</vt:lpstr>
      <vt:lpstr>PowerPoint プレゼンテーション</vt:lpstr>
      <vt:lpstr>PowerPoint プレゼンテーション</vt:lpstr>
      <vt:lpstr>既約表現とは</vt:lpstr>
      <vt:lpstr>PowerPoint プレゼンテーション</vt:lpstr>
      <vt:lpstr>PowerPoint プレゼンテーション</vt:lpstr>
      <vt:lpstr>表現をしらべよう！！！！</vt:lpstr>
      <vt:lpstr>ただし…</vt:lpstr>
      <vt:lpstr>実は</vt:lpstr>
      <vt:lpstr>要は</vt:lpstr>
      <vt:lpstr>まとめ</vt:lpstr>
      <vt:lpstr>問題提起</vt:lpstr>
      <vt:lpstr>PowerPoint プレゼンテーション</vt:lpstr>
      <vt:lpstr>参考文献</vt:lpstr>
      <vt:lpstr>量子群とは？</vt:lpstr>
      <vt:lpstr>余力があればCrystal Base</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竹川洋都</dc:creator>
  <cp:lastModifiedBy>竹川洋都</cp:lastModifiedBy>
  <cp:revision>173</cp:revision>
  <dcterms:created xsi:type="dcterms:W3CDTF">2017-02-19T04:31:49Z</dcterms:created>
  <dcterms:modified xsi:type="dcterms:W3CDTF">2017-02-22T16:10:08Z</dcterms:modified>
</cp:coreProperties>
</file>