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57" r:id="rId4"/>
    <p:sldId id="258" r:id="rId5"/>
    <p:sldId id="288" r:id="rId6"/>
    <p:sldId id="271" r:id="rId7"/>
    <p:sldId id="272" r:id="rId8"/>
    <p:sldId id="273" r:id="rId9"/>
    <p:sldId id="291" r:id="rId10"/>
    <p:sldId id="259" r:id="rId11"/>
    <p:sldId id="261" r:id="rId12"/>
    <p:sldId id="262" r:id="rId13"/>
    <p:sldId id="263" r:id="rId14"/>
    <p:sldId id="264" r:id="rId15"/>
    <p:sldId id="274" r:id="rId16"/>
    <p:sldId id="275" r:id="rId17"/>
    <p:sldId id="276" r:id="rId18"/>
    <p:sldId id="266" r:id="rId19"/>
    <p:sldId id="289" r:id="rId20"/>
    <p:sldId id="277" r:id="rId21"/>
    <p:sldId id="278" r:id="rId22"/>
    <p:sldId id="279" r:id="rId23"/>
    <p:sldId id="280" r:id="rId24"/>
    <p:sldId id="281" r:id="rId25"/>
    <p:sldId id="267" r:id="rId26"/>
    <p:sldId id="268" r:id="rId27"/>
    <p:sldId id="284" r:id="rId28"/>
    <p:sldId id="290" r:id="rId29"/>
    <p:sldId id="269" r:id="rId30"/>
    <p:sldId id="286" r:id="rId31"/>
    <p:sldId id="287" r:id="rId32"/>
    <p:sldId id="285" r:id="rId33"/>
    <p:sldId id="283" r:id="rId34"/>
    <p:sldId id="282" r:id="rId35"/>
    <p:sldId id="270"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竹川洋都" initials="竹川洋都" lastIdx="3" clrIdx="0">
    <p:extLst>
      <p:ext uri="{19B8F6BF-5375-455C-9EA6-DF929625EA0E}">
        <p15:presenceInfo xmlns:p15="http://schemas.microsoft.com/office/powerpoint/2012/main" userId="83c929ba69a9f5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86" d="100"/>
          <a:sy n="86" d="100"/>
        </p:scale>
        <p:origin x="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0T20:25:36.484" idx="1">
    <p:pos x="660" y="2590"/>
    <p:text/>
    <p:extLst>
      <p:ext uri="{C676402C-5697-4E1C-873F-D02D1690AC5C}">
        <p15:threadingInfo xmlns:p15="http://schemas.microsoft.com/office/powerpoint/2012/main" timeZoneBias="-540"/>
      </p:ext>
    </p:extLst>
  </p:cm>
  <p:cm authorId="1" dt="2017-02-20T20:25:37.423" idx="2">
    <p:pos x="10" y="10"/>
    <p:text/>
    <p:extLst>
      <p:ext uri="{C676402C-5697-4E1C-873F-D02D1690AC5C}">
        <p15:threadingInfo xmlns:p15="http://schemas.microsoft.com/office/powerpoint/2012/main" timeZoneBias="-540"/>
      </p:ext>
    </p:extLst>
  </p:cm>
  <p:cm authorId="1" dt="2017-02-20T20:25:44.445" idx="3">
    <p:pos x="146" y="146"/>
    <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761C1-E7BB-4FC3-9A0C-579696A60233}" type="datetimeFigureOut">
              <a:rPr kumimoji="1" lang="ja-JP" altLang="en-US" smtClean="0"/>
              <a:t>2017/2/20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CB04-379E-41EF-9172-8ED1DEC590F5}" type="slidenum">
              <a:rPr kumimoji="1" lang="ja-JP" altLang="en-US" smtClean="0"/>
              <a:t>‹#›</a:t>
            </a:fld>
            <a:endParaRPr kumimoji="1" lang="ja-JP" altLang="en-US"/>
          </a:p>
        </p:txBody>
      </p:sp>
    </p:spTree>
    <p:extLst>
      <p:ext uri="{BB962C8B-B14F-4D97-AF65-F5344CB8AC3E}">
        <p14:creationId xmlns:p14="http://schemas.microsoft.com/office/powerpoint/2010/main" val="9896907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FECB04-379E-41EF-9172-8ED1DEC590F5}" type="slidenum">
              <a:rPr kumimoji="1" lang="ja-JP" altLang="en-US" smtClean="0"/>
              <a:t>5</a:t>
            </a:fld>
            <a:endParaRPr kumimoji="1" lang="ja-JP" altLang="en-US"/>
          </a:p>
        </p:txBody>
      </p:sp>
    </p:spTree>
    <p:extLst>
      <p:ext uri="{BB962C8B-B14F-4D97-AF65-F5344CB8AC3E}">
        <p14:creationId xmlns:p14="http://schemas.microsoft.com/office/powerpoint/2010/main" val="152716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75070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62460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392507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45393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425754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38527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52503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71575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07576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29266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61905F2-F6EC-49A2-8E58-5655C7F6F28B}" type="datetimeFigureOut">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71805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05F2-F6EC-49A2-8E58-5655C7F6F28B}" type="datetimeFigureOut">
              <a:rPr kumimoji="1" lang="ja-JP" altLang="en-US" smtClean="0"/>
              <a:t>2017/2/20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F827-C2C9-4899-B9D3-93C78B17C526}" type="slidenum">
              <a:rPr kumimoji="1" lang="ja-JP" altLang="en-US" smtClean="0"/>
              <a:t>‹#›</a:t>
            </a:fld>
            <a:endParaRPr kumimoji="1" lang="ja-JP" altLang="en-US"/>
          </a:p>
        </p:txBody>
      </p:sp>
    </p:spTree>
    <p:extLst>
      <p:ext uri="{BB962C8B-B14F-4D97-AF65-F5344CB8AC3E}">
        <p14:creationId xmlns:p14="http://schemas.microsoft.com/office/powerpoint/2010/main" val="129883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99407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a:t>
            </a:r>
            <a:r>
              <a:rPr lang="en-US" altLang="ja-JP" dirty="0" smtClean="0"/>
              <a:t>:</a:t>
            </a:r>
            <a:r>
              <a:rPr lang="ja-JP" altLang="en-US" dirty="0" smtClean="0"/>
              <a:t>コドンの翻訳</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コドンからアミノ酸を作る</a:t>
            </a:r>
            <a:endParaRPr kumimoji="1" lang="en-US" altLang="ja-JP" dirty="0" smtClean="0"/>
          </a:p>
          <a:p>
            <a:pPr marL="0" indent="0">
              <a:buNone/>
            </a:pPr>
            <a:endParaRPr lang="en-US" altLang="ja-JP" dirty="0"/>
          </a:p>
          <a:p>
            <a:pPr marL="0" indent="0">
              <a:buNone/>
            </a:pPr>
            <a:r>
              <a:rPr lang="ja-JP" altLang="en-US" dirty="0" smtClean="0"/>
              <a:t>疑問</a:t>
            </a:r>
            <a:endParaRPr lang="ja-JP" altLang="en-US" dirty="0"/>
          </a:p>
          <a:p>
            <a:pPr marL="0" indent="0">
              <a:buNone/>
            </a:pPr>
            <a:r>
              <a:rPr lang="en-US" altLang="ja-JP" dirty="0"/>
              <a:t>- </a:t>
            </a:r>
            <a:r>
              <a:rPr lang="ja-JP" altLang="en-US" dirty="0"/>
              <a:t>一対一対応でない中</a:t>
            </a:r>
            <a:r>
              <a:rPr lang="ja-JP" altLang="en-US" dirty="0" smtClean="0"/>
              <a:t>，対応が一体どういう理屈なのか</a:t>
            </a:r>
            <a:endParaRPr lang="ja-JP" altLang="en-US" dirty="0"/>
          </a:p>
          <a:p>
            <a:pPr marL="0" indent="0">
              <a:buNone/>
            </a:pPr>
            <a:r>
              <a:rPr lang="en-US" altLang="ja-JP" dirty="0"/>
              <a:t>- </a:t>
            </a:r>
            <a:r>
              <a:rPr lang="ja-JP" altLang="en-US" dirty="0"/>
              <a:t>生物によって違う場合がある</a:t>
            </a:r>
            <a:r>
              <a:rPr lang="en-US" altLang="ja-JP" dirty="0"/>
              <a:t>.</a:t>
            </a:r>
          </a:p>
          <a:p>
            <a:pPr marL="0" indent="0">
              <a:buNone/>
            </a:pPr>
            <a:endParaRPr lang="en-US" altLang="ja-JP" dirty="0"/>
          </a:p>
          <a:p>
            <a:pPr marL="0" indent="0">
              <a:buNone/>
            </a:pPr>
            <a:r>
              <a:rPr lang="ja-JP" altLang="en-US" dirty="0"/>
              <a:t>この現象を説明する数理モデルを作ろう</a:t>
            </a:r>
            <a:r>
              <a:rPr lang="en-US" altLang="ja-JP" dirty="0" smtClean="0"/>
              <a:t>!!</a:t>
            </a:r>
          </a:p>
          <a:p>
            <a:pPr marL="0" indent="0">
              <a:buNone/>
            </a:pPr>
            <a:r>
              <a:rPr lang="ja-JP" altLang="en-US" dirty="0"/>
              <a:t>それが「</a:t>
            </a:r>
            <a:r>
              <a:rPr lang="en-US" altLang="ja-JP" dirty="0"/>
              <a:t>Crystal Basis Model</a:t>
            </a:r>
            <a:r>
              <a:rPr lang="ja-JP" altLang="en-US" dirty="0"/>
              <a:t>」</a:t>
            </a:r>
            <a:endParaRPr kumimoji="1" lang="ja-JP" altLang="en-US" dirty="0"/>
          </a:p>
        </p:txBody>
      </p:sp>
    </p:spTree>
    <p:extLst>
      <p:ext uri="{BB962C8B-B14F-4D97-AF65-F5344CB8AC3E}">
        <p14:creationId xmlns:p14="http://schemas.microsoft.com/office/powerpoint/2010/main" val="124391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Crystal Basis Model</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量子群 </a:t>
            </a:r>
            <a:r>
              <a:rPr lang="en-US" altLang="ja-JP" dirty="0"/>
              <a:t>q → 0 SU(2) \times SU(2) </a:t>
            </a:r>
            <a:r>
              <a:rPr lang="ja-JP" altLang="en-US" dirty="0"/>
              <a:t>のある</a:t>
            </a:r>
            <a:r>
              <a:rPr lang="en-US" altLang="ja-JP" dirty="0"/>
              <a:t>64</a:t>
            </a:r>
            <a:r>
              <a:rPr lang="ja-JP" altLang="en-US" dirty="0"/>
              <a:t>次元表現を既約</a:t>
            </a:r>
            <a:r>
              <a:rPr lang="ja-JP" altLang="en-US" dirty="0" smtClean="0"/>
              <a:t>表現</a:t>
            </a:r>
            <a:r>
              <a:rPr lang="en-US" altLang="ja-JP" dirty="0" err="1" smtClean="0"/>
              <a:t>V_i</a:t>
            </a:r>
            <a:r>
              <a:rPr lang="ja-JP" altLang="en-US" dirty="0"/>
              <a:t>に</a:t>
            </a:r>
            <a:r>
              <a:rPr lang="ja-JP" altLang="en-US" dirty="0" smtClean="0"/>
              <a:t>分解</a:t>
            </a:r>
            <a:r>
              <a:rPr lang="ja-JP" altLang="en-US" dirty="0" smtClean="0"/>
              <a:t>する．</a:t>
            </a:r>
            <a:endParaRPr lang="en-US" altLang="ja-JP" dirty="0" smtClean="0"/>
          </a:p>
          <a:p>
            <a:pPr marL="0" indent="0">
              <a:buNone/>
            </a:pPr>
            <a:r>
              <a:rPr lang="en-US" altLang="ja-JP" dirty="0" smtClean="0"/>
              <a:t>Crystal Base</a:t>
            </a:r>
            <a:r>
              <a:rPr lang="ja-JP" altLang="en-US" dirty="0" smtClean="0"/>
              <a:t>を定める．</a:t>
            </a:r>
            <a:endParaRPr lang="en-US" altLang="ja-JP" dirty="0"/>
          </a:p>
          <a:p>
            <a:pPr marL="0" indent="0">
              <a:buNone/>
            </a:pPr>
            <a:r>
              <a:rPr lang="en-US" altLang="ja-JP" dirty="0" err="1"/>
              <a:t>V_i</a:t>
            </a:r>
            <a:r>
              <a:rPr lang="ja-JP" altLang="en-US" dirty="0"/>
              <a:t>に</a:t>
            </a:r>
            <a:r>
              <a:rPr lang="en-US" altLang="ja-JP" dirty="0"/>
              <a:t>(</a:t>
            </a:r>
            <a:r>
              <a:rPr lang="ja-JP" altLang="en-US" dirty="0"/>
              <a:t>生物に依存した</a:t>
            </a:r>
            <a:r>
              <a:rPr lang="en-US" altLang="ja-JP" dirty="0"/>
              <a:t>)reading Operator R</a:t>
            </a:r>
            <a:r>
              <a:rPr lang="ja-JP" altLang="en-US" dirty="0"/>
              <a:t>を作用させる．</a:t>
            </a:r>
          </a:p>
          <a:p>
            <a:pPr marL="0" indent="0">
              <a:buNone/>
            </a:pPr>
            <a:r>
              <a:rPr lang="ja-JP" altLang="en-US" dirty="0"/>
              <a:t>各</a:t>
            </a:r>
            <a:r>
              <a:rPr lang="en-US" altLang="ja-JP" dirty="0" err="1"/>
              <a:t>V_i</a:t>
            </a:r>
            <a:r>
              <a:rPr lang="ja-JP" altLang="en-US" dirty="0"/>
              <a:t>の</a:t>
            </a:r>
            <a:r>
              <a:rPr lang="en-US" altLang="ja-JP" dirty="0"/>
              <a:t>Crystal </a:t>
            </a:r>
            <a:r>
              <a:rPr lang="en-US" altLang="ja-JP" dirty="0" smtClean="0"/>
              <a:t>Base</a:t>
            </a:r>
            <a:r>
              <a:rPr lang="ja-JP" altLang="en-US" dirty="0"/>
              <a:t>は</a:t>
            </a:r>
            <a:r>
              <a:rPr lang="en-US" altLang="ja-JP" dirty="0" smtClean="0"/>
              <a:t>R</a:t>
            </a:r>
            <a:r>
              <a:rPr lang="ja-JP" altLang="en-US" dirty="0"/>
              <a:t>の固有ベクトルに</a:t>
            </a:r>
            <a:r>
              <a:rPr lang="ja-JP" altLang="en-US" dirty="0" smtClean="0"/>
              <a:t>なっている．</a:t>
            </a:r>
            <a:endParaRPr lang="en-US" altLang="ja-JP" dirty="0" smtClean="0"/>
          </a:p>
          <a:p>
            <a:pPr marL="0" indent="0">
              <a:buNone/>
            </a:pPr>
            <a:r>
              <a:rPr lang="ja-JP" altLang="en-US" dirty="0"/>
              <a:t>この</a:t>
            </a:r>
            <a:r>
              <a:rPr lang="ja-JP" altLang="en-US" dirty="0" smtClean="0"/>
              <a:t>時，</a:t>
            </a:r>
            <a:r>
              <a:rPr lang="ja-JP" altLang="en-US" dirty="0" smtClean="0"/>
              <a:t>固有値</a:t>
            </a:r>
            <a:r>
              <a:rPr lang="ja-JP" altLang="en-US" dirty="0"/>
              <a:t>が</a:t>
            </a:r>
            <a:r>
              <a:rPr lang="ja-JP" altLang="en-US" dirty="0" smtClean="0"/>
              <a:t>等しい</a:t>
            </a:r>
            <a:r>
              <a:rPr lang="en-US" altLang="ja-JP" dirty="0" err="1" smtClean="0"/>
              <a:t>CrystalBasis</a:t>
            </a:r>
            <a:r>
              <a:rPr lang="ja-JP" altLang="en-US" dirty="0" smtClean="0"/>
              <a:t>が</a:t>
            </a:r>
            <a:r>
              <a:rPr lang="ja-JP" altLang="en-US" dirty="0" smtClean="0"/>
              <a:t>⇔</a:t>
            </a:r>
            <a:r>
              <a:rPr lang="ja-JP" altLang="en-US" dirty="0"/>
              <a:t>同じアミノ酸を作る．</a:t>
            </a:r>
            <a:endParaRPr kumimoji="1" lang="ja-JP" altLang="en-US" dirty="0"/>
          </a:p>
        </p:txBody>
      </p:sp>
    </p:spTree>
    <p:extLst>
      <p:ext uri="{BB962C8B-B14F-4D97-AF65-F5344CB8AC3E}">
        <p14:creationId xmlns:p14="http://schemas.microsoft.com/office/powerpoint/2010/main" val="412885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何がすごいか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solidFill>
                  <a:srgbClr val="FF0000"/>
                </a:solidFill>
              </a:rPr>
              <a:t>群の表現</a:t>
            </a:r>
            <a:r>
              <a:rPr lang="en-US" altLang="ja-JP" dirty="0" smtClean="0"/>
              <a:t>』</a:t>
            </a:r>
            <a:r>
              <a:rPr lang="ja-JP" altLang="en-US" dirty="0" smtClean="0"/>
              <a:t>による数理モデルが作れた。</a:t>
            </a:r>
            <a:endParaRPr lang="ja-JP" altLang="en-US" dirty="0"/>
          </a:p>
          <a:p>
            <a:pPr marL="0" indent="0">
              <a:buNone/>
            </a:pPr>
            <a:endParaRPr lang="en-US" altLang="ja-JP" dirty="0" smtClean="0"/>
          </a:p>
          <a:p>
            <a:pPr marL="0" indent="0">
              <a:buNone/>
            </a:pPr>
            <a:r>
              <a:rPr lang="ja-JP" altLang="en-US" dirty="0" smtClean="0"/>
              <a:t>⇒</a:t>
            </a:r>
            <a:r>
              <a:rPr lang="en-US" altLang="ja-JP" dirty="0" smtClean="0"/>
              <a:t>『</a:t>
            </a:r>
            <a:r>
              <a:rPr lang="ja-JP" altLang="en-US" dirty="0" smtClean="0">
                <a:solidFill>
                  <a:srgbClr val="FF0000"/>
                </a:solidFill>
              </a:rPr>
              <a:t>表現</a:t>
            </a:r>
            <a:r>
              <a:rPr lang="en-US" altLang="ja-JP" dirty="0" smtClean="0"/>
              <a:t>』</a:t>
            </a:r>
            <a:r>
              <a:rPr lang="ja-JP" altLang="en-US" dirty="0" smtClean="0"/>
              <a:t>は数学において非常に広範囲で使われるもの。</a:t>
            </a:r>
            <a:endParaRPr lang="en-US" altLang="ja-JP" dirty="0" smtClean="0"/>
          </a:p>
          <a:p>
            <a:pPr marL="0" indent="0">
              <a:buNone/>
            </a:pPr>
            <a:r>
              <a:rPr lang="ja-JP" altLang="en-US" dirty="0" smtClean="0"/>
              <a:t>純粋数学の様々な道具が使える可能性を示唆している。</a:t>
            </a:r>
            <a:endParaRPr lang="en-US" altLang="ja-JP" dirty="0" smtClean="0"/>
          </a:p>
          <a:p>
            <a:pPr marL="0" indent="0">
              <a:buNone/>
            </a:pPr>
            <a:endParaRPr lang="en-US" altLang="ja-JP" dirty="0"/>
          </a:p>
        </p:txBody>
      </p:sp>
    </p:spTree>
    <p:extLst>
      <p:ext uri="{BB962C8B-B14F-4D97-AF65-F5344CB8AC3E}">
        <p14:creationId xmlns:p14="http://schemas.microsoft.com/office/powerpoint/2010/main" val="3518445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sz="5400" dirty="0" smtClean="0"/>
              <a:t>メインターゲット</a:t>
            </a:r>
            <a:r>
              <a:rPr lang="en-US" altLang="ja-JP" sz="5400" dirty="0" smtClean="0"/>
              <a:t>:</a:t>
            </a:r>
            <a:r>
              <a:rPr lang="ja-JP" altLang="en-US" sz="5400" dirty="0" smtClean="0"/>
              <a:t>群と表現</a:t>
            </a:r>
            <a:endParaRPr kumimoji="1" lang="ja-JP" altLang="en-US" sz="5400" dirty="0"/>
          </a:p>
        </p:txBody>
      </p:sp>
    </p:spTree>
    <p:extLst>
      <p:ext uri="{BB962C8B-B14F-4D97-AF65-F5344CB8AC3E}">
        <p14:creationId xmlns:p14="http://schemas.microsoft.com/office/powerpoint/2010/main" val="189466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群のはじまり</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図形</a:t>
            </a:r>
            <a:r>
              <a:rPr lang="ja-JP" altLang="en-US" dirty="0"/>
              <a:t>を調べたい</a:t>
            </a:r>
            <a:r>
              <a:rPr lang="ja-JP" altLang="en-US" dirty="0" smtClean="0"/>
              <a:t>．</a:t>
            </a:r>
            <a:endParaRPr lang="en-US" altLang="ja-JP" dirty="0"/>
          </a:p>
          <a:p>
            <a:pPr marL="0" indent="0">
              <a:buNone/>
            </a:pPr>
            <a:r>
              <a:rPr lang="ja-JP" altLang="en-US" dirty="0" smtClean="0"/>
              <a:t>特に定量的</a:t>
            </a:r>
            <a:r>
              <a:rPr lang="en-US" altLang="ja-JP" dirty="0" smtClean="0"/>
              <a:t>(</a:t>
            </a:r>
            <a:r>
              <a:rPr lang="ja-JP" altLang="en-US" dirty="0" smtClean="0"/>
              <a:t>代数的</a:t>
            </a:r>
            <a:r>
              <a:rPr lang="en-US" altLang="ja-JP" dirty="0" smtClean="0"/>
              <a:t>)</a:t>
            </a:r>
            <a:r>
              <a:rPr lang="ja-JP" altLang="en-US" dirty="0" smtClean="0"/>
              <a:t>に調べたい。</a:t>
            </a:r>
            <a:endParaRPr lang="en-US" altLang="ja-JP" dirty="0" smtClean="0"/>
          </a:p>
          <a:p>
            <a:pPr marL="0" indent="0">
              <a:buNone/>
            </a:pPr>
            <a:r>
              <a:rPr lang="en-US" altLang="ja-JP" dirty="0" smtClean="0"/>
              <a:t>Ex) </a:t>
            </a:r>
            <a:r>
              <a:rPr lang="ja-JP" altLang="en-US" dirty="0" smtClean="0"/>
              <a:t>辺の数、面の数。</a:t>
            </a:r>
            <a:endParaRPr lang="en-US" altLang="ja-JP" dirty="0" smtClean="0"/>
          </a:p>
          <a:p>
            <a:pPr marL="0" indent="0">
              <a:buNone/>
            </a:pPr>
            <a:endParaRPr lang="en-US" altLang="ja-JP" dirty="0" smtClean="0"/>
          </a:p>
          <a:p>
            <a:pPr marL="0" indent="0">
              <a:buNone/>
            </a:pPr>
            <a:r>
              <a:rPr lang="ja-JP" altLang="en-US" dirty="0" smtClean="0"/>
              <a:t>⇒そこで出てくるのが群。</a:t>
            </a:r>
            <a:endParaRPr lang="en-US" altLang="ja-JP" dirty="0" smtClean="0"/>
          </a:p>
          <a:p>
            <a:pPr marL="0" indent="0">
              <a:buNone/>
            </a:pPr>
            <a:endParaRPr lang="ja-JP" altLang="en-US" dirty="0"/>
          </a:p>
        </p:txBody>
      </p:sp>
    </p:spTree>
    <p:extLst>
      <p:ext uri="{BB962C8B-B14F-4D97-AF65-F5344CB8AC3E}">
        <p14:creationId xmlns:p14="http://schemas.microsoft.com/office/powerpoint/2010/main" val="425006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smtClean="0"/>
              <a:t>正方形とそれ以外の四角形を区別しよう。</a:t>
            </a:r>
            <a:endParaRPr lang="en-US" altLang="ja-JP" dirty="0" smtClean="0"/>
          </a:p>
          <a:p>
            <a:pPr marL="0" indent="0">
              <a:buNone/>
            </a:pPr>
            <a:r>
              <a:rPr lang="ja-JP" altLang="en-US" dirty="0" smtClean="0"/>
              <a:t>⇒長さがすべて等しい。かつ、各辺のなす角が</a:t>
            </a:r>
            <a:r>
              <a:rPr lang="en-US" altLang="ja-JP" dirty="0" smtClean="0"/>
              <a:t>90</a:t>
            </a:r>
            <a:r>
              <a:rPr lang="ja-JP" altLang="en-US" dirty="0" smtClean="0"/>
              <a:t>度</a:t>
            </a:r>
            <a:endParaRPr lang="en-US" altLang="ja-JP" dirty="0" smtClean="0"/>
          </a:p>
          <a:p>
            <a:pPr marL="0" indent="0">
              <a:buNone/>
            </a:pPr>
            <a:r>
              <a:rPr lang="en-US" altLang="ja-JP" dirty="0"/>
              <a:t>2</a:t>
            </a:r>
            <a:r>
              <a:rPr lang="ja-JP" altLang="en-US" dirty="0" smtClean="0"/>
              <a:t>つ条件がある</a:t>
            </a:r>
            <a:r>
              <a:rPr lang="en-US" altLang="ja-JP" dirty="0" smtClean="0"/>
              <a:t>…</a:t>
            </a:r>
            <a:r>
              <a:rPr lang="ja-JP" altLang="en-US" dirty="0" err="1" smtClean="0"/>
              <a:t>。</a:t>
            </a:r>
            <a:r>
              <a:rPr lang="ja-JP" altLang="en-US" dirty="0" smtClean="0"/>
              <a:t>面倒</a:t>
            </a:r>
            <a:endParaRPr lang="en-US" altLang="ja-JP" dirty="0" smtClean="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57007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正方形の特徴は</a:t>
            </a:r>
            <a:r>
              <a:rPr lang="ja-JP" altLang="en-US" dirty="0"/>
              <a:t>何</a:t>
            </a:r>
            <a:r>
              <a:rPr lang="ja-JP" altLang="en-US" dirty="0" smtClean="0"/>
              <a:t>か？とても強い対称性があること</a:t>
            </a:r>
            <a:endParaRPr lang="en-US" altLang="ja-JP" dirty="0" smtClean="0"/>
          </a:p>
          <a:p>
            <a:pPr marL="0" indent="0">
              <a:buNone/>
            </a:pPr>
            <a:r>
              <a:rPr lang="ja-JP" altLang="en-US" dirty="0" smtClean="0"/>
              <a:t>⇒じゃあ、対称性の高さで判別できないか？</a:t>
            </a:r>
            <a:endParaRPr lang="en-US" altLang="ja-JP" dirty="0" smtClean="0"/>
          </a:p>
          <a:p>
            <a:pPr marL="0" indent="0">
              <a:buNone/>
            </a:pPr>
            <a:endParaRPr lang="en-US" altLang="ja-JP" dirty="0"/>
          </a:p>
          <a:p>
            <a:pPr marL="0" indent="0">
              <a:buNone/>
            </a:pPr>
            <a:r>
              <a:rPr lang="ja-JP" altLang="en-US" dirty="0" smtClean="0"/>
              <a:t>形が変わらない変形がたくさんあるかで判別できるのでは？</a:t>
            </a:r>
            <a:endParaRPr lang="en-US" altLang="ja-JP" dirty="0" smtClean="0"/>
          </a:p>
          <a:p>
            <a:pPr marL="0" indent="0">
              <a:buNone/>
            </a:pPr>
            <a:endParaRPr lang="en-US" altLang="ja-JP" dirty="0" smtClean="0"/>
          </a:p>
          <a:p>
            <a:pPr marL="0" indent="0">
              <a:buNone/>
            </a:pPr>
            <a:r>
              <a:rPr lang="ja-JP" altLang="en-US" dirty="0"/>
              <a:t>⇒</a:t>
            </a:r>
            <a:r>
              <a:rPr lang="ja-JP" altLang="en-US" dirty="0" smtClean="0"/>
              <a:t>正方形だけは、</a:t>
            </a:r>
            <a:r>
              <a:rPr lang="en-US" altLang="ja-JP" dirty="0" smtClean="0"/>
              <a:t>90</a:t>
            </a:r>
            <a:r>
              <a:rPr lang="ja-JP" altLang="en-US" dirty="0" smtClean="0"/>
              <a:t>度回転＋鏡に映すで</a:t>
            </a:r>
            <a:r>
              <a:rPr lang="en-US" altLang="ja-JP" dirty="0" smtClean="0"/>
              <a:t>8</a:t>
            </a:r>
            <a:r>
              <a:rPr lang="ja-JP" altLang="en-US" dirty="0" smtClean="0"/>
              <a:t>種類ある。</a:t>
            </a: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164368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変形がどのぐらいあるか</a:t>
            </a:r>
            <a:r>
              <a:rPr lang="ja-JP" altLang="en-US" dirty="0" smtClean="0"/>
              <a:t>で図形が決定できる。</a:t>
            </a:r>
            <a:endParaRPr lang="en-US" altLang="ja-JP" dirty="0" smtClean="0"/>
          </a:p>
          <a:p>
            <a:pPr marL="0" indent="0">
              <a:buNone/>
            </a:pPr>
            <a:endParaRPr lang="en-US" altLang="ja-JP" dirty="0"/>
          </a:p>
          <a:p>
            <a:pPr marL="0" indent="0">
              <a:buNone/>
            </a:pPr>
            <a:r>
              <a:rPr lang="ja-JP" altLang="en-US" dirty="0" smtClean="0"/>
              <a:t>つまり、図形を調べる</a:t>
            </a:r>
            <a:r>
              <a:rPr lang="en-US" altLang="ja-JP" dirty="0" smtClean="0"/>
              <a:t>(</a:t>
            </a:r>
            <a:r>
              <a:rPr lang="ja-JP" altLang="en-US" dirty="0" smtClean="0"/>
              <a:t>幾何学</a:t>
            </a:r>
            <a:r>
              <a:rPr lang="en-US" altLang="ja-JP" dirty="0" smtClean="0"/>
              <a:t>)</a:t>
            </a:r>
            <a:r>
              <a:rPr lang="ja-JP" altLang="en-US" dirty="0" smtClean="0"/>
              <a:t>とは、変形を調べることによってわかる！！！</a:t>
            </a:r>
            <a:endParaRPr lang="en-US" altLang="ja-JP" dirty="0"/>
          </a:p>
          <a:p>
            <a:pPr marL="0" indent="0">
              <a:buNone/>
            </a:pPr>
            <a:endParaRPr lang="en-US" altLang="ja-JP" dirty="0"/>
          </a:p>
          <a:p>
            <a:pPr marL="0" indent="0">
              <a:buNone/>
            </a:pPr>
            <a:r>
              <a:rPr kumimoji="1" lang="ja-JP" altLang="en-US" dirty="0" smtClean="0"/>
              <a:t>変形の場合、様々な図形を統一的に扱うことができる</a:t>
            </a:r>
            <a:endParaRPr kumimoji="1" lang="en-US" altLang="ja-JP" dirty="0" smtClean="0"/>
          </a:p>
          <a:p>
            <a:pPr marL="0" indent="0">
              <a:buNone/>
            </a:pPr>
            <a:r>
              <a:rPr lang="ja-JP" altLang="en-US" dirty="0" smtClean="0"/>
              <a:t>⇒変形をもっと抽象的かつ、統一的な扱いにしたい</a:t>
            </a:r>
            <a:endParaRPr lang="en-US" altLang="ja-JP" dirty="0" smtClean="0"/>
          </a:p>
          <a:p>
            <a:pPr marL="0" indent="0">
              <a:buNone/>
            </a:pPr>
            <a:r>
              <a:rPr kumimoji="1" lang="ja-JP" altLang="en-US" dirty="0" smtClean="0"/>
              <a:t>　　⇒群論の始まり</a:t>
            </a:r>
            <a:endParaRPr kumimoji="1" lang="en-US" altLang="ja-JP" dirty="0" smtClean="0"/>
          </a:p>
          <a:p>
            <a:pPr marL="0" indent="0">
              <a:buNone/>
            </a:pPr>
            <a:r>
              <a:rPr lang="ja-JP" altLang="en-US" dirty="0" smtClean="0"/>
              <a:t>変形とは、群が図形に作用すると解釈する。</a:t>
            </a:r>
            <a:endParaRPr kumimoji="1" lang="ja-JP" altLang="en-US" dirty="0"/>
          </a:p>
        </p:txBody>
      </p:sp>
    </p:spTree>
    <p:extLst>
      <p:ext uri="{BB962C8B-B14F-4D97-AF65-F5344CB8AC3E}">
        <p14:creationId xmlns:p14="http://schemas.microsoft.com/office/powerpoint/2010/main" val="52025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表現とは？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表現とは作用する図形として、ベクトル空間に限ったもの。</a:t>
            </a:r>
            <a:endParaRPr lang="en-US" altLang="ja-JP" dirty="0" smtClean="0"/>
          </a:p>
          <a:p>
            <a:pPr marL="0" indent="0">
              <a:buNone/>
            </a:pPr>
            <a:endParaRPr lang="ja-JP" altLang="en-US" dirty="0"/>
          </a:p>
          <a:p>
            <a:pPr marL="0" indent="0">
              <a:buNone/>
            </a:pPr>
            <a:r>
              <a:rPr lang="ja-JP" altLang="en-US" dirty="0" smtClean="0"/>
              <a:t>ベクトル空間だと、何がうれしいか？</a:t>
            </a:r>
            <a:endParaRPr lang="en-US" altLang="ja-JP" dirty="0"/>
          </a:p>
          <a:p>
            <a:pPr>
              <a:buFontTx/>
              <a:buChar char="-"/>
            </a:pPr>
            <a:r>
              <a:rPr lang="ja-JP" altLang="en-US" dirty="0" smtClean="0"/>
              <a:t>ベクトル空間の変形は線形写像</a:t>
            </a:r>
            <a:r>
              <a:rPr lang="en-US" altLang="ja-JP" dirty="0" smtClean="0"/>
              <a:t>(</a:t>
            </a:r>
            <a:r>
              <a:rPr lang="ja-JP" altLang="en-US" dirty="0" smtClean="0"/>
              <a:t>≒行列</a:t>
            </a:r>
            <a:r>
              <a:rPr lang="en-US" altLang="ja-JP" dirty="0" smtClean="0"/>
              <a:t>)</a:t>
            </a:r>
            <a:r>
              <a:rPr lang="ja-JP" altLang="en-US" dirty="0" smtClean="0"/>
              <a:t>なので</a:t>
            </a:r>
            <a:r>
              <a:rPr lang="ja-JP" altLang="en-US" dirty="0"/>
              <a:t>，</a:t>
            </a:r>
            <a:r>
              <a:rPr lang="ja-JP" altLang="en-US" dirty="0" smtClean="0"/>
              <a:t>調べやすい</a:t>
            </a:r>
            <a:endParaRPr lang="en-US" altLang="ja-JP" dirty="0" smtClean="0"/>
          </a:p>
          <a:p>
            <a:pPr>
              <a:buFontTx/>
              <a:buChar char="-"/>
            </a:pPr>
            <a:r>
              <a:rPr lang="ja-JP" altLang="en-US" dirty="0" smtClean="0"/>
              <a:t>重要</a:t>
            </a:r>
            <a:r>
              <a:rPr lang="ja-JP" altLang="en-US" dirty="0"/>
              <a:t>な情報を</a:t>
            </a:r>
            <a:r>
              <a:rPr lang="ja-JP" altLang="en-US" dirty="0" smtClean="0"/>
              <a:t>含むことができる</a:t>
            </a:r>
            <a:r>
              <a:rPr lang="en-US" altLang="ja-JP" dirty="0" smtClean="0"/>
              <a:t>.</a:t>
            </a:r>
            <a:r>
              <a:rPr lang="en-US" altLang="ja-JP" dirty="0"/>
              <a:t>(</a:t>
            </a:r>
            <a:r>
              <a:rPr lang="ja-JP" altLang="en-US" dirty="0" smtClean="0"/>
              <a:t>正方形に</a:t>
            </a:r>
            <a:r>
              <a:rPr lang="ja-JP" altLang="en-US" dirty="0"/>
              <a:t>対応した表現を</a:t>
            </a:r>
            <a:r>
              <a:rPr lang="ja-JP" altLang="en-US" dirty="0" smtClean="0"/>
              <a:t>作れる</a:t>
            </a:r>
            <a:r>
              <a:rPr lang="en-US" altLang="ja-JP" dirty="0" smtClean="0"/>
              <a:t>)</a:t>
            </a:r>
            <a:endParaRPr lang="ja-JP" altLang="en-US" dirty="0"/>
          </a:p>
          <a:p>
            <a:pPr>
              <a:buFontTx/>
              <a:buChar char="-"/>
            </a:pPr>
            <a:r>
              <a:rPr lang="ja-JP" altLang="en-US" dirty="0" smtClean="0"/>
              <a:t>特別</a:t>
            </a:r>
            <a:r>
              <a:rPr lang="ja-JP" altLang="en-US" dirty="0"/>
              <a:t>な場合は表現から群が決定できる</a:t>
            </a:r>
            <a:r>
              <a:rPr lang="ja-JP" altLang="en-US" dirty="0" smtClean="0"/>
              <a:t>．</a:t>
            </a:r>
            <a:endParaRPr lang="en-US" altLang="ja-JP" dirty="0" smtClean="0"/>
          </a:p>
          <a:p>
            <a:pPr marL="0" indent="0">
              <a:buNone/>
            </a:pPr>
            <a:r>
              <a:rPr lang="ja-JP" altLang="en-US" dirty="0"/>
              <a:t>　</a:t>
            </a:r>
            <a:r>
              <a:rPr lang="en-US" altLang="ja-JP" dirty="0" smtClean="0"/>
              <a:t>(</a:t>
            </a:r>
            <a:r>
              <a:rPr lang="ja-JP" altLang="en-US" dirty="0"/>
              <a:t>有限アーベル群の双対定理や淡中双対等</a:t>
            </a:r>
            <a:r>
              <a:rPr lang="en-US" altLang="ja-JP" dirty="0" smtClean="0"/>
              <a:t>)</a:t>
            </a:r>
          </a:p>
          <a:p>
            <a:pPr marL="0" indent="0">
              <a:buNone/>
            </a:pPr>
            <a:endParaRPr kumimoji="1" lang="ja-JP" altLang="en-US" dirty="0"/>
          </a:p>
        </p:txBody>
      </p:sp>
    </p:spTree>
    <p:extLst>
      <p:ext uri="{BB962C8B-B14F-4D97-AF65-F5344CB8AC3E}">
        <p14:creationId xmlns:p14="http://schemas.microsoft.com/office/powerpoint/2010/main" val="277515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smtClean="0"/>
              <a:t>群がわかるとは</a:t>
            </a:r>
            <a:r>
              <a:rPr lang="en-US" altLang="ja-JP" dirty="0" smtClean="0"/>
              <a:t>『</a:t>
            </a:r>
            <a:r>
              <a:rPr lang="ja-JP" altLang="en-US" dirty="0" smtClean="0"/>
              <a:t>表現</a:t>
            </a:r>
            <a:r>
              <a:rPr lang="en-US" altLang="ja-JP" dirty="0" smtClean="0"/>
              <a:t>』</a:t>
            </a:r>
            <a:r>
              <a:rPr lang="ja-JP" altLang="en-US" dirty="0" smtClean="0"/>
              <a:t>がわかること</a:t>
            </a:r>
            <a:endParaRPr kumimoji="1" lang="ja-JP" altLang="en-US" dirty="0"/>
          </a:p>
        </p:txBody>
      </p:sp>
    </p:spTree>
    <p:extLst>
      <p:ext uri="{BB962C8B-B14F-4D97-AF65-F5344CB8AC3E}">
        <p14:creationId xmlns:p14="http://schemas.microsoft.com/office/powerpoint/2010/main" val="149178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伝えたいこと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pPr marL="0" indent="0">
              <a:buNone/>
            </a:pPr>
            <a:endParaRPr lang="en-US" altLang="ja-JP" dirty="0"/>
          </a:p>
          <a:p>
            <a:pPr marL="0" indent="0">
              <a:buNone/>
            </a:pPr>
            <a:r>
              <a:rPr kumimoji="1" lang="ja-JP" altLang="en-US" sz="4000" dirty="0" smtClean="0"/>
              <a:t>数理</a:t>
            </a:r>
            <a:r>
              <a:rPr kumimoji="1" lang="ja-JP" altLang="en-US" sz="4000" dirty="0" smtClean="0"/>
              <a:t>生物は今</a:t>
            </a:r>
            <a:r>
              <a:rPr kumimoji="1" lang="ja-JP" altLang="en-US" sz="4000" dirty="0" smtClean="0"/>
              <a:t>熱い</a:t>
            </a:r>
            <a:r>
              <a:rPr lang="en-US" altLang="ja-JP" sz="4000" dirty="0" smtClean="0"/>
              <a:t>!!!!</a:t>
            </a:r>
            <a:endParaRPr kumimoji="1" lang="en-US" altLang="ja-JP" sz="4000" dirty="0" smtClean="0"/>
          </a:p>
          <a:p>
            <a:pPr marL="0" indent="0">
              <a:buNone/>
            </a:pPr>
            <a:endParaRPr kumimoji="1" lang="en-US" altLang="ja-JP" sz="4000" dirty="0" smtClean="0"/>
          </a:p>
          <a:p>
            <a:pPr marL="0" indent="0">
              <a:buNone/>
            </a:pPr>
            <a:r>
              <a:rPr lang="ja-JP" altLang="en-US" sz="4000" dirty="0" smtClean="0"/>
              <a:t>数学には</a:t>
            </a:r>
            <a:r>
              <a:rPr lang="en-US" altLang="ja-JP" sz="4000" dirty="0" smtClean="0"/>
              <a:t>『</a:t>
            </a:r>
            <a:r>
              <a:rPr lang="ja-JP" altLang="en-US" sz="4000" dirty="0" smtClean="0"/>
              <a:t>表現</a:t>
            </a:r>
            <a:r>
              <a:rPr lang="en-US" altLang="ja-JP" sz="4000" dirty="0" smtClean="0"/>
              <a:t>』</a:t>
            </a:r>
            <a:r>
              <a:rPr lang="ja-JP" altLang="en-US" sz="4000" dirty="0" smtClean="0"/>
              <a:t>という武器が存在する</a:t>
            </a:r>
            <a:r>
              <a:rPr lang="en-US" altLang="ja-JP" sz="4000" dirty="0" smtClean="0"/>
              <a:t>!!!!</a:t>
            </a:r>
            <a:endParaRPr kumimoji="1" lang="ja-JP" altLang="en-US" sz="4000" dirty="0"/>
          </a:p>
        </p:txBody>
      </p:sp>
    </p:spTree>
    <p:extLst>
      <p:ext uri="{BB962C8B-B14F-4D97-AF65-F5344CB8AC3E}">
        <p14:creationId xmlns:p14="http://schemas.microsoft.com/office/powerpoint/2010/main" val="442956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22444" y="870281"/>
            <a:ext cx="10515600" cy="4351338"/>
          </a:xfrm>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全て</a:t>
            </a:r>
            <a:r>
              <a:rPr lang="ja-JP" altLang="en-US" dirty="0"/>
              <a:t>の</a:t>
            </a:r>
            <a:r>
              <a:rPr lang="ja-JP" altLang="en-US" dirty="0" smtClean="0"/>
              <a:t>表現がどのようなものか決定したい。</a:t>
            </a:r>
            <a:endParaRPr lang="ja-JP" altLang="en-US" dirty="0"/>
          </a:p>
          <a:p>
            <a:pPr marL="0" indent="0">
              <a:buNone/>
            </a:pPr>
            <a:endParaRPr kumimoji="1" lang="ja-JP" altLang="en-US" dirty="0"/>
          </a:p>
        </p:txBody>
      </p:sp>
    </p:spTree>
    <p:extLst>
      <p:ext uri="{BB962C8B-B14F-4D97-AF65-F5344CB8AC3E}">
        <p14:creationId xmlns:p14="http://schemas.microsoft.com/office/powerpoint/2010/main" val="419563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r>
              <a:rPr lang="ja-JP" altLang="en-US" dirty="0"/>
              <a:t>全ては多すぎるから簡単なものに帰着させたい</a:t>
            </a:r>
          </a:p>
          <a:p>
            <a:pPr marL="0" indent="0">
              <a:buNone/>
            </a:pPr>
            <a:r>
              <a:rPr lang="ja-JP" altLang="en-US" dirty="0"/>
              <a:t>→既約表現</a:t>
            </a:r>
          </a:p>
          <a:p>
            <a:pPr marL="0" indent="0">
              <a:buNone/>
            </a:pPr>
            <a:endParaRPr kumimoji="1" lang="ja-JP" altLang="en-US" dirty="0"/>
          </a:p>
        </p:txBody>
      </p:sp>
    </p:spTree>
    <p:extLst>
      <p:ext uri="{BB962C8B-B14F-4D97-AF65-F5344CB8AC3E}">
        <p14:creationId xmlns:p14="http://schemas.microsoft.com/office/powerpoint/2010/main" val="384678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a:t>
            </a:r>
            <a:r>
              <a:rPr lang="ja-JP" altLang="en-US" dirty="0" smtClean="0"/>
              <a:t>約</a:t>
            </a:r>
            <a:r>
              <a:rPr kumimoji="1" lang="ja-JP" altLang="en-US" dirty="0" smtClean="0"/>
              <a:t>表現とは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これ以上分解できない、最小の表現のこと</a:t>
            </a:r>
            <a:endParaRPr lang="en-US" altLang="ja-JP" dirty="0" smtClean="0"/>
          </a:p>
          <a:p>
            <a:pPr marL="0" indent="0">
              <a:buNone/>
            </a:pPr>
            <a:endParaRPr kumimoji="1" lang="en-US" altLang="ja-JP" dirty="0"/>
          </a:p>
          <a:p>
            <a:pPr marL="0" indent="0">
              <a:buNone/>
            </a:pPr>
            <a:r>
              <a:rPr lang="en-US" altLang="ja-JP" dirty="0" smtClean="0"/>
              <a:t>Def G</a:t>
            </a:r>
            <a:r>
              <a:rPr lang="ja-JP" altLang="en-US" dirty="0" smtClean="0"/>
              <a:t>の表現</a:t>
            </a:r>
            <a:r>
              <a:rPr lang="en-US" altLang="ja-JP" dirty="0" smtClean="0"/>
              <a:t>V</a:t>
            </a:r>
            <a:r>
              <a:rPr lang="ja-JP" altLang="en-US" dirty="0" smtClean="0"/>
              <a:t>が既約表現とは、</a:t>
            </a:r>
            <a:r>
              <a:rPr lang="en-US" altLang="ja-JP" dirty="0" smtClean="0"/>
              <a:t>V</a:t>
            </a:r>
            <a:r>
              <a:rPr lang="ja-JP" altLang="en-US" dirty="0" smtClean="0"/>
              <a:t>の非自明なＧ不変な部分空間が存在しないこと。</a:t>
            </a:r>
            <a:endParaRPr lang="en-US" altLang="ja-JP" dirty="0" smtClean="0"/>
          </a:p>
          <a:p>
            <a:pPr marL="0" indent="0">
              <a:buNone/>
            </a:pPr>
            <a:r>
              <a:rPr lang="en-US" altLang="ja-JP" dirty="0" smtClean="0"/>
              <a:t>w </a:t>
            </a:r>
            <a:r>
              <a:rPr lang="ja-JP" altLang="en-US" dirty="0" smtClean="0"/>
              <a:t>∈ </a:t>
            </a:r>
            <a:r>
              <a:rPr lang="en-US" altLang="ja-JP" dirty="0" smtClean="0"/>
              <a:t>W </a:t>
            </a:r>
            <a:r>
              <a:rPr lang="ja-JP" altLang="en-US" dirty="0" smtClean="0"/>
              <a:t>⊂ </a:t>
            </a:r>
            <a:r>
              <a:rPr kumimoji="1" lang="en-US" altLang="ja-JP" dirty="0" smtClean="0"/>
              <a:t>V </a:t>
            </a:r>
            <a:r>
              <a:rPr kumimoji="1" lang="ja-JP" altLang="en-US" dirty="0" smtClean="0"/>
              <a:t>に適当に</a:t>
            </a:r>
            <a:r>
              <a:rPr kumimoji="1" lang="en-US" altLang="ja-JP" dirty="0" smtClean="0"/>
              <a:t>g</a:t>
            </a:r>
            <a:r>
              <a:rPr kumimoji="1" lang="ja-JP" altLang="en-US" dirty="0" smtClean="0"/>
              <a:t>∈Ｇの元をかけると、 </a:t>
            </a:r>
            <a:r>
              <a:rPr kumimoji="1" lang="en-US" altLang="ja-JP" dirty="0" smtClean="0"/>
              <a:t>g(w) </a:t>
            </a:r>
            <a:r>
              <a:rPr kumimoji="1" lang="ja-JP" altLang="en-US" dirty="0" smtClean="0"/>
              <a:t>が</a:t>
            </a:r>
            <a:r>
              <a:rPr kumimoji="1" lang="en-US" altLang="ja-JP" dirty="0" smtClean="0"/>
              <a:t>W</a:t>
            </a:r>
            <a:r>
              <a:rPr kumimoji="1" lang="ja-JP" altLang="en-US" dirty="0" smtClean="0"/>
              <a:t>の元でなくなってしまう。</a:t>
            </a:r>
            <a:endParaRPr kumimoji="1"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9741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最小さえ調べれば全部わかるのか？</a:t>
            </a:r>
            <a:endParaRPr kumimoji="1" lang="en-US" altLang="ja-JP" dirty="0" smtClean="0"/>
          </a:p>
          <a:p>
            <a:pPr marL="0" indent="0">
              <a:buNone/>
            </a:pPr>
            <a:r>
              <a:rPr lang="ja-JP" altLang="en-US" dirty="0" smtClean="0"/>
              <a:t>⇒完全可約生</a:t>
            </a:r>
            <a:endParaRPr kumimoji="1" lang="ja-JP" altLang="en-US" dirty="0"/>
          </a:p>
        </p:txBody>
      </p:sp>
    </p:spTree>
    <p:extLst>
      <p:ext uri="{BB962C8B-B14F-4D97-AF65-F5344CB8AC3E}">
        <p14:creationId xmlns:p14="http://schemas.microsoft.com/office/powerpoint/2010/main" val="291704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en-US" altLang="ja-JP" dirty="0" smtClean="0"/>
              <a:t>Def </a:t>
            </a:r>
            <a:r>
              <a:rPr kumimoji="1" lang="ja-JP" altLang="en-US" dirty="0" smtClean="0"/>
              <a:t>Ｇの表現</a:t>
            </a:r>
            <a:r>
              <a:rPr lang="en-US" altLang="ja-JP" dirty="0"/>
              <a:t>V</a:t>
            </a:r>
            <a:r>
              <a:rPr kumimoji="1" lang="ja-JP" altLang="en-US" dirty="0" smtClean="0"/>
              <a:t>が完全可約とは既約表現の直和に分解できること</a:t>
            </a:r>
            <a:endParaRPr lang="en-US" altLang="ja-JP" dirty="0" smtClean="0"/>
          </a:p>
          <a:p>
            <a:pPr marL="0" indent="0">
              <a:buNone/>
            </a:pPr>
            <a:endParaRPr lang="en-US" altLang="ja-JP" dirty="0"/>
          </a:p>
          <a:p>
            <a:pPr marL="0" indent="0">
              <a:buNone/>
            </a:pPr>
            <a:r>
              <a:rPr kumimoji="1" lang="en-US" altLang="ja-JP" dirty="0" err="1" smtClean="0"/>
              <a:t>Thm</a:t>
            </a:r>
            <a:r>
              <a:rPr kumimoji="1" lang="en-US" altLang="ja-JP" dirty="0" smtClean="0"/>
              <a:t> </a:t>
            </a:r>
            <a:r>
              <a:rPr kumimoji="1" lang="ja-JP" altLang="en-US" dirty="0" smtClean="0"/>
              <a:t>有限群、リー群、量子群の場合、任意の表現が完全可約</a:t>
            </a:r>
            <a:endParaRPr kumimoji="1" lang="ja-JP" altLang="en-US" dirty="0"/>
          </a:p>
        </p:txBody>
      </p:sp>
    </p:spTree>
    <p:extLst>
      <p:ext uri="{BB962C8B-B14F-4D97-AF65-F5344CB8AC3E}">
        <p14:creationId xmlns:p14="http://schemas.microsoft.com/office/powerpoint/2010/main" val="3080618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表現をしらべよう！！！！</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ja-JP" altLang="en-US" dirty="0"/>
          </a:p>
          <a:p>
            <a:pPr marL="0" indent="0">
              <a:buNone/>
            </a:pPr>
            <a:endParaRPr lang="ja-JP" altLang="en-US" dirty="0"/>
          </a:p>
          <a:p>
            <a:pPr marL="0" indent="0">
              <a:buNone/>
            </a:pPr>
            <a:r>
              <a:rPr lang="ja-JP" altLang="en-US" dirty="0"/>
              <a:t>既約表現でどの程度全体がわかるのか</a:t>
            </a:r>
            <a:r>
              <a:rPr lang="en-US" altLang="ja-JP" dirty="0"/>
              <a:t>?</a:t>
            </a:r>
          </a:p>
          <a:p>
            <a:pPr marL="0" indent="0">
              <a:buNone/>
            </a:pPr>
            <a:r>
              <a:rPr lang="en-US" altLang="ja-JP" dirty="0"/>
              <a:t>→</a:t>
            </a:r>
            <a:r>
              <a:rPr lang="ja-JP" altLang="en-US" dirty="0"/>
              <a:t>自分たちが興味があるような群の場合は完全可約．</a:t>
            </a:r>
          </a:p>
          <a:p>
            <a:pPr marL="0" indent="0">
              <a:buNone/>
            </a:pPr>
            <a:r>
              <a:rPr lang="ja-JP" altLang="en-US" dirty="0"/>
              <a:t>全てわかる</a:t>
            </a:r>
            <a:r>
              <a:rPr lang="en-US" altLang="ja-JP" dirty="0"/>
              <a:t>(</a:t>
            </a:r>
            <a:r>
              <a:rPr lang="ja-JP" altLang="en-US" dirty="0"/>
              <a:t>完全可約性</a:t>
            </a:r>
            <a:r>
              <a:rPr lang="en-US" altLang="ja-JP" dirty="0"/>
              <a:t>)</a:t>
            </a:r>
          </a:p>
          <a:p>
            <a:pPr marL="0" indent="0">
              <a:buNone/>
            </a:pPr>
            <a:r>
              <a:rPr lang="en-US" altLang="ja-JP" dirty="0"/>
              <a:t>(</a:t>
            </a:r>
            <a:r>
              <a:rPr lang="ja-JP" altLang="en-US" dirty="0"/>
              <a:t>有限群</a:t>
            </a:r>
            <a:r>
              <a:rPr lang="en-US" altLang="ja-JP" dirty="0"/>
              <a:t>,</a:t>
            </a:r>
            <a:r>
              <a:rPr lang="ja-JP" altLang="en-US" dirty="0"/>
              <a:t>リー群</a:t>
            </a:r>
            <a:r>
              <a:rPr lang="en-US" altLang="ja-JP" dirty="0"/>
              <a:t>?,</a:t>
            </a:r>
            <a:r>
              <a:rPr lang="ja-JP" altLang="en-US" dirty="0"/>
              <a:t>量子群</a:t>
            </a:r>
            <a:r>
              <a:rPr lang="en-US" altLang="ja-JP" dirty="0"/>
              <a:t>)</a:t>
            </a:r>
            <a:endParaRPr kumimoji="1" lang="ja-JP" altLang="en-US" dirty="0"/>
          </a:p>
        </p:txBody>
      </p:sp>
    </p:spTree>
    <p:extLst>
      <p:ext uri="{BB962C8B-B14F-4D97-AF65-F5344CB8AC3E}">
        <p14:creationId xmlns:p14="http://schemas.microsoft.com/office/powerpoint/2010/main" val="357161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ただし</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既約表現を決定するのも実はかなり難しい．</a:t>
            </a:r>
          </a:p>
          <a:p>
            <a:pPr marL="0" indent="0">
              <a:buNone/>
            </a:pPr>
            <a:r>
              <a:rPr lang="ja-JP" altLang="en-US" dirty="0" smtClean="0"/>
              <a:t>→いくつか</a:t>
            </a:r>
            <a:r>
              <a:rPr lang="ja-JP" altLang="en-US" dirty="0"/>
              <a:t>の</a:t>
            </a:r>
            <a:r>
              <a:rPr lang="en-US" altLang="ja-JP" dirty="0" smtClean="0"/>
              <a:t>p</a:t>
            </a:r>
            <a:r>
              <a:rPr lang="ja-JP" altLang="en-US" dirty="0" smtClean="0"/>
              <a:t>進表現を分類しただけで、修士論文レベルだったり</a:t>
            </a:r>
            <a:r>
              <a:rPr lang="en-US" altLang="ja-JP" dirty="0" smtClean="0"/>
              <a:t>…</a:t>
            </a:r>
            <a:r>
              <a:rPr lang="ja-JP" altLang="en-US" dirty="0" err="1" smtClean="0"/>
              <a:t>。</a:t>
            </a:r>
            <a:endParaRPr lang="en-US" altLang="ja-JP" dirty="0" smtClean="0"/>
          </a:p>
          <a:p>
            <a:pPr marL="0" indent="0">
              <a:buNone/>
            </a:pPr>
            <a:endParaRPr lang="en-US" altLang="ja-JP" dirty="0" smtClean="0"/>
          </a:p>
          <a:p>
            <a:pPr marL="0" indent="0">
              <a:buNone/>
            </a:pPr>
            <a:r>
              <a:rPr lang="ja-JP" altLang="en-US" dirty="0" smtClean="0"/>
              <a:t>ただし</a:t>
            </a:r>
            <a:r>
              <a:rPr lang="ja-JP" altLang="en-US" dirty="0"/>
              <a:t>、</a:t>
            </a:r>
            <a:r>
              <a:rPr lang="ja-JP" altLang="en-US" dirty="0" smtClean="0"/>
              <a:t>特別</a:t>
            </a:r>
            <a:r>
              <a:rPr lang="ja-JP" altLang="en-US" dirty="0"/>
              <a:t>な群に制限</a:t>
            </a:r>
            <a:r>
              <a:rPr lang="ja-JP" altLang="en-US" dirty="0" smtClean="0"/>
              <a:t>すれば簡単にできる</a:t>
            </a:r>
            <a:r>
              <a:rPr lang="ja-JP" altLang="en-US" dirty="0"/>
              <a:t>．</a:t>
            </a:r>
          </a:p>
          <a:p>
            <a:pPr marL="0" indent="0">
              <a:buNone/>
            </a:pPr>
            <a:r>
              <a:rPr lang="ja-JP" altLang="en-US" dirty="0" smtClean="0"/>
              <a:t>特</a:t>
            </a:r>
            <a:r>
              <a:rPr lang="ja-JP" altLang="en-US" dirty="0"/>
              <a:t>に，量子群の場合は非常にきれいな形をしている．</a:t>
            </a:r>
          </a:p>
          <a:p>
            <a:pPr marL="0" indent="0">
              <a:buNone/>
            </a:pPr>
            <a:r>
              <a:rPr lang="en-US" altLang="ja-JP" dirty="0"/>
              <a:t>(</a:t>
            </a:r>
            <a:r>
              <a:rPr lang="ja-JP" altLang="en-US" dirty="0"/>
              <a:t>量子群自体の</a:t>
            </a:r>
            <a:r>
              <a:rPr lang="ja-JP" altLang="en-US" dirty="0" smtClean="0"/>
              <a:t>定義やその証明は</a:t>
            </a:r>
            <a:r>
              <a:rPr lang="ja-JP" altLang="en-US" dirty="0"/>
              <a:t>ややこしいのだが</a:t>
            </a:r>
            <a:r>
              <a:rPr lang="en-US" altLang="ja-JP" dirty="0"/>
              <a:t>…)</a:t>
            </a:r>
            <a:endParaRPr kumimoji="1" lang="ja-JP" altLang="en-US" dirty="0"/>
          </a:p>
        </p:txBody>
      </p:sp>
    </p:spTree>
    <p:extLst>
      <p:ext uri="{BB962C8B-B14F-4D97-AF65-F5344CB8AC3E}">
        <p14:creationId xmlns:p14="http://schemas.microsoft.com/office/powerpoint/2010/main" val="48890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表現を通して、数学の中でもいろいろなつながりがある。</a:t>
            </a:r>
            <a:endParaRPr kumimoji="1" lang="en-US" altLang="ja-JP" dirty="0" smtClean="0"/>
          </a:p>
          <a:p>
            <a:pPr marL="0" indent="0">
              <a:buNone/>
            </a:pPr>
            <a:r>
              <a:rPr lang="en-US" altLang="ja-JP" dirty="0" smtClean="0"/>
              <a:t>Ex </a:t>
            </a:r>
            <a:r>
              <a:rPr lang="ja-JP" altLang="en-US" dirty="0" smtClean="0"/>
              <a:t>ラングランズ対応</a:t>
            </a:r>
            <a:endParaRPr lang="en-US" altLang="ja-JP" dirty="0" smtClean="0"/>
          </a:p>
          <a:p>
            <a:pPr marL="0" indent="0">
              <a:buNone/>
            </a:pPr>
            <a:r>
              <a:rPr kumimoji="1" lang="ja-JP" altLang="en-US" dirty="0" smtClean="0"/>
              <a:t>保型表現</a:t>
            </a:r>
            <a:r>
              <a:rPr lang="en-US" altLang="ja-JP" dirty="0" smtClean="0"/>
              <a:t>(</a:t>
            </a:r>
            <a:r>
              <a:rPr lang="ja-JP" altLang="en-US" dirty="0" smtClean="0"/>
              <a:t>解析数論</a:t>
            </a:r>
            <a:r>
              <a:rPr lang="en-US" altLang="ja-JP" dirty="0" smtClean="0"/>
              <a:t>)</a:t>
            </a:r>
            <a:r>
              <a:rPr lang="ja-JP" altLang="en-US" dirty="0" smtClean="0"/>
              <a:t>と、ガロア表現</a:t>
            </a:r>
            <a:r>
              <a:rPr lang="en-US" altLang="ja-JP" dirty="0" smtClean="0"/>
              <a:t>(</a:t>
            </a:r>
            <a:r>
              <a:rPr lang="ja-JP" altLang="en-US" dirty="0" smtClean="0"/>
              <a:t>数論幾何</a:t>
            </a:r>
            <a:r>
              <a:rPr lang="en-US" altLang="ja-JP" dirty="0" smtClean="0"/>
              <a:t>)</a:t>
            </a:r>
            <a:r>
              <a:rPr lang="ja-JP" altLang="en-US" dirty="0" smtClean="0"/>
              <a:t>の間の対応</a:t>
            </a:r>
            <a:endParaRPr lang="en-US" altLang="ja-JP" dirty="0" smtClean="0"/>
          </a:p>
          <a:p>
            <a:pPr marL="0" indent="0">
              <a:buNone/>
            </a:pPr>
            <a:endParaRPr kumimoji="1" lang="en-US" altLang="ja-JP" dirty="0"/>
          </a:p>
          <a:p>
            <a:pPr marL="0" indent="0">
              <a:buNone/>
            </a:pPr>
            <a:r>
              <a:rPr lang="en-US" altLang="ja-JP" dirty="0" smtClean="0"/>
              <a:t>Ex </a:t>
            </a:r>
            <a:r>
              <a:rPr lang="ja-JP" altLang="en-US" dirty="0" smtClean="0"/>
              <a:t>位相群の表現</a:t>
            </a:r>
            <a:endParaRPr lang="en-US" altLang="ja-JP" dirty="0" smtClean="0"/>
          </a:p>
          <a:p>
            <a:pPr marL="0" indent="0">
              <a:buNone/>
            </a:pPr>
            <a:r>
              <a:rPr kumimoji="1" lang="en-US" altLang="ja-JP" dirty="0" smtClean="0"/>
              <a:t>- </a:t>
            </a:r>
            <a:r>
              <a:rPr kumimoji="1" lang="ja-JP" altLang="en-US" dirty="0" smtClean="0"/>
              <a:t>実の世界での</a:t>
            </a:r>
            <a:r>
              <a:rPr lang="ja-JP" altLang="en-US" dirty="0" smtClean="0"/>
              <a:t>初等的な解析を、一般化したようにも思える。</a:t>
            </a:r>
            <a:r>
              <a:rPr lang="en-US" altLang="ja-JP" dirty="0" smtClean="0"/>
              <a:t>(</a:t>
            </a:r>
            <a:r>
              <a:rPr lang="ja-JP" altLang="en-US" dirty="0" smtClean="0"/>
              <a:t>調和解析</a:t>
            </a:r>
            <a:r>
              <a:rPr lang="en-US" altLang="ja-JP" dirty="0" smtClean="0"/>
              <a:t>)</a:t>
            </a:r>
            <a:endParaRPr kumimoji="1" lang="ja-JP" altLang="en-US" dirty="0"/>
          </a:p>
        </p:txBody>
      </p:sp>
    </p:spTree>
    <p:extLst>
      <p:ext uri="{BB962C8B-B14F-4D97-AF65-F5344CB8AC3E}">
        <p14:creationId xmlns:p14="http://schemas.microsoft.com/office/powerpoint/2010/main" val="4128434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表現とは、数学の世界で様々なものを繋げ、</a:t>
            </a:r>
            <a:endParaRPr kumimoji="1" lang="en-US" altLang="ja-JP" dirty="0" smtClean="0"/>
          </a:p>
          <a:p>
            <a:pPr marL="0" indent="0">
              <a:buNone/>
            </a:pPr>
            <a:r>
              <a:rPr lang="ja-JP" altLang="en-US" dirty="0" smtClean="0"/>
              <a:t>また調べることを可能にするすごいもの</a:t>
            </a:r>
            <a:r>
              <a:rPr lang="en-US" altLang="ja-JP" dirty="0" smtClean="0"/>
              <a:t>!</a:t>
            </a:r>
          </a:p>
          <a:p>
            <a:pPr marL="0" indent="0">
              <a:buNone/>
            </a:pPr>
            <a:endParaRPr kumimoji="1" lang="en-US" altLang="ja-JP" dirty="0"/>
          </a:p>
        </p:txBody>
      </p:sp>
    </p:spTree>
    <p:extLst>
      <p:ext uri="{BB962C8B-B14F-4D97-AF65-F5344CB8AC3E}">
        <p14:creationId xmlns:p14="http://schemas.microsoft.com/office/powerpoint/2010/main" val="327453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ja-JP" altLang="en-US" dirty="0"/>
          </a:p>
          <a:p>
            <a:pPr marL="0" indent="0">
              <a:buNone/>
            </a:pPr>
            <a:r>
              <a:rPr lang="ja-JP" altLang="en-US" dirty="0" smtClean="0"/>
              <a:t>生物における性質を数学的</a:t>
            </a:r>
            <a:r>
              <a:rPr lang="ja-JP" altLang="en-US" dirty="0"/>
              <a:t>な性質によって表せる</a:t>
            </a:r>
            <a:r>
              <a:rPr lang="ja-JP" altLang="en-US" dirty="0" smtClean="0"/>
              <a:t>．</a:t>
            </a:r>
            <a:endParaRPr lang="en-US" altLang="ja-JP" dirty="0" smtClean="0"/>
          </a:p>
          <a:p>
            <a:pPr marL="0" indent="0">
              <a:buNone/>
            </a:pPr>
            <a:endParaRPr lang="en-US" altLang="ja-JP" dirty="0" smtClean="0"/>
          </a:p>
          <a:p>
            <a:pPr marL="0" indent="0">
              <a:buNone/>
            </a:pPr>
            <a:r>
              <a:rPr lang="ja-JP" altLang="en-US" dirty="0" smtClean="0"/>
              <a:t>表現は、「難しいもの」を</a:t>
            </a:r>
            <a:r>
              <a:rPr lang="ja-JP" altLang="en-US" dirty="0"/>
              <a:t>線形代数に帰着に</a:t>
            </a:r>
            <a:r>
              <a:rPr lang="ja-JP" altLang="en-US" dirty="0" smtClean="0"/>
              <a:t>させるもの</a:t>
            </a:r>
            <a:endParaRPr lang="en-US" altLang="ja-JP" dirty="0" smtClean="0"/>
          </a:p>
          <a:p>
            <a:pPr marL="0" indent="0">
              <a:buNone/>
            </a:pPr>
            <a:r>
              <a:rPr lang="ja-JP" altLang="en-US" dirty="0" smtClean="0"/>
              <a:t>⇒様々</a:t>
            </a:r>
            <a:r>
              <a:rPr lang="ja-JP" altLang="en-US" dirty="0"/>
              <a:t>な数学で現れる</a:t>
            </a:r>
            <a:r>
              <a:rPr lang="ja-JP" altLang="en-US" dirty="0" smtClean="0"/>
              <a:t>。</a:t>
            </a:r>
            <a:endParaRPr lang="ja-JP" altLang="en-US" dirty="0"/>
          </a:p>
        </p:txBody>
      </p:sp>
    </p:spTree>
    <p:extLst>
      <p:ext uri="{BB962C8B-B14F-4D97-AF65-F5344CB8AC3E}">
        <p14:creationId xmlns:p14="http://schemas.microsoft.com/office/powerpoint/2010/main" val="32158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自己紹介？</a:t>
            </a:r>
            <a:endParaRPr kumimoji="1"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pPr marL="0" indent="0">
                  <a:buNone/>
                </a:pP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数論幾何</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kumimoji="1" lang="en-US" altLang="ja-JP" dirty="0" smtClean="0">
                    <a:latin typeface="Meiryo UI" panose="020B0604030504040204" pitchFamily="50" charset="-128"/>
                    <a:ea typeface="Meiryo UI" panose="020B0604030504040204" pitchFamily="50" charset="-128"/>
                  </a:rPr>
                  <a:t>p</a:t>
                </a:r>
                <a:r>
                  <a:rPr kumimoji="1" lang="ja-JP" altLang="en-US" dirty="0" smtClean="0">
                    <a:latin typeface="Meiryo UI" panose="020B0604030504040204" pitchFamily="50" charset="-128"/>
                    <a:ea typeface="Meiryo UI" panose="020B0604030504040204" pitchFamily="50" charset="-128"/>
                  </a:rPr>
                  <a:t>進整数環</a:t>
                </a:r>
                <a14:m>
                  <m:oMath xmlns:m="http://schemas.openxmlformats.org/officeDocument/2006/math">
                    <m:sSub>
                      <m:sSubPr>
                        <m:ctrlPr>
                          <a:rPr kumimoji="1" lang="en-US" altLang="ja-JP" i="1" smtClean="0">
                            <a:latin typeface="Cambria Math" panose="02040503050406030204" pitchFamily="18" charset="0"/>
                            <a:ea typeface="Meiryo UI" panose="020B0604030504040204" pitchFamily="50" charset="-128"/>
                          </a:rPr>
                        </m:ctrlPr>
                      </m:sSubPr>
                      <m:e>
                        <m:r>
                          <a:rPr lang="en-US" altLang="ja-JP" b="0" i="1" smtClean="0">
                            <a:latin typeface="Cambria Math" panose="02040503050406030204" pitchFamily="18" charset="0"/>
                            <a:ea typeface="Meiryo UI" panose="020B0604030504040204" pitchFamily="50" charset="-128"/>
                          </a:rPr>
                          <m:t>ℤ</m:t>
                        </m:r>
                      </m:e>
                      <m:sub>
                        <m:r>
                          <a:rPr kumimoji="1" lang="en-US" altLang="ja-JP" b="0" i="1" smtClean="0">
                            <a:latin typeface="Cambria Math" panose="02040503050406030204" pitchFamily="18" charset="0"/>
                            <a:ea typeface="Meiryo UI" panose="020B0604030504040204" pitchFamily="50" charset="-128"/>
                          </a:rPr>
                          <m:t>𝑝</m:t>
                        </m:r>
                      </m:sub>
                    </m:sSub>
                  </m:oMath>
                </a14:m>
                <a:r>
                  <a:rPr kumimoji="1" lang="ja-JP" altLang="en-US" dirty="0" smtClean="0">
                    <a:latin typeface="Meiryo UI" panose="020B0604030504040204" pitchFamily="50" charset="-128"/>
                    <a:ea typeface="Meiryo UI" panose="020B0604030504040204" pitchFamily="50" charset="-128"/>
                  </a:rPr>
                  <a:t>や</a:t>
                </a:r>
                <a14:m>
                  <m:oMath xmlns:m="http://schemas.openxmlformats.org/officeDocument/2006/math">
                    <m:sSub>
                      <m:sSubPr>
                        <m:ctrlPr>
                          <a:rPr lang="en-US" altLang="ja-JP" i="1" smtClean="0">
                            <a:latin typeface="Cambria Math" panose="02040503050406030204" pitchFamily="18" charset="0"/>
                            <a:ea typeface="Meiryo UI" panose="020B0604030504040204" pitchFamily="50" charset="-128"/>
                          </a:rPr>
                        </m:ctrlPr>
                      </m:sSubPr>
                      <m:e>
                        <m:r>
                          <a:rPr lang="en-US" altLang="ja-JP" i="1">
                            <a:latin typeface="Cambria Math" panose="02040503050406030204" pitchFamily="18" charset="0"/>
                            <a:ea typeface="Meiryo UI" panose="020B0604030504040204" pitchFamily="50" charset="-128"/>
                          </a:rPr>
                          <m:t>ℤ</m:t>
                        </m:r>
                      </m:e>
                      <m:sub>
                        <m:r>
                          <a:rPr lang="en-US" altLang="ja-JP" i="1">
                            <a:latin typeface="Cambria Math" panose="02040503050406030204" pitchFamily="18" charset="0"/>
                            <a:ea typeface="Meiryo UI" panose="020B0604030504040204" pitchFamily="50" charset="-128"/>
                          </a:rPr>
                          <m:t>𝑝</m:t>
                        </m:r>
                      </m:sub>
                    </m:sSub>
                    <m:r>
                      <a:rPr lang="en-US" altLang="ja-JP" i="1">
                        <a:latin typeface="Cambria Math" panose="02040503050406030204" pitchFamily="18" charset="0"/>
                        <a:ea typeface="Meiryo UI" panose="020B0604030504040204" pitchFamily="50" charset="-128"/>
                      </a:rPr>
                      <m:t>[</m:t>
                    </m:r>
                    <m:d>
                      <m:dPr>
                        <m:begChr m:val="["/>
                        <m:endChr m:val="]"/>
                        <m:ctrlPr>
                          <a:rPr lang="en-US" altLang="ja-JP" i="1">
                            <a:latin typeface="Cambria Math" panose="02040503050406030204" pitchFamily="18" charset="0"/>
                            <a:ea typeface="Meiryo UI" panose="020B0604030504040204" pitchFamily="50" charset="-128"/>
                          </a:rPr>
                        </m:ctrlPr>
                      </m:dPr>
                      <m:e>
                        <m:r>
                          <a:rPr lang="en-US" altLang="ja-JP" i="1">
                            <a:latin typeface="Cambria Math" panose="02040503050406030204" pitchFamily="18" charset="0"/>
                            <a:ea typeface="Meiryo UI" panose="020B0604030504040204" pitchFamily="50" charset="-128"/>
                          </a:rPr>
                          <m:t>𝑇</m:t>
                        </m:r>
                      </m:e>
                    </m:d>
                    <m:r>
                      <a:rPr lang="en-US" altLang="ja-JP" i="1">
                        <a:latin typeface="Cambria Math" panose="02040503050406030204" pitchFamily="18" charset="0"/>
                        <a:ea typeface="Meiryo UI" panose="020B0604030504040204" pitchFamily="50" charset="-128"/>
                      </a:rPr>
                      <m:t>]</m:t>
                    </m:r>
                  </m:oMath>
                </a14:m>
                <a:r>
                  <a:rPr lang="ja-JP" altLang="en-US" dirty="0" smtClean="0">
                    <a:latin typeface="Meiryo UI" panose="020B0604030504040204" pitchFamily="50" charset="-128"/>
                    <a:ea typeface="Meiryo UI" panose="020B0604030504040204" pitchFamily="50" charset="-128"/>
                  </a:rPr>
                  <a:t>上の岩澤代数が</a:t>
                </a:r>
                <a:r>
                  <a:rPr lang="ja-JP" altLang="en-US" dirty="0" smtClean="0">
                    <a:latin typeface="Meiryo UI" panose="020B0604030504040204" pitchFamily="50" charset="-128"/>
                    <a:ea typeface="Meiryo UI" panose="020B0604030504040204" pitchFamily="50" charset="-128"/>
                  </a:rPr>
                  <a:t>好き</a:t>
                </a:r>
                <a:endParaRPr kumimoji="1"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機械学習や数理生物にも興味</a:t>
                </a:r>
                <a:r>
                  <a:rPr kumimoji="1" lang="ja-JP" altLang="en-US" dirty="0" smtClean="0">
                    <a:latin typeface="Meiryo UI" panose="020B0604030504040204" pitchFamily="50" charset="-128"/>
                    <a:ea typeface="Meiryo UI" panose="020B0604030504040204" pitchFamily="50" charset="-128"/>
                  </a:rPr>
                  <a:t>あり</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b="0"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ja-JP" altLang="en-US">
                    <a:noFill/>
                  </a:rPr>
                  <a:t> </a:t>
                </a:r>
              </a:p>
            </p:txBody>
          </p:sp>
        </mc:Fallback>
      </mc:AlternateContent>
      <p:graphicFrame>
        <p:nvGraphicFramePr>
          <p:cNvPr id="4" name="オブジェクト 3"/>
          <p:cNvGraphicFramePr>
            <a:graphicFrameLocks noChangeAspect="1"/>
          </p:cNvGraphicFramePr>
          <p:nvPr>
            <p:extLst>
              <p:ext uri="{D42A27DB-BD31-4B8C-83A1-F6EECF244321}">
                <p14:modId xmlns:p14="http://schemas.microsoft.com/office/powerpoint/2010/main" val="3753165268"/>
              </p:ext>
            </p:extLst>
          </p:nvPr>
        </p:nvGraphicFramePr>
        <p:xfrm>
          <a:off x="6051550" y="3306763"/>
          <a:ext cx="88900" cy="241300"/>
        </p:xfrm>
        <a:graphic>
          <a:graphicData uri="http://schemas.openxmlformats.org/presentationml/2006/ole">
            <mc:AlternateContent xmlns:mc="http://schemas.openxmlformats.org/markup-compatibility/2006">
              <mc:Choice xmlns:v="urn:schemas-microsoft-com:vml" Requires="v">
                <p:oleObj spid="_x0000_s1070" name="数式" r:id="rId4" imgW="88560" imgH="241200" progId="Equation.3">
                  <p:embed/>
                </p:oleObj>
              </mc:Choice>
              <mc:Fallback>
                <p:oleObj name="数式" r:id="rId4" imgW="88560" imgH="241200" progId="Equation.3">
                  <p:embed/>
                  <p:pic>
                    <p:nvPicPr>
                      <p:cNvPr id="0" name=""/>
                      <p:cNvPicPr/>
                      <p:nvPr/>
                    </p:nvPicPr>
                    <p:blipFill>
                      <a:blip r:embed="rId5"/>
                      <a:stretch>
                        <a:fillRect/>
                      </a:stretch>
                    </p:blipFill>
                    <p:spPr>
                      <a:xfrm>
                        <a:off x="6051550" y="3306763"/>
                        <a:ext cx="88900" cy="241300"/>
                      </a:xfrm>
                      <a:prstGeom prst="rect">
                        <a:avLst/>
                      </a:prstGeom>
                    </p:spPr>
                  </p:pic>
                </p:oleObj>
              </mc:Fallback>
            </mc:AlternateContent>
          </a:graphicData>
        </a:graphic>
      </p:graphicFrame>
    </p:spTree>
    <p:extLst>
      <p:ext uri="{BB962C8B-B14F-4D97-AF65-F5344CB8AC3E}">
        <p14:creationId xmlns:p14="http://schemas.microsoft.com/office/powerpoint/2010/main" val="3222393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問題提起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 </a:t>
            </a:r>
            <a:r>
              <a:rPr lang="ja-JP" altLang="en-US" dirty="0" smtClean="0"/>
              <a:t>生物の分類</a:t>
            </a:r>
            <a:r>
              <a:rPr lang="en-US" altLang="ja-JP" dirty="0"/>
              <a:t>(</a:t>
            </a:r>
            <a:r>
              <a:rPr lang="ja-JP" altLang="en-US" dirty="0"/>
              <a:t>言葉をうまくしたい</a:t>
            </a:r>
            <a:r>
              <a:rPr lang="en-US" altLang="ja-JP" dirty="0" smtClean="0"/>
              <a:t>)</a:t>
            </a:r>
            <a:r>
              <a:rPr lang="ja-JP" altLang="en-US" dirty="0"/>
              <a:t>と</a:t>
            </a:r>
            <a:r>
              <a:rPr lang="ja-JP" altLang="en-US" dirty="0" smtClean="0"/>
              <a:t>表現の分類をうまく対応させられたら、すごく面白いことができるかもしれない。</a:t>
            </a:r>
            <a:endParaRPr lang="en-US" altLang="ja-JP" dirty="0"/>
          </a:p>
          <a:p>
            <a:pPr marL="0" indent="0">
              <a:buNone/>
            </a:pPr>
            <a:r>
              <a:rPr lang="en-US" altLang="ja-JP" dirty="0"/>
              <a:t> </a:t>
            </a:r>
            <a:r>
              <a:rPr lang="ja-JP" altLang="en-US" dirty="0"/>
              <a:t>例えば，生物の分類がある群の既約表現の分類と対応しているみたいなモデルも作れるのでは</a:t>
            </a:r>
            <a:r>
              <a:rPr lang="en-US" altLang="ja-JP" dirty="0" smtClean="0"/>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11809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a:buFontTx/>
              <a:buChar char="-"/>
            </a:pPr>
            <a:r>
              <a:rPr lang="ja-JP" altLang="en-US" dirty="0" smtClean="0"/>
              <a:t>量子群</a:t>
            </a:r>
            <a:r>
              <a:rPr lang="ja-JP" altLang="en-US" dirty="0"/>
              <a:t>の既約表現と対応していたとして，なぜ</a:t>
            </a:r>
            <a:r>
              <a:rPr lang="en-US" altLang="ja-JP" dirty="0" smtClean="0"/>
              <a:t>?</a:t>
            </a:r>
          </a:p>
          <a:p>
            <a:pPr marL="0" indent="0">
              <a:buNone/>
            </a:pPr>
            <a:r>
              <a:rPr lang="en-US" altLang="ja-JP" dirty="0" smtClean="0"/>
              <a:t>(</a:t>
            </a:r>
            <a:r>
              <a:rPr lang="ja-JP" altLang="en-US" dirty="0"/>
              <a:t>裏にもっと本質的な現象がある</a:t>
            </a:r>
            <a:r>
              <a:rPr lang="en-US" altLang="ja-JP" dirty="0"/>
              <a:t>?)</a:t>
            </a:r>
          </a:p>
          <a:p>
            <a:pPr marL="0" indent="0">
              <a:buNone/>
            </a:pPr>
            <a:r>
              <a:rPr kumimoji="1" lang="ja-JP" altLang="en-US" dirty="0" smtClean="0"/>
              <a:t>量子群は組み</a:t>
            </a:r>
            <a:r>
              <a:rPr kumimoji="1" lang="ja-JP" altLang="en-US" dirty="0" err="1" smtClean="0"/>
              <a:t>ひも</a:t>
            </a:r>
            <a:r>
              <a:rPr lang="ja-JP" altLang="en-US" dirty="0" smtClean="0"/>
              <a:t>、</a:t>
            </a:r>
            <a:r>
              <a:rPr lang="en-US" altLang="ja-JP" dirty="0" smtClean="0"/>
              <a:t>Quiver</a:t>
            </a:r>
            <a:r>
              <a:rPr lang="ja-JP" altLang="en-US" dirty="0" smtClean="0"/>
              <a:t>等も関係があったり、物理でも出てくる。</a:t>
            </a:r>
            <a:endParaRPr lang="en-US" altLang="ja-JP" dirty="0" smtClean="0"/>
          </a:p>
          <a:p>
            <a:pPr marL="0" indent="0">
              <a:buNone/>
            </a:pPr>
            <a:r>
              <a:rPr kumimoji="1" lang="ja-JP" altLang="en-US" dirty="0" smtClean="0"/>
              <a:t>もしかしてそれらを統一した何かがあるかも？</a:t>
            </a:r>
            <a:endParaRPr kumimoji="1" lang="ja-JP" altLang="en-US" dirty="0"/>
          </a:p>
        </p:txBody>
      </p:sp>
    </p:spTree>
    <p:extLst>
      <p:ext uri="{BB962C8B-B14F-4D97-AF65-F5344CB8AC3E}">
        <p14:creationId xmlns:p14="http://schemas.microsoft.com/office/powerpoint/2010/main" val="355904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99890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量子群とは？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詳細はまた、次回。</a:t>
            </a:r>
          </a:p>
          <a:p>
            <a:pPr marL="0" indent="0">
              <a:buNone/>
            </a:pPr>
            <a:endParaRPr kumimoji="1" lang="ja-JP" altLang="en-US" dirty="0"/>
          </a:p>
        </p:txBody>
      </p:sp>
    </p:spTree>
    <p:extLst>
      <p:ext uri="{BB962C8B-B14F-4D97-AF65-F5344CB8AC3E}">
        <p14:creationId xmlns:p14="http://schemas.microsoft.com/office/powerpoint/2010/main" val="353596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余力があれば</a:t>
            </a:r>
            <a:r>
              <a:rPr kumimoji="1" lang="en-US" altLang="ja-JP" dirty="0" smtClean="0"/>
              <a:t>Crystal Base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特殊な基底</a:t>
            </a:r>
            <a:endParaRPr kumimoji="1" lang="en-US" altLang="ja-JP" dirty="0" smtClean="0"/>
          </a:p>
          <a:p>
            <a:endParaRPr lang="en-US" altLang="ja-JP" dirty="0"/>
          </a:p>
          <a:p>
            <a:pPr marL="0" indent="0">
              <a:buNone/>
            </a:pPr>
            <a:r>
              <a:rPr kumimoji="1" lang="ja-JP" altLang="en-US" dirty="0" smtClean="0"/>
              <a:t>詳細はまた</a:t>
            </a:r>
            <a:r>
              <a:rPr lang="ja-JP" altLang="en-US" dirty="0" smtClean="0"/>
              <a:t>、次回。</a:t>
            </a:r>
            <a:endParaRPr kumimoji="1" lang="ja-JP" altLang="en-US" dirty="0"/>
          </a:p>
        </p:txBody>
      </p:sp>
    </p:spTree>
    <p:extLst>
      <p:ext uri="{BB962C8B-B14F-4D97-AF65-F5344CB8AC3E}">
        <p14:creationId xmlns:p14="http://schemas.microsoft.com/office/powerpoint/2010/main" val="232698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加えたいこと</a:t>
            </a:r>
          </a:p>
          <a:p>
            <a:pPr marL="0" indent="0">
              <a:buNone/>
            </a:pPr>
            <a:r>
              <a:rPr lang="en-US" altLang="ja-JP" dirty="0"/>
              <a:t>1. </a:t>
            </a:r>
            <a:r>
              <a:rPr lang="ja-JP" altLang="en-US" dirty="0"/>
              <a:t>生物の最新の論文</a:t>
            </a:r>
            <a:r>
              <a:rPr lang="en-US" altLang="ja-JP" dirty="0"/>
              <a:t>(https://arxiv.org/pdf/1406.1445.pdf)</a:t>
            </a:r>
            <a:r>
              <a:rPr lang="ja-JP" altLang="en-US" dirty="0"/>
              <a:t>で書いてあること</a:t>
            </a:r>
          </a:p>
          <a:p>
            <a:pPr marL="0" indent="0">
              <a:buNone/>
            </a:pPr>
            <a:r>
              <a:rPr lang="en-US" altLang="ja-JP" dirty="0"/>
              <a:t>1. </a:t>
            </a:r>
            <a:r>
              <a:rPr lang="ja-JP" altLang="en-US" dirty="0"/>
              <a:t>量子群の定義と説明</a:t>
            </a:r>
            <a:r>
              <a:rPr lang="en-US" altLang="ja-JP" dirty="0"/>
              <a:t>(</a:t>
            </a:r>
            <a:r>
              <a:rPr lang="ja-JP" altLang="en-US" dirty="0"/>
              <a:t>結構曖昧にしか理解していない</a:t>
            </a:r>
            <a:r>
              <a:rPr lang="en-US" altLang="ja-JP" dirty="0"/>
              <a:t>)</a:t>
            </a:r>
          </a:p>
          <a:p>
            <a:pPr marL="0" indent="0">
              <a:buNone/>
            </a:pPr>
            <a:r>
              <a:rPr lang="en-US" altLang="ja-JP" dirty="0"/>
              <a:t>1. </a:t>
            </a:r>
            <a:r>
              <a:rPr lang="ja-JP" altLang="en-US" dirty="0"/>
              <a:t>コドンと既約表現の対応</a:t>
            </a:r>
          </a:p>
          <a:p>
            <a:pPr marL="0" indent="0">
              <a:buNone/>
            </a:pPr>
            <a:r>
              <a:rPr lang="en-US" altLang="ja-JP" dirty="0"/>
              <a:t>1. </a:t>
            </a:r>
            <a:r>
              <a:rPr lang="ja-JP" altLang="en-US" dirty="0"/>
              <a:t>クリスタルとは</a:t>
            </a:r>
            <a:r>
              <a:rPr lang="en-US" altLang="ja-JP" dirty="0"/>
              <a:t>?</a:t>
            </a:r>
            <a:endParaRPr kumimoji="1" lang="ja-JP" altLang="en-US" dirty="0"/>
          </a:p>
        </p:txBody>
      </p:sp>
    </p:spTree>
    <p:extLst>
      <p:ext uri="{BB962C8B-B14F-4D97-AF65-F5344CB8AC3E}">
        <p14:creationId xmlns:p14="http://schemas.microsoft.com/office/powerpoint/2010/main" val="95057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もくじ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数理生物のモチベーション</a:t>
            </a:r>
            <a:endParaRPr kumimoji="1" lang="en-US" altLang="ja-JP" dirty="0" smtClean="0"/>
          </a:p>
          <a:p>
            <a:endParaRPr kumimoji="1" lang="ja-JP" altLang="en-US" dirty="0"/>
          </a:p>
        </p:txBody>
      </p:sp>
    </p:spTree>
    <p:extLst>
      <p:ext uri="{BB962C8B-B14F-4D97-AF65-F5344CB8AC3E}">
        <p14:creationId xmlns:p14="http://schemas.microsoft.com/office/powerpoint/2010/main" val="3730788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生物学の基本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3600" dirty="0" smtClean="0"/>
              <a:t>「</a:t>
            </a:r>
            <a:r>
              <a:rPr lang="ja-JP" altLang="en-US" sz="3600" dirty="0">
                <a:solidFill>
                  <a:srgbClr val="FF0000"/>
                </a:solidFill>
              </a:rPr>
              <a:t>現象</a:t>
            </a:r>
            <a:r>
              <a:rPr lang="ja-JP" altLang="en-US" sz="3600" dirty="0"/>
              <a:t>」を</a:t>
            </a:r>
            <a:r>
              <a:rPr lang="ja-JP" altLang="en-US" sz="3600" dirty="0" smtClean="0"/>
              <a:t>確認</a:t>
            </a:r>
            <a:endParaRPr lang="en-US" altLang="ja-JP" sz="3600" dirty="0"/>
          </a:p>
          <a:p>
            <a:pPr marL="0" indent="0">
              <a:buNone/>
            </a:pPr>
            <a:r>
              <a:rPr lang="ja-JP" altLang="en-US" sz="3600" dirty="0" smtClean="0"/>
              <a:t>↓</a:t>
            </a:r>
            <a:endParaRPr lang="en-US" altLang="ja-JP" sz="3600" dirty="0" smtClean="0"/>
          </a:p>
          <a:p>
            <a:pPr marL="0" indent="0">
              <a:buNone/>
            </a:pPr>
            <a:r>
              <a:rPr lang="ja-JP" altLang="en-US" sz="3600" dirty="0" smtClean="0"/>
              <a:t>「</a:t>
            </a:r>
            <a:r>
              <a:rPr lang="ja-JP" altLang="en-US" sz="3600" dirty="0" smtClean="0">
                <a:solidFill>
                  <a:srgbClr val="FF0000"/>
                </a:solidFill>
              </a:rPr>
              <a:t>現象</a:t>
            </a:r>
            <a:r>
              <a:rPr lang="ja-JP" altLang="en-US" sz="3600" dirty="0" smtClean="0"/>
              <a:t>」を説明する「</a:t>
            </a:r>
            <a:r>
              <a:rPr lang="ja-JP" altLang="en-US" sz="3600" dirty="0">
                <a:solidFill>
                  <a:srgbClr val="FF0000"/>
                </a:solidFill>
              </a:rPr>
              <a:t>仮説</a:t>
            </a:r>
            <a:r>
              <a:rPr lang="ja-JP" altLang="en-US" sz="3600" dirty="0" smtClean="0"/>
              <a:t>」を提示</a:t>
            </a:r>
            <a:endParaRPr lang="en-US" altLang="ja-JP" sz="3600" dirty="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4" name="正方形/長方形 3"/>
          <p:cNvSpPr/>
          <p:nvPr/>
        </p:nvSpPr>
        <p:spPr>
          <a:xfrm>
            <a:off x="926867" y="4632958"/>
            <a:ext cx="6050282" cy="1352205"/>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latin typeface="HG丸ｺﾞｼｯｸM-PRO" panose="020F0600000000000000" pitchFamily="50" charset="-128"/>
                <a:ea typeface="HG丸ｺﾞｼｯｸM-PRO" panose="020F0600000000000000" pitchFamily="50" charset="-128"/>
              </a:rPr>
              <a:t>「仮説」の積み重ね</a:t>
            </a:r>
            <a:r>
              <a:rPr lang="ja-JP" altLang="en-US" sz="3600" b="1" dirty="0" smtClean="0">
                <a:solidFill>
                  <a:schemeClr val="tx1"/>
                </a:solidFill>
                <a:latin typeface="HG丸ｺﾞｼｯｸM-PRO" panose="020F0600000000000000" pitchFamily="50" charset="-128"/>
                <a:ea typeface="HG丸ｺﾞｼｯｸM-PRO" panose="020F0600000000000000" pitchFamily="50" charset="-128"/>
              </a:rPr>
              <a:t>が</a:t>
            </a:r>
            <a:endParaRPr lang="en-US" altLang="ja-JP" sz="3600" b="1" dirty="0" smtClean="0">
              <a:solidFill>
                <a:schemeClr val="tx1"/>
              </a:solidFill>
              <a:latin typeface="HG丸ｺﾞｼｯｸM-PRO" panose="020F0600000000000000" pitchFamily="50" charset="-128"/>
              <a:ea typeface="HG丸ｺﾞｼｯｸM-PRO" panose="020F0600000000000000" pitchFamily="50" charset="-128"/>
            </a:endParaRPr>
          </a:p>
          <a:p>
            <a:r>
              <a:rPr lang="ja-JP" altLang="en-US" sz="3600" b="1" dirty="0" smtClean="0">
                <a:solidFill>
                  <a:srgbClr val="FF0000"/>
                </a:solidFill>
                <a:latin typeface="HG丸ｺﾞｼｯｸM-PRO" panose="020F0600000000000000" pitchFamily="50" charset="-128"/>
                <a:ea typeface="HG丸ｺﾞｼｯｸM-PRO" panose="020F0600000000000000" pitchFamily="50" charset="-128"/>
              </a:rPr>
              <a:t>生物学</a:t>
            </a:r>
            <a:r>
              <a:rPr lang="ja-JP" altLang="en-US" sz="3600" b="1" dirty="0" smtClean="0">
                <a:solidFill>
                  <a:schemeClr val="tx1"/>
                </a:solidFill>
                <a:latin typeface="HG丸ｺﾞｼｯｸM-PRO" panose="020F0600000000000000" pitchFamily="50" charset="-128"/>
                <a:ea typeface="HG丸ｺﾞｼｯｸM-PRO" panose="020F0600000000000000" pitchFamily="50" charset="-128"/>
              </a:rPr>
              <a:t>！</a:t>
            </a:r>
            <a:endParaRPr lang="en-US" altLang="ja-JP" sz="3600" b="1" dirty="0">
              <a:solidFill>
                <a:schemeClr val="tx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3370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ja-JP" altLang="en-US" dirty="0"/>
              <a:t>仮説」として数理モデルを</a:t>
            </a:r>
            <a:r>
              <a:rPr lang="ja-JP" altLang="en-US" dirty="0" smtClean="0"/>
              <a:t>作るこ</a:t>
            </a:r>
            <a:r>
              <a:rPr lang="ja-JP" altLang="en-US" dirty="0"/>
              <a:t>と</a:t>
            </a:r>
            <a:r>
              <a:rPr lang="ja-JP" altLang="en-US" dirty="0" smtClean="0"/>
              <a:t>．</a:t>
            </a:r>
            <a:endParaRPr lang="en-US" altLang="ja-JP" dirty="0" smtClean="0"/>
          </a:p>
          <a:p>
            <a:pPr marL="0" indent="0">
              <a:buNone/>
            </a:pPr>
            <a:endParaRPr kumimoji="1" lang="en-US" altLang="ja-JP" dirty="0"/>
          </a:p>
          <a:p>
            <a:pPr marL="0" indent="0">
              <a:buNone/>
            </a:pPr>
            <a:r>
              <a:rPr lang="en-US" altLang="ja-JP" b="1" dirty="0" smtClean="0"/>
              <a:t>Ex) </a:t>
            </a:r>
            <a:r>
              <a:rPr lang="ja-JP" altLang="en-US" b="1" dirty="0" smtClean="0"/>
              <a:t>個体群</a:t>
            </a:r>
            <a:r>
              <a:rPr lang="ja-JP" altLang="en-US" b="1" dirty="0"/>
              <a:t>変動</a:t>
            </a:r>
          </a:p>
          <a:p>
            <a:pPr marL="0" indent="0">
              <a:buNone/>
            </a:pPr>
            <a:r>
              <a:rPr kumimoji="1" lang="en-US" altLang="ja-JP" dirty="0" smtClean="0"/>
              <a:t>Ex) </a:t>
            </a:r>
            <a:r>
              <a:rPr kumimoji="1" lang="ja-JP" altLang="en-US" dirty="0" smtClean="0"/>
              <a:t>数理人口学？</a:t>
            </a:r>
            <a:endParaRPr kumimoji="1" lang="ja-JP" altLang="en-US" dirty="0"/>
          </a:p>
        </p:txBody>
      </p:sp>
    </p:spTree>
    <p:extLst>
      <p:ext uri="{BB962C8B-B14F-4D97-AF65-F5344CB8AC3E}">
        <p14:creationId xmlns:p14="http://schemas.microsoft.com/office/powerpoint/2010/main" val="225518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数理生物のメリット</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ja-JP" altLang="en-US" dirty="0"/>
          </a:p>
          <a:p>
            <a:pPr>
              <a:buFontTx/>
              <a:buChar char="-"/>
            </a:pPr>
            <a:r>
              <a:rPr lang="ja-JP" altLang="en-US" dirty="0" smtClean="0"/>
              <a:t>数理</a:t>
            </a:r>
            <a:r>
              <a:rPr lang="ja-JP" altLang="en-US" dirty="0"/>
              <a:t>モデルは環境等に</a:t>
            </a:r>
            <a:r>
              <a:rPr lang="ja-JP" altLang="en-US" dirty="0" smtClean="0"/>
              <a:t>非依存</a:t>
            </a:r>
            <a:endParaRPr lang="en-US" altLang="ja-JP" dirty="0"/>
          </a:p>
          <a:p>
            <a:pPr marL="0" indent="0">
              <a:buNone/>
            </a:pPr>
            <a:r>
              <a:rPr lang="ja-JP" altLang="en-US" dirty="0" smtClean="0"/>
              <a:t>⇒誰</a:t>
            </a:r>
            <a:r>
              <a:rPr lang="ja-JP" altLang="en-US" dirty="0"/>
              <a:t>でも確認できる</a:t>
            </a:r>
            <a:r>
              <a:rPr lang="en-US" altLang="ja-JP" dirty="0" smtClean="0"/>
              <a:t>.</a:t>
            </a:r>
            <a:endParaRPr lang="en-US" altLang="ja-JP" dirty="0"/>
          </a:p>
          <a:p>
            <a:pPr>
              <a:buFontTx/>
              <a:buChar char="-"/>
            </a:pPr>
            <a:r>
              <a:rPr lang="ja-JP" altLang="en-US" dirty="0" smtClean="0"/>
              <a:t>数学的な知識により、まだ</a:t>
            </a:r>
            <a:r>
              <a:rPr lang="ja-JP" altLang="en-US" dirty="0"/>
              <a:t>観測したことのない</a:t>
            </a:r>
            <a:r>
              <a:rPr lang="ja-JP" altLang="en-US" dirty="0" smtClean="0"/>
              <a:t>現象に</a:t>
            </a:r>
            <a:r>
              <a:rPr lang="ja-JP" altLang="en-US" dirty="0"/>
              <a:t>対する予測</a:t>
            </a:r>
            <a:r>
              <a:rPr lang="ja-JP" altLang="en-US" dirty="0" smtClean="0"/>
              <a:t>が</a:t>
            </a:r>
            <a:r>
              <a:rPr lang="ja-JP" altLang="en-US" dirty="0"/>
              <a:t>可能</a:t>
            </a:r>
            <a:endParaRPr kumimoji="1" lang="ja-JP" altLang="en-US" dirty="0"/>
          </a:p>
        </p:txBody>
      </p:sp>
    </p:spTree>
    <p:extLst>
      <p:ext uri="{BB962C8B-B14F-4D97-AF65-F5344CB8AC3E}">
        <p14:creationId xmlns:p14="http://schemas.microsoft.com/office/powerpoint/2010/main" val="3239349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数理生物がなぜブームに？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 </a:t>
            </a:r>
            <a:r>
              <a:rPr lang="ja-JP" altLang="en-US" dirty="0"/>
              <a:t>数学の道具が生物に使えるぐらい進歩してきた</a:t>
            </a:r>
          </a:p>
          <a:p>
            <a:pPr>
              <a:buFontTx/>
              <a:buChar char="-"/>
            </a:pPr>
            <a:r>
              <a:rPr lang="ja-JP" altLang="en-US" dirty="0" smtClean="0"/>
              <a:t>コンピュータ</a:t>
            </a:r>
            <a:r>
              <a:rPr lang="ja-JP" altLang="en-US" dirty="0"/>
              <a:t>の発展により計算できるように</a:t>
            </a:r>
            <a:r>
              <a:rPr lang="ja-JP" altLang="en-US" dirty="0" smtClean="0"/>
              <a:t>なった</a:t>
            </a:r>
            <a:endParaRPr lang="en-US" altLang="ja-JP" dirty="0" smtClean="0"/>
          </a:p>
          <a:p>
            <a:pPr marL="0" indent="0">
              <a:buNone/>
            </a:pPr>
            <a:r>
              <a:rPr lang="ja-JP" altLang="en-US" dirty="0" smtClean="0"/>
              <a:t>⇒今いろいろなものが生まれつつある分野</a:t>
            </a:r>
            <a:endParaRPr kumimoji="1" lang="ja-JP" altLang="en-US" dirty="0"/>
          </a:p>
        </p:txBody>
      </p:sp>
    </p:spTree>
    <p:extLst>
      <p:ext uri="{BB962C8B-B14F-4D97-AF65-F5344CB8AC3E}">
        <p14:creationId xmlns:p14="http://schemas.microsoft.com/office/powerpoint/2010/main" val="405944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endParaRPr kumimoji="1" lang="en-US" altLang="ja-JP" sz="1200" dirty="0" smtClean="0"/>
          </a:p>
          <a:p>
            <a:pPr marL="0" indent="0">
              <a:buNone/>
            </a:pPr>
            <a:r>
              <a:rPr lang="ja-JP" altLang="en-US" sz="9600" dirty="0"/>
              <a:t>　</a:t>
            </a:r>
            <a:r>
              <a:rPr kumimoji="1" lang="ja-JP" altLang="en-US" sz="9600" dirty="0" smtClean="0"/>
              <a:t>今回は例を</a:t>
            </a:r>
            <a:endParaRPr kumimoji="1" lang="en-US" altLang="ja-JP" sz="9600" dirty="0" smtClean="0"/>
          </a:p>
          <a:p>
            <a:pPr marL="0" indent="0">
              <a:buNone/>
            </a:pPr>
            <a:r>
              <a:rPr kumimoji="1" lang="ja-JP" altLang="en-US" sz="9600" dirty="0" smtClean="0"/>
              <a:t>　紹介します</a:t>
            </a:r>
            <a:endParaRPr kumimoji="1" lang="ja-JP" altLang="en-US" sz="9600" dirty="0"/>
          </a:p>
        </p:txBody>
      </p:sp>
    </p:spTree>
    <p:extLst>
      <p:ext uri="{BB962C8B-B14F-4D97-AF65-F5344CB8AC3E}">
        <p14:creationId xmlns:p14="http://schemas.microsoft.com/office/powerpoint/2010/main" val="20873984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1169</Words>
  <Application>Microsoft Office PowerPoint</Application>
  <PresentationFormat>ワイド画面</PresentationFormat>
  <Paragraphs>163</Paragraphs>
  <Slides>35</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35</vt:i4>
      </vt:variant>
    </vt:vector>
  </HeadingPairs>
  <TitlesOfParts>
    <vt:vector size="43" baseType="lpstr">
      <vt:lpstr>HG丸ｺﾞｼｯｸM-PRO</vt:lpstr>
      <vt:lpstr>Meiryo UI</vt:lpstr>
      <vt:lpstr>ＭＳ Ｐゴシック</vt:lpstr>
      <vt:lpstr>Arial</vt:lpstr>
      <vt:lpstr>Calibri</vt:lpstr>
      <vt:lpstr>Cambria Math</vt:lpstr>
      <vt:lpstr>Office テーマ</vt:lpstr>
      <vt:lpstr>数式</vt:lpstr>
      <vt:lpstr>PowerPoint プレゼンテーション</vt:lpstr>
      <vt:lpstr>伝えたいこと</vt:lpstr>
      <vt:lpstr>自己紹介？</vt:lpstr>
      <vt:lpstr>もくじ</vt:lpstr>
      <vt:lpstr>生物学の基本</vt:lpstr>
      <vt:lpstr>数理生物とは？</vt:lpstr>
      <vt:lpstr>数理生物のメリット</vt:lpstr>
      <vt:lpstr>数理生物がなぜブームに？</vt:lpstr>
      <vt:lpstr>PowerPoint プレゼンテーション</vt:lpstr>
      <vt:lpstr>今回:コドンの翻訳</vt:lpstr>
      <vt:lpstr>Crystal Basis Model</vt:lpstr>
      <vt:lpstr>何がすごいか</vt:lpstr>
      <vt:lpstr>PowerPoint プレゼンテーション</vt:lpstr>
      <vt:lpstr>群のはじまり</vt:lpstr>
      <vt:lpstr>PowerPoint プレゼンテーション</vt:lpstr>
      <vt:lpstr>PowerPoint プレゼンテーション</vt:lpstr>
      <vt:lpstr>PowerPoint プレゼンテーション</vt:lpstr>
      <vt:lpstr>表現とは？</vt:lpstr>
      <vt:lpstr>PowerPoint プレゼンテーション</vt:lpstr>
      <vt:lpstr>PowerPoint プレゼンテーション</vt:lpstr>
      <vt:lpstr>PowerPoint プレゼンテーション</vt:lpstr>
      <vt:lpstr>既約表現とは</vt:lpstr>
      <vt:lpstr>PowerPoint プレゼンテーション</vt:lpstr>
      <vt:lpstr>PowerPoint プレゼンテーション</vt:lpstr>
      <vt:lpstr>表現をしらべよう！！！！</vt:lpstr>
      <vt:lpstr>ただし…</vt:lpstr>
      <vt:lpstr>実は</vt:lpstr>
      <vt:lpstr>要は</vt:lpstr>
      <vt:lpstr>まとめ</vt:lpstr>
      <vt:lpstr>問題提起</vt:lpstr>
      <vt:lpstr>PowerPoint プレゼンテーション</vt:lpstr>
      <vt:lpstr>参考文献</vt:lpstr>
      <vt:lpstr>量子群とは？</vt:lpstr>
      <vt:lpstr>余力があればCrystal Base</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竹川洋都</dc:creator>
  <cp:lastModifiedBy>竹川洋都</cp:lastModifiedBy>
  <cp:revision>50</cp:revision>
  <dcterms:created xsi:type="dcterms:W3CDTF">2017-02-19T04:31:49Z</dcterms:created>
  <dcterms:modified xsi:type="dcterms:W3CDTF">2017-02-20T11:47:48Z</dcterms:modified>
</cp:coreProperties>
</file>