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3" r:id="rId1"/>
  </p:sldMasterIdLst>
  <p:notesMasterIdLst>
    <p:notesMasterId r:id="rId22"/>
  </p:notesMasterIdLst>
  <p:sldIdLst>
    <p:sldId id="790" r:id="rId2"/>
    <p:sldId id="791" r:id="rId3"/>
    <p:sldId id="809" r:id="rId4"/>
    <p:sldId id="792" r:id="rId5"/>
    <p:sldId id="794" r:id="rId6"/>
    <p:sldId id="793" r:id="rId7"/>
    <p:sldId id="796" r:id="rId8"/>
    <p:sldId id="795" r:id="rId9"/>
    <p:sldId id="810" r:id="rId10"/>
    <p:sldId id="797" r:id="rId11"/>
    <p:sldId id="798" r:id="rId12"/>
    <p:sldId id="802" r:id="rId13"/>
    <p:sldId id="803" r:id="rId14"/>
    <p:sldId id="808" r:id="rId15"/>
    <p:sldId id="811" r:id="rId16"/>
    <p:sldId id="804" r:id="rId17"/>
    <p:sldId id="805" r:id="rId18"/>
    <p:sldId id="807" r:id="rId19"/>
    <p:sldId id="806" r:id="rId20"/>
    <p:sldId id="788" r:id="rId21"/>
  </p:sldIdLst>
  <p:sldSz cx="9902825" cy="6858000"/>
  <p:notesSz cx="6858000" cy="9144000"/>
  <p:embeddedFontLst>
    <p:embeddedFont>
      <p:font typeface="맑은 고딕" panose="020B0503020000020004" pitchFamily="34" charset="-127"/>
      <p:regular r:id="rId23"/>
      <p:bold r:id="rId24"/>
    </p:embeddedFont>
    <p:embeddedFont>
      <p:font typeface="Samsung Sharp Sans" panose="020B0604020202020204" charset="0"/>
      <p:bold r:id="rId25"/>
    </p:embeddedFont>
    <p:embeddedFont>
      <p:font typeface="SamsungOne 400" panose="020B0503030303020204" charset="0"/>
      <p:regular r:id="rId26"/>
    </p:embeddedFont>
    <p:embeddedFont>
      <p:font typeface="SamsungOne 400C" panose="020B0506030303020204" charset="0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19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B0"/>
    <a:srgbClr val="FFB546"/>
    <a:srgbClr val="FF4337"/>
    <a:srgbClr val="00B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72205" autoAdjust="0"/>
  </p:normalViewPr>
  <p:slideViewPr>
    <p:cSldViewPr snapToGrid="0">
      <p:cViewPr varScale="1">
        <p:scale>
          <a:sx n="68" d="100"/>
          <a:sy n="68" d="100"/>
        </p:scale>
        <p:origin x="1080" y="56"/>
      </p:cViewPr>
      <p:guideLst>
        <p:guide pos="3119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7C17-E6FD-4AF5-A787-31E9CCE99A85}" type="datetimeFigureOut">
              <a:rPr lang="ko-KR" altLang="en-US" smtClean="0"/>
              <a:t>2024-08-18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55F-00F1-4985-9065-F2D92AE05D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2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5" name="슬라이드 번호 개체 틀 15">
            <a:extLst>
              <a:ext uri="{FF2B5EF4-FFF2-40B4-BE49-F238E27FC236}">
                <a16:creationId xmlns:a16="http://schemas.microsoft.com/office/drawing/2014/main" id="{CCEC8F59-794B-4743-A6D7-1BC9720006CB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56667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>
            <a:extLst>
              <a:ext uri="{FF2B5EF4-FFF2-40B4-BE49-F238E27FC236}">
                <a16:creationId xmlns:a16="http://schemas.microsoft.com/office/drawing/2014/main" id="{DE8CAD59-3F29-4FBB-AE0A-697DDFD5E69E}"/>
              </a:ext>
            </a:extLst>
          </p:cNvPr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Big</a:t>
            </a:r>
            <a:r>
              <a:rPr lang="ko-KR" altLang="en-US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 </a:t>
            </a:r>
            <a:r>
              <a:rPr lang="en-US" altLang="ko-KR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Data</a:t>
            </a:r>
            <a:r>
              <a:rPr lang="ko-KR" altLang="en-US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 </a:t>
            </a:r>
            <a:r>
              <a:rPr lang="en-US" altLang="ko-KR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149771-D78D-40D7-8B97-564358008D8D}"/>
              </a:ext>
            </a:extLst>
          </p:cNvPr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02AC410D-7805-4DA9-915F-991D72686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44AF0917-EEBC-44C5-8BA6-F1CA2AFA4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2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직사각형 133">
            <a:extLst>
              <a:ext uri="{FF2B5EF4-FFF2-40B4-BE49-F238E27FC236}">
                <a16:creationId xmlns:a16="http://schemas.microsoft.com/office/drawing/2014/main" id="{7A4BCBFF-5289-45FE-BA09-DFF42AF8A347}"/>
              </a:ext>
            </a:extLst>
          </p:cNvPr>
          <p:cNvSpPr/>
          <p:nvPr userDrawn="1"/>
        </p:nvSpPr>
        <p:spPr>
          <a:xfrm>
            <a:off x="990000" y="4157757"/>
            <a:ext cx="2641721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200">
              <a:defRPr/>
            </a:pPr>
            <a:r>
              <a:rPr lang="en-US" altLang="ko-KR" sz="21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Big Data Course</a:t>
            </a:r>
            <a:endParaRPr lang="ko-KR" altLang="en-US" sz="21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A6CFBD-D9B3-4245-A68B-1D7EC1CB6F07}"/>
              </a:ext>
            </a:extLst>
          </p:cNvPr>
          <p:cNvSpPr/>
          <p:nvPr userDrawn="1"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EB59A-603F-4715-ABA1-D9DF69D44512}"/>
              </a:ext>
            </a:extLst>
          </p:cNvPr>
          <p:cNvSpPr/>
          <p:nvPr userDrawn="1"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6BC111-C555-4B09-8375-33C4F4C2FB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4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CBEAE583-0BAA-455B-9555-B00A4FE8B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31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443" userDrawn="1">
          <p15:clr>
            <a:srgbClr val="FBAE40"/>
          </p15:clr>
        </p15:guide>
        <p15:guide id="3" pos="5955">
          <p15:clr>
            <a:srgbClr val="FBAE40"/>
          </p15:clr>
        </p15:guide>
        <p15:guide id="4" pos="6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102046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 userDrawn="1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434159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</p:spTree>
    <p:extLst>
      <p:ext uri="{BB962C8B-B14F-4D97-AF65-F5344CB8AC3E}">
        <p14:creationId xmlns:p14="http://schemas.microsoft.com/office/powerpoint/2010/main" val="1779621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슬라이드 번호 개체 틀 15">
            <a:extLst>
              <a:ext uri="{FF2B5EF4-FFF2-40B4-BE49-F238E27FC236}">
                <a16:creationId xmlns:a16="http://schemas.microsoft.com/office/drawing/2014/main" id="{E75758B0-2429-4331-898E-5EEED60D4280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42502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55">
          <p15:clr>
            <a:srgbClr val="FBAE40"/>
          </p15:clr>
        </p15:guide>
        <p15:guide id="3" pos="28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9468" y="900000"/>
            <a:ext cx="9000714" cy="0"/>
          </a:xfrm>
          <a:prstGeom prst="line">
            <a:avLst/>
          </a:prstGeom>
          <a:ln w="15875">
            <a:solidFill>
              <a:srgbClr val="092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5">
            <a:extLst>
              <a:ext uri="{FF2B5EF4-FFF2-40B4-BE49-F238E27FC236}">
                <a16:creationId xmlns:a16="http://schemas.microsoft.com/office/drawing/2014/main" id="{C5960DC7-D671-485D-92B0-FEED6CE658A3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134395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:a16="http://schemas.microsoft.com/office/drawing/2014/main" id="{C441AFAB-5BBF-465C-B7A8-FED86E626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9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2B242C-8600-47F0-98D5-6EA512C41BF2}"/>
              </a:ext>
            </a:extLst>
          </p:cNvPr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2023 SAMSUNG. All rights reserved.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A977D3D7-ABF1-4BDD-B1E5-CCA79CC81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</p:spTree>
    <p:extLst>
      <p:ext uri="{BB962C8B-B14F-4D97-AF65-F5344CB8AC3E}">
        <p14:creationId xmlns:p14="http://schemas.microsoft.com/office/powerpoint/2010/main" val="122783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92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1" r:id="rId2"/>
    <p:sldLayoutId id="2147483685" r:id="rId3"/>
    <p:sldLayoutId id="2147483687" r:id="rId4"/>
    <p:sldLayoutId id="2147483694" r:id="rId5"/>
    <p:sldLayoutId id="2147483693" r:id="rId6"/>
    <p:sldLayoutId id="2147483686" r:id="rId7"/>
    <p:sldLayoutId id="2147483688" r:id="rId8"/>
    <p:sldLayoutId id="2147483689" r:id="rId9"/>
    <p:sldLayoutId id="2147483690" r:id="rId10"/>
  </p:sldLayoutIdLst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wiki.apache.org/confluence/pages/viewpage.action?pageId=82706456#LanguageManualTypes-varchar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cwiki.apache.org/confluence/pages/viewpage.action?pageId=82706456#LanguageManualTypes-string" TargetMode="External"/><Relationship Id="rId2" Type="http://schemas.openxmlformats.org/officeDocument/2006/relationships/hyperlink" Target="https://cwiki.apache.org/confluence/pages/viewpage.action?pageId=82706456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wiki.apache.org/confluence/pages/viewpage.action?pageId=82706456#LanguageManualTypes-date" TargetMode="External"/><Relationship Id="rId5" Type="http://schemas.openxmlformats.org/officeDocument/2006/relationships/hyperlink" Target="https://cwiki.apache.org/confluence/pages/viewpage.action?pageId=82706456#LanguageManualTypes-timestamp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cwiki.apache.org/confluence/pages/viewpage.action?pageId=82706456#LanguageManualTypes-char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A57D5-7920-4C59-8990-1FDF22441F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000" y="3551768"/>
            <a:ext cx="6837808" cy="276999"/>
          </a:xfrm>
        </p:spPr>
        <p:txBody>
          <a:bodyPr/>
          <a:lstStyle/>
          <a:p>
            <a:r>
              <a:rPr lang="en-US" altLang="ko-KR" dirty="0"/>
              <a:t>Team Name: </a:t>
            </a:r>
            <a:r>
              <a:rPr lang="en-US" altLang="ko-KR" dirty="0" err="1"/>
              <a:t>DHT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786819-9BFB-478D-BAE7-57DB1DE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00953"/>
            <a:ext cx="7848965" cy="2954655"/>
          </a:xfrm>
        </p:spPr>
        <p:txBody>
          <a:bodyPr/>
          <a:lstStyle/>
          <a:p>
            <a:r>
              <a:rPr lang="en-IN" sz="4800" dirty="0"/>
              <a:t>Airline Dataset Analysis    using Hadoop, Hive, Spark and Tableau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12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18" y="1143268"/>
            <a:ext cx="8541187" cy="492443"/>
          </a:xfrm>
        </p:spPr>
        <p:txBody>
          <a:bodyPr/>
          <a:lstStyle/>
          <a:p>
            <a:pPr algn="ctr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TRÚC HADOOP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115BB-982E-462D-A44C-030D3E23D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12825" y="480779"/>
            <a:ext cx="340625" cy="246221"/>
          </a:xfrm>
        </p:spPr>
        <p:txBody>
          <a:bodyPr/>
          <a:lstStyle/>
          <a:p>
            <a:r>
              <a:rPr lang="en-US" altLang="ko-KR" dirty="0"/>
              <a:t>02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E005DA7-A0A7-F242-9FF1-694C89417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64" y="1747149"/>
            <a:ext cx="7848872" cy="452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75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18" y="1048639"/>
            <a:ext cx="8541187" cy="492443"/>
          </a:xfrm>
        </p:spPr>
        <p:txBody>
          <a:bodyPr/>
          <a:lstStyle/>
          <a:p>
            <a:pPr algn="ctr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TRÚC HADOOP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115BB-982E-462D-A44C-030D3E23D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12825" y="480779"/>
            <a:ext cx="340625" cy="246221"/>
          </a:xfrm>
        </p:spPr>
        <p:txBody>
          <a:bodyPr/>
          <a:lstStyle/>
          <a:p>
            <a:r>
              <a:rPr lang="en-US" altLang="ko-KR" dirty="0"/>
              <a:t>02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FB30BA1-82E6-C94D-2F7C-EFFA5FB47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55" y="1628480"/>
            <a:ext cx="820891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95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16" y="992013"/>
            <a:ext cx="8541187" cy="492443"/>
          </a:xfrm>
        </p:spPr>
        <p:txBody>
          <a:bodyPr/>
          <a:lstStyle/>
          <a:p>
            <a:pPr algn="ctr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TRÚC HIVE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115BB-982E-462D-A44C-030D3E23D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468" y="450000"/>
            <a:ext cx="323896" cy="276871"/>
          </a:xfrm>
        </p:spPr>
        <p:txBody>
          <a:bodyPr/>
          <a:lstStyle/>
          <a:p>
            <a:r>
              <a:rPr lang="en-US" altLang="ko-KR" dirty="0"/>
              <a:t>2.2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000" y="450001"/>
            <a:ext cx="6837808" cy="276871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12825" y="480779"/>
            <a:ext cx="340625" cy="246221"/>
          </a:xfrm>
        </p:spPr>
        <p:txBody>
          <a:bodyPr/>
          <a:lstStyle/>
          <a:p>
            <a:r>
              <a:rPr lang="en-US" altLang="ko-KR" dirty="0"/>
              <a:t>02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9D0995E-98F1-6926-4C2D-D64136C7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8" y="1484456"/>
            <a:ext cx="8496944" cy="480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22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16" y="992013"/>
            <a:ext cx="8541187" cy="492443"/>
          </a:xfrm>
        </p:spPr>
        <p:txBody>
          <a:bodyPr/>
          <a:lstStyle/>
          <a:p>
            <a:pPr algn="ctr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TRONG HIVE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115BB-982E-462D-A44C-030D3E23D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000" y="450001"/>
            <a:ext cx="6837808" cy="276871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12825" y="480779"/>
            <a:ext cx="340625" cy="246221"/>
          </a:xfrm>
        </p:spPr>
        <p:txBody>
          <a:bodyPr/>
          <a:lstStyle/>
          <a:p>
            <a:r>
              <a:rPr lang="en-US" altLang="ko-KR" dirty="0"/>
              <a:t>02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E568DBF7-40F7-475F-63E0-1692798172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2149" y="1862521"/>
            <a:ext cx="3379976" cy="4190794"/>
          </a:xfrm>
        </p:spPr>
        <p:txBody>
          <a:bodyPr/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kern="1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Numeric Types</a:t>
            </a:r>
            <a:endParaRPr lang="en-US" kern="100" dirty="0"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u="sng" kern="100" dirty="0" err="1">
                <a:solidFill>
                  <a:srgbClr val="0563C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TINYINT</a:t>
            </a:r>
            <a:r>
              <a:rPr lang="en-IN" kern="1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kern="100" dirty="0"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u="sng" kern="100" dirty="0" err="1">
                <a:solidFill>
                  <a:srgbClr val="0563C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SMALLINT</a:t>
            </a:r>
            <a:r>
              <a:rPr lang="en-IN" kern="1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kern="100" dirty="0"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u="sng" kern="100" dirty="0">
                <a:solidFill>
                  <a:srgbClr val="0563C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INT</a:t>
            </a:r>
            <a:r>
              <a:rPr lang="en-IN" kern="1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/INTEGER </a:t>
            </a:r>
            <a:endParaRPr lang="en-US" kern="100" dirty="0"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u="sng" kern="100" dirty="0" err="1">
                <a:solidFill>
                  <a:srgbClr val="0563C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BIGINT</a:t>
            </a:r>
            <a:r>
              <a:rPr lang="en-IN" kern="1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kern="100" dirty="0"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kern="1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FLOAT </a:t>
            </a:r>
            <a:endParaRPr lang="en-US" kern="100" dirty="0"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kern="1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DOUBLE </a:t>
            </a:r>
            <a:endParaRPr lang="en-US" kern="100" dirty="0"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u="sng" kern="100" dirty="0">
                <a:solidFill>
                  <a:srgbClr val="0563C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DECIMAL</a:t>
            </a:r>
            <a:endParaRPr lang="en-US" u="sng" kern="100" dirty="0">
              <a:solidFill>
                <a:srgbClr val="0563C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1110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kern="1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 precision of 38 digits</a:t>
            </a:r>
            <a:endParaRPr lang="en-US" sz="1400" kern="100" dirty="0"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kern="1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NUMERIC 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Complex Types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300" kern="100" dirty="0"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/>
          </a:p>
          <a:p>
            <a:pPr marL="177747" lvl="1" indent="0">
              <a:buNone/>
            </a:pPr>
            <a:endParaRPr lang="en-US" altLang="ko-KR" dirty="0"/>
          </a:p>
          <a:p>
            <a:pPr marL="177747" lvl="1" indent="0">
              <a:buNone/>
            </a:pPr>
            <a:endParaRPr lang="en-US" altLang="ko-KR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A983E59D-1B3F-BAFB-5A62-26BA20A55600}"/>
              </a:ext>
            </a:extLst>
          </p:cNvPr>
          <p:cNvSpPr txBox="1">
            <a:spLocks/>
          </p:cNvSpPr>
          <p:nvPr/>
        </p:nvSpPr>
        <p:spPr>
          <a:xfrm>
            <a:off x="5445533" y="1862521"/>
            <a:ext cx="3379976" cy="4312036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Date/Time Types</a:t>
            </a:r>
          </a:p>
          <a:p>
            <a:r>
              <a:rPr lang="en-IN" dirty="0">
                <a:hlinkClick r:id="rId5"/>
              </a:rPr>
              <a:t>TIMESTAMP</a:t>
            </a:r>
            <a:r>
              <a:rPr lang="en-IN" dirty="0"/>
              <a:t> - Unix timestamp </a:t>
            </a:r>
            <a:r>
              <a:rPr lang="en-IN" dirty="0" err="1"/>
              <a:t>YYYY</a:t>
            </a:r>
            <a:r>
              <a:rPr lang="en-IN" dirty="0"/>
              <a:t>-MM-DD </a:t>
            </a:r>
            <a:r>
              <a:rPr lang="en-IN" dirty="0" err="1"/>
              <a:t>HH:MM:SS.fffffffff</a:t>
            </a:r>
            <a:r>
              <a:rPr lang="en-IN" dirty="0"/>
              <a:t> with 9 </a:t>
            </a:r>
            <a:r>
              <a:rPr lang="en-IN" dirty="0" err="1"/>
              <a:t>precesion</a:t>
            </a:r>
            <a:endParaRPr lang="en-IN" dirty="0"/>
          </a:p>
          <a:p>
            <a:r>
              <a:rPr lang="en-IN" dirty="0">
                <a:hlinkClick r:id="rId6"/>
              </a:rPr>
              <a:t>DATE</a:t>
            </a:r>
            <a:r>
              <a:rPr lang="en-IN" dirty="0"/>
              <a:t> - </a:t>
            </a:r>
            <a:r>
              <a:rPr lang="en-IN" dirty="0" err="1"/>
              <a:t>yyyy</a:t>
            </a:r>
            <a:r>
              <a:rPr lang="en-IN" dirty="0"/>
              <a:t>-MM-dd</a:t>
            </a:r>
          </a:p>
          <a:p>
            <a:r>
              <a:rPr lang="en-IN" b="1" dirty="0"/>
              <a:t>String Types</a:t>
            </a:r>
          </a:p>
          <a:p>
            <a:r>
              <a:rPr lang="en-IN" dirty="0">
                <a:hlinkClick r:id="rId7"/>
              </a:rPr>
              <a:t>STRING</a:t>
            </a:r>
            <a:endParaRPr lang="en-IN" dirty="0"/>
          </a:p>
          <a:p>
            <a:r>
              <a:rPr lang="en-IN" dirty="0">
                <a:hlinkClick r:id="rId8"/>
              </a:rPr>
              <a:t>VARCHAR</a:t>
            </a:r>
            <a:r>
              <a:rPr lang="en-IN" dirty="0"/>
              <a:t> </a:t>
            </a:r>
          </a:p>
          <a:p>
            <a:r>
              <a:rPr lang="en-IN" dirty="0">
                <a:hlinkClick r:id="rId9"/>
              </a:rPr>
              <a:t>CHAR</a:t>
            </a:r>
            <a:r>
              <a:rPr lang="en-IN" dirty="0"/>
              <a:t> </a:t>
            </a:r>
          </a:p>
          <a:p>
            <a:r>
              <a:rPr lang="en-IN" b="1" dirty="0" err="1"/>
              <a:t>Misc</a:t>
            </a:r>
            <a:r>
              <a:rPr lang="en-IN" b="1" dirty="0"/>
              <a:t> Types</a:t>
            </a:r>
          </a:p>
          <a:p>
            <a:r>
              <a:rPr lang="en-IN" dirty="0"/>
              <a:t>BOOLEAN</a:t>
            </a:r>
          </a:p>
          <a:p>
            <a:r>
              <a:rPr lang="en-IN" dirty="0"/>
              <a:t>structs</a:t>
            </a:r>
          </a:p>
          <a:p>
            <a:r>
              <a:rPr lang="en-IN" dirty="0"/>
              <a:t>union</a:t>
            </a:r>
          </a:p>
          <a:p>
            <a:endParaRPr lang="en-IN" dirty="0"/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300" kern="100" dirty="0"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marL="177747" lvl="1" indent="0">
              <a:buFontTx/>
              <a:buNone/>
            </a:pPr>
            <a:endParaRPr lang="en-US" dirty="0"/>
          </a:p>
          <a:p>
            <a:pPr marL="177747" lvl="1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0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16" y="992013"/>
            <a:ext cx="8541187" cy="492443"/>
          </a:xfrm>
        </p:spPr>
        <p:txBody>
          <a:bodyPr/>
          <a:lstStyle/>
          <a:p>
            <a:pPr algn="ctr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TRÚC SPARK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115BB-982E-462D-A44C-030D3E23D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5415" y="444200"/>
            <a:ext cx="6837808" cy="276871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12825" y="480779"/>
            <a:ext cx="340625" cy="246221"/>
          </a:xfrm>
        </p:spPr>
        <p:txBody>
          <a:bodyPr/>
          <a:lstStyle/>
          <a:p>
            <a:r>
              <a:rPr lang="en-US" altLang="ko-KR" dirty="0"/>
              <a:t>02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pic>
        <p:nvPicPr>
          <p:cNvPr id="1026" name="Picture 2" descr="Apache Spark Architecture - Javatpoint">
            <a:extLst>
              <a:ext uri="{FF2B5EF4-FFF2-40B4-BE49-F238E27FC236}">
                <a16:creationId xmlns:a16="http://schemas.microsoft.com/office/drawing/2014/main" id="{A16F0DA4-DA7E-190F-B389-14E9F71AE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861" y="1749269"/>
            <a:ext cx="6535102" cy="43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5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A57D5-7920-4C59-8990-1FDF22441F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000" y="3551768"/>
            <a:ext cx="6837808" cy="276999"/>
          </a:xfrm>
        </p:spPr>
        <p:txBody>
          <a:bodyPr/>
          <a:lstStyle/>
          <a:p>
            <a:r>
              <a:rPr lang="en-US" altLang="ko-KR" dirty="0"/>
              <a:t>Team Name: </a:t>
            </a:r>
            <a:r>
              <a:rPr lang="en-US" altLang="ko-KR" dirty="0" err="1"/>
              <a:t>DHT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786819-9BFB-478D-BAE7-57DB1DE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068219"/>
            <a:ext cx="7848965" cy="738664"/>
          </a:xfrm>
        </p:spPr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Unit 3: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1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18" y="1048639"/>
            <a:ext cx="8541187" cy="492443"/>
          </a:xfrm>
        </p:spPr>
        <p:txBody>
          <a:bodyPr/>
          <a:lstStyle/>
          <a:p>
            <a:pPr algn="ctr"/>
            <a:r>
              <a:rPr lang="vi-VN" altLang="ko-KR" dirty="0">
                <a:latin typeface="Arial" panose="020B0604020202020204" pitchFamily="34" charset="0"/>
                <a:cs typeface="Arial" panose="020B0604020202020204" pitchFamily="34" charset="0"/>
              </a:rPr>
              <a:t>QUÁ TRÌNH SAO CHÉP HDFS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115BB-982E-462D-A44C-030D3E23D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922" y="129496"/>
            <a:ext cx="323896" cy="277200"/>
          </a:xfrm>
        </p:spPr>
        <p:txBody>
          <a:bodyPr/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3364" y="129697"/>
            <a:ext cx="6837808" cy="276999"/>
          </a:xfrm>
        </p:spPr>
        <p:txBody>
          <a:bodyPr/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12825" y="480779"/>
            <a:ext cx="340625" cy="246221"/>
          </a:xfrm>
        </p:spPr>
        <p:txBody>
          <a:bodyPr/>
          <a:lstStyle/>
          <a:p>
            <a:r>
              <a:rPr lang="en-US" altLang="ko-KR" dirty="0"/>
              <a:t>02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2245BE0-7394-5EE4-F431-CB2918C9F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98" y="1644776"/>
            <a:ext cx="782002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EABF0BE-5A89-B8C5-65AF-586123B21E0B}"/>
              </a:ext>
            </a:extLst>
          </p:cNvPr>
          <p:cNvSpPr txBox="1">
            <a:spLocks/>
          </p:cNvSpPr>
          <p:nvPr/>
        </p:nvSpPr>
        <p:spPr>
          <a:xfrm>
            <a:off x="624956" y="510189"/>
            <a:ext cx="323896" cy="27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 algn="l" defTabSz="91412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799" kern="1200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  <a:lvl2pPr marL="68559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3.1</a:t>
            </a:r>
            <a:endParaRPr 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7981A4E6-FBD1-CB4B-395A-C144269E09F6}"/>
              </a:ext>
            </a:extLst>
          </p:cNvPr>
          <p:cNvSpPr txBox="1">
            <a:spLocks/>
          </p:cNvSpPr>
          <p:nvPr/>
        </p:nvSpPr>
        <p:spPr>
          <a:xfrm>
            <a:off x="1041398" y="510390"/>
            <a:ext cx="6837808" cy="27699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 algn="l" defTabSz="91412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799" kern="1200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  <a:lvl2pPr marL="68559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local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Hadoop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79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926" y="1463419"/>
            <a:ext cx="9999751" cy="581849"/>
          </a:xfrm>
        </p:spPr>
        <p:txBody>
          <a:bodyPr/>
          <a:lstStyle/>
          <a:p>
            <a:pPr algn="ctr"/>
            <a:r>
              <a:rPr lang="vi-VN" altLang="ko-KR" dirty="0">
                <a:latin typeface="Arial" panose="020B0604020202020204" pitchFamily="34" charset="0"/>
                <a:cs typeface="Arial" panose="020B0604020202020204" pitchFamily="34" charset="0"/>
              </a:rPr>
              <a:t>TẠO BẢNG BÊN NGOÀI HIVE TRÊN ĐẦU TỆP CSV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12825" y="480779"/>
            <a:ext cx="340625" cy="246221"/>
          </a:xfrm>
        </p:spPr>
        <p:txBody>
          <a:bodyPr/>
          <a:lstStyle/>
          <a:p>
            <a:r>
              <a:rPr lang="en-US" altLang="ko-KR" dirty="0"/>
              <a:t>03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EABF0BE-5A89-B8C5-65AF-586123B21E0B}"/>
              </a:ext>
            </a:extLst>
          </p:cNvPr>
          <p:cNvSpPr txBox="1">
            <a:spLocks/>
          </p:cNvSpPr>
          <p:nvPr/>
        </p:nvSpPr>
        <p:spPr>
          <a:xfrm>
            <a:off x="531423" y="442974"/>
            <a:ext cx="323896" cy="27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 algn="l" defTabSz="91412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799" kern="1200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  <a:lvl2pPr marL="68559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3.2</a:t>
            </a:r>
            <a:endParaRPr 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7981A4E6-FBD1-CB4B-395A-C144269E09F6}"/>
              </a:ext>
            </a:extLst>
          </p:cNvPr>
          <p:cNvSpPr txBox="1">
            <a:spLocks/>
          </p:cNvSpPr>
          <p:nvPr/>
        </p:nvSpPr>
        <p:spPr>
          <a:xfrm>
            <a:off x="1041398" y="457463"/>
            <a:ext cx="6837808" cy="27699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 algn="l" defTabSz="91412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799" kern="1200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  <a:lvl2pPr marL="68559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Hive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F1070CD-FE1C-2D9C-D313-809E3F6AD189}"/>
              </a:ext>
            </a:extLst>
          </p:cNvPr>
          <p:cNvSpPr txBox="1">
            <a:spLocks/>
          </p:cNvSpPr>
          <p:nvPr/>
        </p:nvSpPr>
        <p:spPr>
          <a:xfrm>
            <a:off x="200352" y="2325357"/>
            <a:ext cx="8686229" cy="1379378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dirty="0" err="1"/>
              <a:t>SerDe</a:t>
            </a:r>
            <a:r>
              <a:rPr lang="en-IN" dirty="0"/>
              <a:t> – Serializer/</a:t>
            </a:r>
            <a:r>
              <a:rPr lang="en-IN" dirty="0" err="1"/>
              <a:t>Deserializer</a:t>
            </a:r>
            <a:r>
              <a:rPr lang="en-IN" dirty="0"/>
              <a:t>.</a:t>
            </a:r>
            <a:endParaRPr lang="vi-VN" dirty="0"/>
          </a:p>
          <a:p>
            <a:pPr lvl="1"/>
            <a:r>
              <a:rPr lang="vi-VN" dirty="0"/>
              <a:t>Hive sử dụng SerDe và FileFormat để đọc và ghi các hàng trong bảng.</a:t>
            </a:r>
          </a:p>
          <a:p>
            <a:pPr lvl="1"/>
            <a:r>
              <a:rPr lang="vi-VN" dirty="0"/>
              <a:t>Mục đích chính của nó là dành cho các hoạt động IO.</a:t>
            </a:r>
          </a:p>
          <a:p>
            <a:pPr lvl="1"/>
            <a:r>
              <a:rPr lang="vi-VN" dirty="0"/>
              <a:t>Nó cho phép bạn hướng dẫn Hive cách xử lý một bản ghi.</a:t>
            </a:r>
          </a:p>
          <a:p>
            <a:pPr marL="177747" lvl="1" indent="0">
              <a:buFontTx/>
              <a:buNone/>
            </a:pPr>
            <a:endParaRPr lang="vi-VN" dirty="0"/>
          </a:p>
          <a:p>
            <a:pPr marL="177747" lvl="1" indent="0">
              <a:buFontTx/>
              <a:buNone/>
            </a:pPr>
            <a:endParaRPr lang="vi-VN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FD4E3EC-4B1A-C515-AD78-4D32BF1B9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35" y="2867842"/>
            <a:ext cx="4589202" cy="353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9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30" y="1198794"/>
            <a:ext cx="8541187" cy="492443"/>
          </a:xfrm>
        </p:spPr>
        <p:txBody>
          <a:bodyPr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SPARK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115BB-982E-462D-A44C-030D3E23D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922" y="129496"/>
            <a:ext cx="323896" cy="277200"/>
          </a:xfrm>
        </p:spPr>
        <p:txBody>
          <a:bodyPr/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3364" y="129697"/>
            <a:ext cx="6837808" cy="276999"/>
          </a:xfrm>
        </p:spPr>
        <p:txBody>
          <a:bodyPr/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12825" y="480779"/>
            <a:ext cx="340625" cy="246221"/>
          </a:xfrm>
        </p:spPr>
        <p:txBody>
          <a:bodyPr/>
          <a:lstStyle/>
          <a:p>
            <a:r>
              <a:rPr lang="en-US" altLang="ko-KR" dirty="0"/>
              <a:t>02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EABF0BE-5A89-B8C5-65AF-586123B21E0B}"/>
              </a:ext>
            </a:extLst>
          </p:cNvPr>
          <p:cNvSpPr txBox="1">
            <a:spLocks/>
          </p:cNvSpPr>
          <p:nvPr/>
        </p:nvSpPr>
        <p:spPr>
          <a:xfrm>
            <a:off x="624956" y="510189"/>
            <a:ext cx="323896" cy="27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 algn="l" defTabSz="91412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799" kern="1200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  <a:lvl2pPr marL="68559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3.3</a:t>
            </a:r>
            <a:endParaRPr 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7981A4E6-FBD1-CB4B-395A-C144269E09F6}"/>
              </a:ext>
            </a:extLst>
          </p:cNvPr>
          <p:cNvSpPr txBox="1">
            <a:spLocks/>
          </p:cNvSpPr>
          <p:nvPr/>
        </p:nvSpPr>
        <p:spPr>
          <a:xfrm>
            <a:off x="1024266" y="480779"/>
            <a:ext cx="6837808" cy="27699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 algn="l" defTabSz="91412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799" kern="1200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  <a:lvl2pPr marL="68559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C3CEF8-6890-C7B9-8212-38AAC0E1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34" y="2132254"/>
            <a:ext cx="6986700" cy="379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25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18" y="1048639"/>
            <a:ext cx="8541187" cy="492443"/>
          </a:xfrm>
        </p:spPr>
        <p:txBody>
          <a:bodyPr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SPARK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115BB-982E-462D-A44C-030D3E23D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922" y="129496"/>
            <a:ext cx="323896" cy="277200"/>
          </a:xfrm>
        </p:spPr>
        <p:txBody>
          <a:bodyPr/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3364" y="129697"/>
            <a:ext cx="6837808" cy="276999"/>
          </a:xfrm>
        </p:spPr>
        <p:txBody>
          <a:bodyPr/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12825" y="480779"/>
            <a:ext cx="340625" cy="246221"/>
          </a:xfrm>
        </p:spPr>
        <p:txBody>
          <a:bodyPr/>
          <a:lstStyle/>
          <a:p>
            <a:r>
              <a:rPr lang="en-US" altLang="ko-KR" dirty="0"/>
              <a:t>02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EABF0BE-5A89-B8C5-65AF-586123B21E0B}"/>
              </a:ext>
            </a:extLst>
          </p:cNvPr>
          <p:cNvSpPr txBox="1">
            <a:spLocks/>
          </p:cNvSpPr>
          <p:nvPr/>
        </p:nvSpPr>
        <p:spPr>
          <a:xfrm>
            <a:off x="624956" y="510189"/>
            <a:ext cx="323896" cy="27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 algn="l" defTabSz="91412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799" kern="1200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  <a:lvl2pPr marL="68559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3.3</a:t>
            </a:r>
            <a:endParaRPr 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7981A4E6-FBD1-CB4B-395A-C144269E09F6}"/>
              </a:ext>
            </a:extLst>
          </p:cNvPr>
          <p:cNvSpPr txBox="1">
            <a:spLocks/>
          </p:cNvSpPr>
          <p:nvPr/>
        </p:nvSpPr>
        <p:spPr>
          <a:xfrm>
            <a:off x="1041398" y="510390"/>
            <a:ext cx="6837808" cy="27699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 algn="l" defTabSz="91412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799" kern="1200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  <a:lvl2pPr marL="68559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46FC5-5EF7-9456-7F45-E7B885719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01" y="1802332"/>
            <a:ext cx="6760621" cy="44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1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1E42F3CA-E8F5-41D4-A677-F15543C46B01}"/>
              </a:ext>
            </a:extLst>
          </p:cNvPr>
          <p:cNvGrpSpPr/>
          <p:nvPr/>
        </p:nvGrpSpPr>
        <p:grpSpPr>
          <a:xfrm>
            <a:off x="620973" y="1590383"/>
            <a:ext cx="4379913" cy="1216982"/>
            <a:chOff x="4181256" y="3224809"/>
            <a:chExt cx="4379913" cy="12169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EA224A4-F527-4CB0-B62E-359CBCD4E78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Unit 1.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Giới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thiệu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5CBCEC-393B-4E62-A937-E41B3CD7A93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6F31AB-CE0B-4C60-A822-96C574A8736B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1.1.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Giới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thiệu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 project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1.2.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Kiến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trúc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dự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án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1.3.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Dự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án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730BB671-9743-4819-9105-2FF86D4E0E36}"/>
              </a:ext>
            </a:extLst>
          </p:cNvPr>
          <p:cNvGrpSpPr/>
          <p:nvPr/>
        </p:nvGrpSpPr>
        <p:grpSpPr>
          <a:xfrm>
            <a:off x="620973" y="2965096"/>
            <a:ext cx="4379913" cy="1509370"/>
            <a:chOff x="4181256" y="3224809"/>
            <a:chExt cx="4379913" cy="1509370"/>
          </a:xfrm>
        </p:grpSpPr>
        <p:sp>
          <p:nvSpPr>
            <p:cNvPr id="9" name="직사각형 37">
              <a:extLst>
                <a:ext uri="{FF2B5EF4-FFF2-40B4-BE49-F238E27FC236}">
                  <a16:creationId xmlns:a16="http://schemas.microsoft.com/office/drawing/2014/main" id="{44B7DD30-17C5-4D7E-8AC2-EA4E01FBA36D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Unit 2. Lý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thuyết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38">
              <a:extLst>
                <a:ext uri="{FF2B5EF4-FFF2-40B4-BE49-F238E27FC236}">
                  <a16:creationId xmlns:a16="http://schemas.microsoft.com/office/drawing/2014/main" id="{0544C2E7-AEB2-4C9F-BC7B-16A176B1A6CD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8FF9FD52-A1FA-45F7-80A2-FC3AF69D82B2}"/>
                </a:ext>
              </a:extLst>
            </p:cNvPr>
            <p:cNvSpPr/>
            <p:nvPr/>
          </p:nvSpPr>
          <p:spPr>
            <a:xfrm>
              <a:off x="5160752" y="3641572"/>
              <a:ext cx="3400417" cy="1092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2.1. Hadoop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2.2. Hive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2.3. Spark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2.4. Tableau</a:t>
              </a: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:a16="http://schemas.microsoft.com/office/drawing/2014/main" id="{99E1C113-2E13-42D7-B0BA-4B851632AACF}"/>
              </a:ext>
            </a:extLst>
          </p:cNvPr>
          <p:cNvGrpSpPr/>
          <p:nvPr/>
        </p:nvGrpSpPr>
        <p:grpSpPr>
          <a:xfrm>
            <a:off x="620973" y="4559777"/>
            <a:ext cx="4379913" cy="1749812"/>
            <a:chOff x="4181256" y="3199810"/>
            <a:chExt cx="4379913" cy="1749812"/>
          </a:xfrm>
        </p:grpSpPr>
        <p:sp>
          <p:nvSpPr>
            <p:cNvPr id="13" name="직사각형 37">
              <a:extLst>
                <a:ext uri="{FF2B5EF4-FFF2-40B4-BE49-F238E27FC236}">
                  <a16:creationId xmlns:a16="http://schemas.microsoft.com/office/drawing/2014/main" id="{B347DB6E-48AB-4ECB-AF93-4C89FBDF1471}"/>
                </a:ext>
              </a:extLst>
            </p:cNvPr>
            <p:cNvSpPr/>
            <p:nvPr/>
          </p:nvSpPr>
          <p:spPr>
            <a:xfrm>
              <a:off x="4364135" y="3199810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Unit 3.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Thực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hiên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dự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án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4" name="직사각형 38">
              <a:extLst>
                <a:ext uri="{FF2B5EF4-FFF2-40B4-BE49-F238E27FC236}">
                  <a16:creationId xmlns:a16="http://schemas.microsoft.com/office/drawing/2014/main" id="{0B90DCE9-673D-4E88-91C4-A7B10F5EEAE4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39">
              <a:extLst>
                <a:ext uri="{FF2B5EF4-FFF2-40B4-BE49-F238E27FC236}">
                  <a16:creationId xmlns:a16="http://schemas.microsoft.com/office/drawing/2014/main" id="{2825410F-2C46-47C0-A8BD-61DC6D753D88}"/>
                </a:ext>
              </a:extLst>
            </p:cNvPr>
            <p:cNvSpPr/>
            <p:nvPr/>
          </p:nvSpPr>
          <p:spPr>
            <a:xfrm>
              <a:off x="5160752" y="3641572"/>
              <a:ext cx="3400417" cy="1308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3.1. Sao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chép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dữ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liệu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từ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 file local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vào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 Hadoop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3.2.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Xây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dựng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cơ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sở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dữ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liệu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trong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Hive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3.3.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Quá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trình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ETL</a:t>
              </a: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3.4.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Trực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quan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hoá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dữ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liệu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cùng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Tableau</a:t>
              </a:r>
            </a:p>
          </p:txBody>
        </p:sp>
      </p:grpSp>
      <p:sp>
        <p:nvSpPr>
          <p:cNvPr id="16" name="직사각형 133">
            <a:extLst>
              <a:ext uri="{FF2B5EF4-FFF2-40B4-BE49-F238E27FC236}">
                <a16:creationId xmlns:a16="http://schemas.microsoft.com/office/drawing/2014/main" id="{71B9AA9E-B863-4155-9637-87088D8ED43A}"/>
              </a:ext>
            </a:extLst>
          </p:cNvPr>
          <p:cNvSpPr/>
          <p:nvPr/>
        </p:nvSpPr>
        <p:spPr>
          <a:xfrm>
            <a:off x="409178" y="150278"/>
            <a:ext cx="8508320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Arial" panose="020B0604020202020204" pitchFamily="34" charset="0"/>
                <a:ea typeface="Samsung Sharp Sans" pitchFamily="2" charset="0"/>
                <a:cs typeface="Arial" panose="020B0604020202020204" pitchFamily="34" charset="0"/>
              </a:rPr>
              <a:t>PHÂN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Samsung Sharp Sans" pitchFamily="2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Arial" panose="020B0604020202020204" pitchFamily="34" charset="0"/>
                <a:ea typeface="Samsung Sharp Sans" pitchFamily="2" charset="0"/>
                <a:cs typeface="Arial" panose="020B0604020202020204" pitchFamily="34" charset="0"/>
              </a:rPr>
              <a:t>TÍCH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Samsung Sharp Sans" pitchFamily="2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Arial" panose="020B0604020202020204" pitchFamily="34" charset="0"/>
                <a:ea typeface="Samsung Sharp Sans" pitchFamily="2" charset="0"/>
                <a:cs typeface="Arial" panose="020B0604020202020204" pitchFamily="34" charset="0"/>
              </a:rPr>
              <a:t>DỮ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Samsung Sharp Sans" pitchFamily="2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Arial" panose="020B0604020202020204" pitchFamily="34" charset="0"/>
                <a:ea typeface="Samsung Sharp Sans" pitchFamily="2" charset="0"/>
                <a:cs typeface="Arial" panose="020B0604020202020204" pitchFamily="34" charset="0"/>
              </a:rPr>
              <a:t>LIỆU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Samsung Sharp Sans" pitchFamily="2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Arial" panose="020B0604020202020204" pitchFamily="34" charset="0"/>
                <a:ea typeface="Samsung Sharp Sans" pitchFamily="2" charset="0"/>
                <a:cs typeface="Arial" panose="020B0604020202020204" pitchFamily="34" charset="0"/>
              </a:rPr>
              <a:t>HÀNG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Samsung Sharp Sans" pitchFamily="2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Arial" panose="020B0604020202020204" pitchFamily="34" charset="0"/>
                <a:ea typeface="Samsung Sharp Sans" pitchFamily="2" charset="0"/>
                <a:cs typeface="Arial" panose="020B0604020202020204" pitchFamily="34" charset="0"/>
              </a:rPr>
              <a:t>KHÔNG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Samsung Sharp Sans" pitchFamily="2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Arial" panose="020B0604020202020204" pitchFamily="34" charset="0"/>
                <a:ea typeface="Samsung Sharp Sans" pitchFamily="2" charset="0"/>
                <a:cs typeface="Arial" panose="020B0604020202020204" pitchFamily="34" charset="0"/>
              </a:rPr>
              <a:t>SỬ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Samsung Sharp Sans" pitchFamily="2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Arial" panose="020B0604020202020204" pitchFamily="34" charset="0"/>
                <a:ea typeface="Samsung Sharp Sans" pitchFamily="2" charset="0"/>
                <a:cs typeface="Arial" panose="020B0604020202020204" pitchFamily="34" charset="0"/>
              </a:rPr>
              <a:t>DỤNG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Samsung Sharp Sans" pitchFamily="2" charset="0"/>
                <a:cs typeface="Arial" panose="020B0604020202020204" pitchFamily="34" charset="0"/>
              </a:rPr>
              <a:t> HADOOP, HIVE, SPARK, TABLEAU</a:t>
            </a:r>
          </a:p>
        </p:txBody>
      </p:sp>
    </p:spTree>
    <p:extLst>
      <p:ext uri="{BB962C8B-B14F-4D97-AF65-F5344CB8AC3E}">
        <p14:creationId xmlns:p14="http://schemas.microsoft.com/office/powerpoint/2010/main" val="210647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20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A57D5-7920-4C59-8990-1FDF22441F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000" y="3551768"/>
            <a:ext cx="6837808" cy="276999"/>
          </a:xfrm>
        </p:spPr>
        <p:txBody>
          <a:bodyPr/>
          <a:lstStyle/>
          <a:p>
            <a:r>
              <a:rPr lang="en-US" altLang="ko-KR" dirty="0"/>
              <a:t>Team Name: </a:t>
            </a:r>
            <a:r>
              <a:rPr lang="en-US" altLang="ko-KR" dirty="0" err="1"/>
              <a:t>DHT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786819-9BFB-478D-BAE7-57DB1DE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606306"/>
            <a:ext cx="7848965" cy="1477328"/>
          </a:xfrm>
        </p:spPr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Unit 1: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51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115BB-982E-462D-A44C-030D3E23D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2221661"/>
            <a:ext cx="8541187" cy="1690463"/>
          </a:xfrm>
        </p:spPr>
        <p:txBody>
          <a:bodyPr/>
          <a:lstStyle/>
          <a:p>
            <a:r>
              <a:rPr lang="vi-VN" altLang="ko-KR" dirty="0"/>
              <a:t>Dự án nhằm xử lý và phân tích khối lượng lớn dữ liệu liên quan đến hãng hàng không một cách hiệu quả và hiệu suất cao</a:t>
            </a:r>
            <a:endParaRPr lang="en-US" altLang="ko-KR" dirty="0"/>
          </a:p>
          <a:p>
            <a:pPr lvl="1"/>
            <a:r>
              <a:rPr lang="vi-VN" altLang="ko-KR" dirty="0"/>
              <a:t>Hadoop và HDFS cung cấp một khung lưu trữ và xử lý phân tán, cho phép xử lý các bộ dữ liệu lớn. </a:t>
            </a:r>
            <a:endParaRPr lang="en-US" altLang="ko-KR" dirty="0"/>
          </a:p>
          <a:p>
            <a:pPr lvl="1"/>
            <a:r>
              <a:rPr lang="vi-VN" altLang="ko-KR" dirty="0"/>
              <a:t>Hive và Spark phục vụ như các ngôn ngữ truy vấn và công cụ xử lý dữ liệu đơn giản hóa các tác vụ thao tác dữ liệu. </a:t>
            </a:r>
            <a:endParaRPr lang="en-US" altLang="ko-KR" dirty="0"/>
          </a:p>
          <a:p>
            <a:pPr lvl="1"/>
            <a:r>
              <a:rPr lang="vi-VN" altLang="ko-KR" dirty="0"/>
              <a:t>Tableau cung cấp các giải pháp trực quan hóa dữ liệu để trình bày kết quả phân tích một cách trực quan và dễ hiểu</a:t>
            </a:r>
            <a:endParaRPr lang="en-US" altLang="ko-KR" dirty="0"/>
          </a:p>
          <a:p>
            <a:pPr marL="177747" lvl="1" indent="0">
              <a:buNone/>
            </a:pPr>
            <a:endParaRPr lang="en-US" altLang="ko-KR" dirty="0"/>
          </a:p>
          <a:p>
            <a:pPr marL="177747" lvl="1" indent="0">
              <a:buNone/>
            </a:pPr>
            <a:endParaRPr lang="en-US" altLang="ko-KR" dirty="0"/>
          </a:p>
        </p:txBody>
      </p:sp>
      <p:pic>
        <p:nvPicPr>
          <p:cNvPr id="1026" name="Picture 2" descr="Hadoop là gì? Hiểu thêm về kiến trúc của Hadoop | TopDev">
            <a:extLst>
              <a:ext uri="{FF2B5EF4-FFF2-40B4-BE49-F238E27FC236}">
                <a16:creationId xmlns:a16="http://schemas.microsoft.com/office/drawing/2014/main" id="{3B8553E6-96C0-64C9-C2E1-8BDD97513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4373550"/>
            <a:ext cx="1721291" cy="11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Hive - Wikipedia">
            <a:extLst>
              <a:ext uri="{FF2B5EF4-FFF2-40B4-BE49-F238E27FC236}">
                <a16:creationId xmlns:a16="http://schemas.microsoft.com/office/drawing/2014/main" id="{8CA19160-7D93-8B75-FDFA-DDA538148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22" y="4389601"/>
            <a:ext cx="1274505" cy="11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Spark là gì? Lí do nên sử dụng Apache Spark | BKHOST">
            <a:extLst>
              <a:ext uri="{FF2B5EF4-FFF2-40B4-BE49-F238E27FC236}">
                <a16:creationId xmlns:a16="http://schemas.microsoft.com/office/drawing/2014/main" id="{DB41C676-2AE4-B1EF-4DAA-7D128BC0B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333" y="4396226"/>
            <a:ext cx="2439643" cy="114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ableau Launches Hyper - New Data Engine Technology Delivering  Unprecedented Analytical Performance">
            <a:extLst>
              <a:ext uri="{FF2B5EF4-FFF2-40B4-BE49-F238E27FC236}">
                <a16:creationId xmlns:a16="http://schemas.microsoft.com/office/drawing/2014/main" id="{AF1BCD51-B20F-5FC0-F267-EB08C63A9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976" y="4201342"/>
            <a:ext cx="2328173" cy="121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46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38" y="1100634"/>
            <a:ext cx="8541187" cy="492443"/>
          </a:xfrm>
        </p:spPr>
        <p:txBody>
          <a:bodyPr/>
          <a:lstStyle/>
          <a:p>
            <a:pPr algn="ctr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TRÚC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115BB-982E-462D-A44C-030D3E23D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372812-E521-E393-3A35-C324FB21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88" y="1819320"/>
            <a:ext cx="6521647" cy="442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7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18" y="1421146"/>
            <a:ext cx="8541187" cy="492443"/>
          </a:xfrm>
        </p:spPr>
        <p:txBody>
          <a:bodyPr/>
          <a:lstStyle/>
          <a:p>
            <a:pPr algn="ctr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TRÚC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LOGIC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367B052-B787-371A-77E5-B8A8A2896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3" y="2208522"/>
            <a:ext cx="7850160" cy="379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61AB2D6C-0D27-72AE-328F-22E2481139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468" y="450000"/>
            <a:ext cx="323896" cy="277200"/>
          </a:xfrm>
        </p:spPr>
        <p:txBody>
          <a:bodyPr/>
          <a:lstStyle/>
          <a:p>
            <a:r>
              <a:rPr lang="en-US" altLang="ko-KR" dirty="0"/>
              <a:t>1.2</a:t>
            </a:r>
            <a:endParaRPr lang="ko-KR" altLang="en-US" dirty="0"/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BE595746-F6BC-9808-43C3-2B7F977774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000" y="450001"/>
            <a:ext cx="6837808" cy="276999"/>
          </a:xfrm>
        </p:spPr>
        <p:txBody>
          <a:bodyPr/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4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18" y="1228109"/>
            <a:ext cx="8541187" cy="492443"/>
          </a:xfrm>
        </p:spPr>
        <p:txBody>
          <a:bodyPr/>
          <a:lstStyle/>
          <a:p>
            <a:pPr algn="ctr"/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115BB-982E-462D-A44C-030D3E23D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4C8D23E2-C7BA-FB9B-348F-C6B824D178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87272" y="2372290"/>
            <a:ext cx="2821632" cy="1709315"/>
          </a:xfrm>
        </p:spPr>
        <p:txBody>
          <a:bodyPr/>
          <a:lstStyle/>
          <a:p>
            <a:pPr lvl="1"/>
            <a:r>
              <a:rPr lang="en-IN" dirty="0"/>
              <a:t>Carriers Data</a:t>
            </a:r>
          </a:p>
          <a:p>
            <a:pPr lvl="1"/>
            <a:r>
              <a:rPr lang="en-IN" dirty="0"/>
              <a:t>Plane Data</a:t>
            </a:r>
          </a:p>
          <a:p>
            <a:pPr lvl="1"/>
            <a:r>
              <a:rPr lang="en-IN" dirty="0"/>
              <a:t>Airports Data</a:t>
            </a:r>
          </a:p>
          <a:p>
            <a:pPr lvl="1"/>
            <a:r>
              <a:rPr lang="en-IN" dirty="0"/>
              <a:t>Detailed Data</a:t>
            </a:r>
          </a:p>
          <a:p>
            <a:pPr lvl="1"/>
            <a:endParaRPr lang="en-US" altLang="ko-KR" dirty="0"/>
          </a:p>
          <a:p>
            <a:pPr marL="177747" lvl="1" indent="0">
              <a:buNone/>
            </a:pPr>
            <a:endParaRPr lang="en-US" altLang="ko-K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61D312-365B-BFC3-9124-44091A68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674" y="2372290"/>
            <a:ext cx="3172268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9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16" y="963397"/>
            <a:ext cx="8541187" cy="492443"/>
          </a:xfrm>
        </p:spPr>
        <p:txBody>
          <a:bodyPr/>
          <a:lstStyle/>
          <a:p>
            <a:pPr algn="ctr"/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115BB-982E-462D-A44C-030D3E23D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4C8D23E2-C7BA-FB9B-348F-C6B824D178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502" y="2119855"/>
            <a:ext cx="3221879" cy="3510036"/>
          </a:xfrm>
        </p:spPr>
        <p:txBody>
          <a:bodyPr/>
          <a:lstStyle/>
          <a:p>
            <a:pPr lvl="1"/>
            <a:r>
              <a:rPr lang="en-IN" b="1" dirty="0" err="1"/>
              <a:t>Rawz</a:t>
            </a:r>
            <a:r>
              <a:rPr lang="en-IN" b="1" dirty="0"/>
              <a:t> tables</a:t>
            </a:r>
          </a:p>
          <a:p>
            <a:pPr lvl="1"/>
            <a:r>
              <a:rPr lang="en-IN" dirty="0" err="1"/>
              <a:t>Airpots</a:t>
            </a:r>
            <a:endParaRPr lang="en-IN" dirty="0"/>
          </a:p>
          <a:p>
            <a:pPr lvl="1"/>
            <a:r>
              <a:rPr lang="en-IN" dirty="0"/>
              <a:t>Carriers</a:t>
            </a:r>
          </a:p>
          <a:p>
            <a:pPr lvl="1"/>
            <a:r>
              <a:rPr lang="en-IN" dirty="0"/>
              <a:t>Plane-data</a:t>
            </a:r>
          </a:p>
          <a:p>
            <a:pPr lvl="1"/>
            <a:r>
              <a:rPr lang="en-IN" dirty="0"/>
              <a:t>Detailed-data</a:t>
            </a:r>
          </a:p>
          <a:p>
            <a:pPr lvl="1"/>
            <a:r>
              <a:rPr lang="en-IN" b="1" dirty="0" err="1"/>
              <a:t>Curz</a:t>
            </a:r>
            <a:r>
              <a:rPr lang="en-IN" b="1" dirty="0"/>
              <a:t> tables</a:t>
            </a:r>
          </a:p>
          <a:p>
            <a:pPr lvl="1"/>
            <a:r>
              <a:rPr lang="en-IN" dirty="0" err="1"/>
              <a:t>Airpots</a:t>
            </a:r>
            <a:endParaRPr lang="en-IN" dirty="0"/>
          </a:p>
          <a:p>
            <a:pPr lvl="1"/>
            <a:r>
              <a:rPr lang="en-IN" dirty="0"/>
              <a:t>Carriers</a:t>
            </a:r>
          </a:p>
          <a:p>
            <a:pPr lvl="1"/>
            <a:r>
              <a:rPr lang="en-IN" dirty="0"/>
              <a:t>Plane-data</a:t>
            </a:r>
          </a:p>
          <a:p>
            <a:pPr lvl="1"/>
            <a:r>
              <a:rPr lang="en-IN" dirty="0"/>
              <a:t>Detailed-data</a:t>
            </a:r>
          </a:p>
          <a:p>
            <a:pPr lvl="1"/>
            <a:r>
              <a:rPr lang="en-IN" dirty="0"/>
              <a:t>Flight-facts</a:t>
            </a:r>
          </a:p>
          <a:p>
            <a:pPr marL="914126" lvl="2" indent="0">
              <a:buNone/>
            </a:pPr>
            <a:endParaRPr lang="en-IN" dirty="0"/>
          </a:p>
          <a:p>
            <a:pPr marL="177747" lvl="1" indent="0">
              <a:buNone/>
            </a:pPr>
            <a:endParaRPr lang="en-US" altLang="ko-KR" dirty="0"/>
          </a:p>
          <a:p>
            <a:pPr marL="177747" lvl="1" indent="0">
              <a:buNone/>
            </a:pPr>
            <a:endParaRPr lang="en-US" altLang="ko-KR" dirty="0"/>
          </a:p>
        </p:txBody>
      </p:sp>
      <p:pic>
        <p:nvPicPr>
          <p:cNvPr id="13" name="Picture 12" descr="A diagram of a computer&#10;&#10;Description automatically generated">
            <a:extLst>
              <a:ext uri="{FF2B5EF4-FFF2-40B4-BE49-F238E27FC236}">
                <a16:creationId xmlns:a16="http://schemas.microsoft.com/office/drawing/2014/main" id="{0F34B963-1FDC-1A1E-F597-ACE0A3106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22" y="1790736"/>
            <a:ext cx="7511527" cy="461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A57D5-7920-4C59-8990-1FDF22441F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000" y="3551768"/>
            <a:ext cx="6837808" cy="276999"/>
          </a:xfrm>
        </p:spPr>
        <p:txBody>
          <a:bodyPr/>
          <a:lstStyle/>
          <a:p>
            <a:r>
              <a:rPr lang="en-US" altLang="ko-KR" dirty="0"/>
              <a:t>Team Name: </a:t>
            </a:r>
            <a:r>
              <a:rPr lang="en-US" altLang="ko-KR" dirty="0" err="1"/>
              <a:t>DHT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786819-9BFB-478D-BAE7-57DB1DE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068219"/>
            <a:ext cx="7848965" cy="738664"/>
          </a:xfrm>
        </p:spPr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Unit 2: LÝ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sung">
      <a:majorFont>
        <a:latin typeface="Samsung Sharp Sans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4403</TotalTime>
  <Words>534</Words>
  <Application>Microsoft Office PowerPoint</Application>
  <PresentationFormat>Custom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SamsungOne 400</vt:lpstr>
      <vt:lpstr>Samsung Sharp Sans Bold</vt:lpstr>
      <vt:lpstr>SamsungOne 400C</vt:lpstr>
      <vt:lpstr>Calibri</vt:lpstr>
      <vt:lpstr>Samsung Sharp Sans Medium</vt:lpstr>
      <vt:lpstr>Samsung Sharp Sans</vt:lpstr>
      <vt:lpstr>맑은 고딕</vt:lpstr>
      <vt:lpstr>Arial</vt:lpstr>
      <vt:lpstr>Office Theme</vt:lpstr>
      <vt:lpstr>Airline Dataset Analysis    using Hadoop, Hive, Spark and Tableau</vt:lpstr>
      <vt:lpstr>PowerPoint Presentation</vt:lpstr>
      <vt:lpstr>Unit 1: GIỚI THIỆU PROJECT</vt:lpstr>
      <vt:lpstr>PHÂN TÍCH DỮ LIỆU HÀNG KHÔNG</vt:lpstr>
      <vt:lpstr>KIẾN TRÚC DỰ ÁN</vt:lpstr>
      <vt:lpstr>KIẾN TRÚC DỰ ÁN LOGIC</vt:lpstr>
      <vt:lpstr>NGUỒN DỮ LIỆU</vt:lpstr>
      <vt:lpstr>MÔ HÌNH DỮ LIỆU</vt:lpstr>
      <vt:lpstr>Unit 2: LÝ THUYẾT</vt:lpstr>
      <vt:lpstr>KIẾN TRÚC HADOOP</vt:lpstr>
      <vt:lpstr>KIẾN TRÚC HADOOP</vt:lpstr>
      <vt:lpstr>KIẾN TRÚC HIVE</vt:lpstr>
      <vt:lpstr>CÁC KIỂU DỮ LIỆU TRONG HIVE</vt:lpstr>
      <vt:lpstr>KIẾN TRÚC SPARK</vt:lpstr>
      <vt:lpstr>Unit 3: THỰC HIỆN DỰ ÁN</vt:lpstr>
      <vt:lpstr>QUÁ TRÌNH SAO CHÉP HDFS</vt:lpstr>
      <vt:lpstr>TẠO BẢNG BÊN NGOÀI HIVE TRÊN ĐẦU TỆP CSV</vt:lpstr>
      <vt:lpstr>SPARK ETL DI CHUYỂN THẲNG</vt:lpstr>
      <vt:lpstr>SPARK ETL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Dung Trương Thuỳ</cp:lastModifiedBy>
  <cp:revision>2083</cp:revision>
  <dcterms:created xsi:type="dcterms:W3CDTF">2019-07-06T14:12:49Z</dcterms:created>
  <dcterms:modified xsi:type="dcterms:W3CDTF">2024-08-18T06:44:44Z</dcterms:modified>
</cp:coreProperties>
</file>