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2.xml" ContentType="application/vnd.openxmlformats-officedocument.presentationml.notesSlide+xml"/>
  <Override PartName="/ppt/tags/tag73.xml" ContentType="application/vnd.openxmlformats-officedocument.presentationml.tags+xml"/>
  <Override PartName="/ppt/notesSlides/notesSlide3.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4.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notesSlides/notesSlide5.xml" ContentType="application/vnd.openxmlformats-officedocument.presentationml.notesSlide+xml"/>
  <Override PartName="/ppt/tags/tag92.xml" ContentType="application/vnd.openxmlformats-officedocument.presentationml.tags+xml"/>
  <Override PartName="/ppt/notesSlides/notesSlide6.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9"/>
  </p:notesMasterIdLst>
  <p:sldIdLst>
    <p:sldId id="257" r:id="rId3"/>
    <p:sldId id="278" r:id="rId4"/>
    <p:sldId id="302" r:id="rId5"/>
    <p:sldId id="303" r:id="rId6"/>
    <p:sldId id="304" r:id="rId7"/>
    <p:sldId id="305" r:id="rId8"/>
    <p:sldId id="316" r:id="rId9"/>
    <p:sldId id="317" r:id="rId10"/>
    <p:sldId id="318" r:id="rId11"/>
    <p:sldId id="319" r:id="rId12"/>
    <p:sldId id="306" r:id="rId13"/>
    <p:sldId id="263" r:id="rId14"/>
    <p:sldId id="259" r:id="rId15"/>
    <p:sldId id="260" r:id="rId16"/>
    <p:sldId id="261" r:id="rId17"/>
    <p:sldId id="262"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2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85" d="100"/>
          <a:sy n="85" d="100"/>
        </p:scale>
        <p:origin x="648" y="72"/>
      </p:cViewPr>
      <p:guideLst>
        <p:guide orient="horz" pos="2160"/>
        <p:guide pos="382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2024/3/4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p:cNvSpPr>
          <p:nvPr>
            <p:ph type="sldImg"/>
          </p:nvPr>
        </p:nvSpPr>
        <p:spPr/>
      </p:sp>
      <p:sp>
        <p:nvSpPr>
          <p:cNvPr id="25602" name="文本占位符 2"/>
          <p:cNvSpPr>
            <a:spLocks noGrp="1"/>
          </p:cNvSpPr>
          <p:nvPr>
            <p:ph type="body"/>
          </p:nvPr>
        </p:nvSpPr>
        <p:spPr/>
        <p:txBody>
          <a:bodyPr lIns="91440" tIns="45720" rIns="91440" bIns="45720" anchor="t"/>
          <a:lstStyle/>
          <a:p>
            <a:pPr lvl="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p:cNvSpPr>
          <p:nvPr>
            <p:ph type="sldImg"/>
          </p:nvPr>
        </p:nvSpPr>
        <p:spPr/>
      </p:sp>
      <p:sp>
        <p:nvSpPr>
          <p:cNvPr id="25602" name="文本占位符 2"/>
          <p:cNvSpPr>
            <a:spLocks noGrp="1"/>
          </p:cNvSpPr>
          <p:nvPr>
            <p:ph type="body"/>
          </p:nvPr>
        </p:nvSpPr>
        <p:spPr/>
        <p:txBody>
          <a:bodyPr lIns="91440" tIns="45720" rIns="91440" bIns="45720" anchor="t"/>
          <a:lstStyle/>
          <a:p>
            <a:pPr lvl="0"/>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p:cNvSpPr>
          <p:nvPr>
            <p:ph type="sldImg"/>
          </p:nvPr>
        </p:nvSpPr>
        <p:spPr/>
      </p:sp>
      <p:sp>
        <p:nvSpPr>
          <p:cNvPr id="25602" name="文本占位符 2"/>
          <p:cNvSpPr>
            <a:spLocks noGrp="1"/>
          </p:cNvSpPr>
          <p:nvPr>
            <p:ph type="body"/>
          </p:nvPr>
        </p:nvSpPr>
        <p:spPr/>
        <p:txBody>
          <a:bodyPr lIns="91440" tIns="45720" rIns="91440" bIns="45720" anchor="t"/>
          <a:lstStyle/>
          <a:p>
            <a:pPr lvl="0"/>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p:cNvSpPr>
          <p:nvPr>
            <p:ph type="sldImg"/>
          </p:nvPr>
        </p:nvSpPr>
        <p:spPr/>
      </p:sp>
      <p:sp>
        <p:nvSpPr>
          <p:cNvPr id="25602" name="文本占位符 2"/>
          <p:cNvSpPr>
            <a:spLocks noGrp="1"/>
          </p:cNvSpPr>
          <p:nvPr>
            <p:ph type="body"/>
          </p:nvPr>
        </p:nvSpPr>
        <p:spPr/>
        <p:txBody>
          <a:bodyPr lIns="91440" tIns="45720" rIns="91440" bIns="45720" anchor="t"/>
          <a:lstStyle/>
          <a:p>
            <a:pPr lvl="0"/>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p:cNvSpPr>
          <p:nvPr>
            <p:ph type="sldImg"/>
          </p:nvPr>
        </p:nvSpPr>
        <p:spPr/>
      </p:sp>
      <p:sp>
        <p:nvSpPr>
          <p:cNvPr id="25602" name="文本占位符 2"/>
          <p:cNvSpPr>
            <a:spLocks noGrp="1"/>
          </p:cNvSpPr>
          <p:nvPr>
            <p:ph type="body"/>
          </p:nvPr>
        </p:nvSpPr>
        <p:spPr/>
        <p:txBody>
          <a:bodyPr lIns="91440" tIns="45720" rIns="91440" bIns="45720" anchor="t"/>
          <a:lstStyle/>
          <a:p>
            <a:pPr lvl="0"/>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p:cNvSpPr>
          <p:nvPr>
            <p:ph type="sldImg"/>
          </p:nvPr>
        </p:nvSpPr>
        <p:spPr/>
      </p:sp>
      <p:sp>
        <p:nvSpPr>
          <p:cNvPr id="25602" name="文本占位符 2"/>
          <p:cNvSpPr>
            <a:spLocks noGrp="1"/>
          </p:cNvSpPr>
          <p:nvPr>
            <p:ph type="body"/>
          </p:nvPr>
        </p:nvSpPr>
        <p:spPr/>
        <p:txBody>
          <a:bodyPr lIns="91440" tIns="45720" rIns="91440" bIns="45720" anchor="t"/>
          <a:lstStyle/>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slideMaster" Target="../slideMasters/slideMaster2.xml"/><Relationship Id="rId5" Type="http://schemas.openxmlformats.org/officeDocument/2006/relationships/tags" Target="../tags/tag68.xml"/><Relationship Id="rId4" Type="http://schemas.openxmlformats.org/officeDocument/2006/relationships/tags" Target="../tags/tag67.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2024/3/4</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2024/3/4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2024/3/4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4241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章节名">
    <p:spTree>
      <p:nvGrpSpPr>
        <p:cNvPr id="1" name=""/>
        <p:cNvGrpSpPr/>
        <p:nvPr/>
      </p:nvGrpSpPr>
      <p:grpSpPr>
        <a:xfrm>
          <a:off x="0" y="0"/>
          <a:ext cx="0" cy="0"/>
          <a:chOff x="0" y="0"/>
          <a:chExt cx="0" cy="0"/>
        </a:xfrm>
      </p:grpSpPr>
      <p:sp>
        <p:nvSpPr>
          <p:cNvPr id="2" name="标题 1"/>
          <p:cNvSpPr>
            <a:spLocks noGrp="1"/>
          </p:cNvSpPr>
          <p:nvPr>
            <p:ph type="title"/>
          </p:nvPr>
        </p:nvSpPr>
        <p:spPr>
          <a:xfrm>
            <a:off x="838200" y="2841627"/>
            <a:ext cx="10515600" cy="1325563"/>
          </a:xfrm>
          <a:prstGeom prst="rect">
            <a:avLst/>
          </a:prstGeom>
        </p:spPr>
        <p:txBody>
          <a:bodyPr>
            <a:noAutofit/>
          </a:bodyPr>
          <a:lstStyle>
            <a:lvl1pPr algn="ctr">
              <a:defRPr sz="6000" baseline="0">
                <a:solidFill>
                  <a:schemeClr val="tx2"/>
                </a:solidFill>
                <a:latin typeface="Verdana" panose="020B0604030504040204" pitchFamily="34" charset="0"/>
                <a:ea typeface="幼圆" panose="02010509060101010101" pitchFamily="49"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1793681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47133" y="42864"/>
            <a:ext cx="105156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347133" y="1158537"/>
            <a:ext cx="11489267" cy="4930775"/>
          </a:xfrm>
        </p:spPr>
        <p:txBody>
          <a:bodyPr tIns="46800"/>
          <a:lstStyle>
            <a:lvl1pPr marL="228600" indent="-360000" algn="l">
              <a:buClr>
                <a:schemeClr val="accent1"/>
              </a:buClr>
              <a:buSzPct val="100000"/>
              <a:buFont typeface="Wingdings" panose="05000000000000000000" pitchFamily="2" charset="2"/>
              <a:buChar char="p"/>
              <a:defRPr lang="zh-CN" altLang="en-US" dirty="0" smtClean="0"/>
            </a:lvl1pPr>
            <a:lvl2pPr marL="685800" indent="-360000">
              <a:buClr>
                <a:schemeClr val="accent1"/>
              </a:buClr>
              <a:buFont typeface="Wingdings" panose="05000000000000000000" pitchFamily="2" charset="2"/>
              <a:buChar char="l"/>
              <a:defRPr sz="2000"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sz="1800"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5pPr>
            <a:lvl6pPr marL="2286000" indent="0">
              <a:buClr>
                <a:schemeClr val="tx2"/>
              </a:buClr>
              <a:buFont typeface="Arial" panose="020B0604020202020204" pitchFamily="34" charset="0"/>
              <a:buNone/>
              <a:defRPr/>
            </a:lvl6pPr>
            <a:lvl7pPr marL="2743200" indent="0">
              <a:buNone/>
              <a:defRPr/>
            </a:lvl7pPr>
            <a:lvl8pPr marL="3200400" indent="0">
              <a:buNone/>
              <a:defRPr/>
            </a:lvl8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dirty="0"/>
          </a:p>
        </p:txBody>
      </p:sp>
    </p:spTree>
    <p:extLst>
      <p:ext uri="{BB962C8B-B14F-4D97-AF65-F5344CB8AC3E}">
        <p14:creationId xmlns:p14="http://schemas.microsoft.com/office/powerpoint/2010/main" val="1225069584"/>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347134" y="50800"/>
            <a:ext cx="9592733" cy="787400"/>
          </a:xfrm>
        </p:spPr>
        <p:txBody>
          <a:bodyPr/>
          <a:lstStyle>
            <a:lvl1pPr>
              <a:defRPr baseline="0"/>
            </a:lvl1pPr>
          </a:lstStyle>
          <a:p>
            <a:r>
              <a:rPr lang="zh-CN" altLang="en-US"/>
              <a:t>单击此处编辑母版标题样式</a:t>
            </a:r>
            <a:endParaRPr lang="zh-CN" altLang="en-US" dirty="0"/>
          </a:p>
        </p:txBody>
      </p:sp>
      <p:sp>
        <p:nvSpPr>
          <p:cNvPr id="7" name="文本占位符 6"/>
          <p:cNvSpPr>
            <a:spLocks noGrp="1"/>
          </p:cNvSpPr>
          <p:nvPr>
            <p:ph type="body" sz="quarter" idx="13"/>
          </p:nvPr>
        </p:nvSpPr>
        <p:spPr>
          <a:xfrm>
            <a:off x="347133" y="1149013"/>
            <a:ext cx="1150620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a:t>单击此处编辑母版文本样式</a:t>
            </a:r>
          </a:p>
        </p:txBody>
      </p:sp>
      <p:sp>
        <p:nvSpPr>
          <p:cNvPr id="9" name="内容占位符 8"/>
          <p:cNvSpPr>
            <a:spLocks noGrp="1"/>
          </p:cNvSpPr>
          <p:nvPr>
            <p:ph sz="quarter" idx="14"/>
          </p:nvPr>
        </p:nvSpPr>
        <p:spPr>
          <a:xfrm>
            <a:off x="347133" y="1720513"/>
            <a:ext cx="1150620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3343834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55600" y="1171237"/>
            <a:ext cx="528320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171237"/>
            <a:ext cx="5681133"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1"/>
          <p:cNvSpPr>
            <a:spLocks noGrp="1"/>
          </p:cNvSpPr>
          <p:nvPr>
            <p:ph type="title"/>
          </p:nvPr>
        </p:nvSpPr>
        <p:spPr>
          <a:xfrm>
            <a:off x="347133" y="60327"/>
            <a:ext cx="105156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638187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7133" y="1112792"/>
            <a:ext cx="5342467"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347133" y="1724773"/>
            <a:ext cx="5342467"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096000" y="1112792"/>
            <a:ext cx="57404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096000" y="1724773"/>
            <a:ext cx="574040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Title 1"/>
          <p:cNvSpPr>
            <a:spLocks noGrp="1"/>
          </p:cNvSpPr>
          <p:nvPr>
            <p:ph type="title"/>
          </p:nvPr>
        </p:nvSpPr>
        <p:spPr>
          <a:xfrm>
            <a:off x="347133" y="73027"/>
            <a:ext cx="105156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4084414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1"/>
          <p:cNvSpPr>
            <a:spLocks noGrp="1"/>
          </p:cNvSpPr>
          <p:nvPr>
            <p:ph type="title"/>
          </p:nvPr>
        </p:nvSpPr>
        <p:spPr>
          <a:xfrm>
            <a:off x="347133" y="73027"/>
            <a:ext cx="10515600" cy="777874"/>
          </a:xfrm>
          <a:prstGeom prst="rect">
            <a:avLst/>
          </a:prstGeom>
        </p:spPr>
        <p:txBody>
          <a:bodyPr>
            <a:normAutofit/>
          </a:bodyPr>
          <a:lstStyle>
            <a:lvl1pPr>
              <a:defRPr sz="3600" b="1"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31717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1581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2024/3/4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347134" y="152400"/>
            <a:ext cx="9592733" cy="787400"/>
          </a:xfrm>
        </p:spPr>
        <p:txBody>
          <a:bodyPr/>
          <a:lstStyle>
            <a:lvl1pPr>
              <a:defRPr baseline="0"/>
            </a:lvl1pPr>
          </a:lstStyle>
          <a:p>
            <a:r>
              <a:rPr lang="zh-CN" altLang="en-US"/>
              <a:t>单击此处编辑母版标题样式</a:t>
            </a:r>
            <a:endParaRPr lang="zh-CN" altLang="en-US" dirty="0"/>
          </a:p>
        </p:txBody>
      </p:sp>
      <p:sp>
        <p:nvSpPr>
          <p:cNvPr id="3" name="日期占位符 2"/>
          <p:cNvSpPr>
            <a:spLocks noGrp="1"/>
          </p:cNvSpPr>
          <p:nvPr>
            <p:ph type="dt" sz="half" idx="10"/>
          </p:nvPr>
        </p:nvSpPr>
        <p:spPr>
          <a:xfrm>
            <a:off x="838200" y="6356352"/>
            <a:ext cx="2743200" cy="365125"/>
          </a:xfrm>
          <a:prstGeom prst="rect">
            <a:avLst/>
          </a:prstGeom>
        </p:spPr>
        <p:txBody>
          <a:bodyPr/>
          <a:lstStyle/>
          <a:p>
            <a:fld id="{DD087ABC-C147-4608-9421-DC913BD4572E}" type="datetimeFigureOut">
              <a:rPr lang="zh-CN" altLang="en-US" smtClean="0"/>
              <a:pPr/>
              <a:t>2024/3/4</a:t>
            </a:fld>
            <a:endParaRPr lang="zh-CN" altLang="en-US"/>
          </a:p>
        </p:txBody>
      </p:sp>
      <p:sp>
        <p:nvSpPr>
          <p:cNvPr id="4" name="页脚占位符 3"/>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2"/>
            <a:ext cx="2743200" cy="365125"/>
          </a:xfrm>
          <a:prstGeom prst="rect">
            <a:avLst/>
          </a:prstGeom>
        </p:spPr>
        <p:txBody>
          <a:bodyPr/>
          <a:lstStyle/>
          <a:p>
            <a:fld id="{DE0B59AC-3424-42EB-B3D4-DEBEAAEEC0DC}" type="slidenum">
              <a:rPr lang="zh-CN" altLang="en-US" smtClean="0"/>
              <a:pPr/>
              <a:t>‹#›</a:t>
            </a:fld>
            <a:endParaRPr lang="zh-CN" altLang="en-US"/>
          </a:p>
        </p:txBody>
      </p:sp>
      <p:sp>
        <p:nvSpPr>
          <p:cNvPr id="7" name="文本占位符 6"/>
          <p:cNvSpPr>
            <a:spLocks noGrp="1"/>
          </p:cNvSpPr>
          <p:nvPr>
            <p:ph type="body" sz="quarter" idx="13"/>
          </p:nvPr>
        </p:nvSpPr>
        <p:spPr>
          <a:xfrm>
            <a:off x="347133" y="1257300"/>
            <a:ext cx="1150620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dirty="0"/>
              <a:t>单击此处编辑母版文本样式</a:t>
            </a:r>
          </a:p>
        </p:txBody>
      </p:sp>
      <p:sp>
        <p:nvSpPr>
          <p:cNvPr id="9" name="内容占位符 8"/>
          <p:cNvSpPr>
            <a:spLocks noGrp="1"/>
          </p:cNvSpPr>
          <p:nvPr>
            <p:ph sz="quarter" idx="14"/>
          </p:nvPr>
        </p:nvSpPr>
        <p:spPr>
          <a:xfrm>
            <a:off x="347133" y="1828800"/>
            <a:ext cx="11506200" cy="4343400"/>
          </a:xfrm>
        </p:spPr>
        <p:txBody>
          <a:bodyPr/>
          <a:lstStyle>
            <a:lvl1pPr>
              <a:defRPr baseline="0"/>
            </a:lvl1pPr>
            <a:lvl2pPr>
              <a:defRPr baseline="0"/>
            </a:lvl2pPr>
            <a:lvl3pPr>
              <a:defRPr baseline="0"/>
            </a:lvl3pPr>
            <a:lvl4pPr>
              <a:defRPr baseline="0"/>
            </a:lvl4pPr>
            <a:lvl5pPr>
              <a:defRPr baseline="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2311834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55600" y="1279525"/>
            <a:ext cx="5283200" cy="4897438"/>
          </a:xfrm>
        </p:spPr>
        <p:txBody>
          <a:bodyPr/>
          <a:lstStyle>
            <a:lvl1pPr marL="228600" indent="-360000">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tx2"/>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tx2"/>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tx2"/>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tx2"/>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6172200" y="1279525"/>
            <a:ext cx="5681133" cy="4897438"/>
          </a:xfrm>
        </p:spPr>
        <p:txBody>
          <a:bodyPr/>
          <a:lstStyle>
            <a:lvl1pPr marL="228600" indent="-360000">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tx2"/>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tx2"/>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tx2"/>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tx2"/>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a:xfrm>
            <a:off x="838200" y="6356352"/>
            <a:ext cx="2743200" cy="365125"/>
          </a:xfrm>
          <a:prstGeom prst="rect">
            <a:avLst/>
          </a:prstGeom>
        </p:spPr>
        <p:txBody>
          <a:bodyPr/>
          <a:lstStyle>
            <a:lvl1pPr>
              <a:defRPr>
                <a:solidFill>
                  <a:schemeClr val="bg1"/>
                </a:solidFill>
                <a:latin typeface="幼圆" panose="02010509060101010101" pitchFamily="49" charset="-122"/>
                <a:ea typeface="幼圆" panose="02010509060101010101" pitchFamily="49" charset="-122"/>
              </a:defRPr>
            </a:lvl1pPr>
          </a:lstStyle>
          <a:p>
            <a:fld id="{DD087ABC-C147-4608-9421-DC913BD4572E}" type="datetimeFigureOut">
              <a:rPr lang="zh-CN" altLang="en-US" smtClean="0"/>
              <a:pPr/>
              <a:t>2024/3/4</a:t>
            </a:fld>
            <a:endParaRPr lang="zh-CN" altLang="en-US" dirty="0"/>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lvl1pPr>
              <a:defRPr>
                <a:solidFill>
                  <a:schemeClr val="bg1"/>
                </a:solidFill>
                <a:latin typeface="幼圆" panose="02010509060101010101" pitchFamily="49" charset="-122"/>
                <a:ea typeface="幼圆" panose="02010509060101010101" pitchFamily="49" charset="-122"/>
              </a:defRPr>
            </a:lvl1pPr>
          </a:lstStyle>
          <a:p>
            <a:endParaRPr lang="zh-CN" altLang="en-US" dirty="0"/>
          </a:p>
        </p:txBody>
      </p:sp>
      <p:sp>
        <p:nvSpPr>
          <p:cNvPr id="7" name="Slide Number Placeholder 6"/>
          <p:cNvSpPr>
            <a:spLocks noGrp="1"/>
          </p:cNvSpPr>
          <p:nvPr>
            <p:ph type="sldNum" sz="quarter" idx="12"/>
          </p:nvPr>
        </p:nvSpPr>
        <p:spPr>
          <a:xfrm>
            <a:off x="8610600" y="6356352"/>
            <a:ext cx="2743200" cy="365125"/>
          </a:xfrm>
          <a:prstGeom prst="rect">
            <a:avLst/>
          </a:prstGeom>
        </p:spPr>
        <p:txBody>
          <a:bodyPr/>
          <a:lstStyle>
            <a:lvl1pPr>
              <a:defRPr>
                <a:solidFill>
                  <a:schemeClr val="bg1"/>
                </a:solidFill>
                <a:latin typeface="幼圆" panose="02010509060101010101" pitchFamily="49" charset="-122"/>
                <a:ea typeface="幼圆" panose="02010509060101010101" pitchFamily="49" charset="-122"/>
              </a:defRPr>
            </a:lvl1pPr>
          </a:lstStyle>
          <a:p>
            <a:fld id="{DE0B59AC-3424-42EB-B3D4-DEBEAAEEC0DC}" type="slidenum">
              <a:rPr lang="zh-CN" altLang="en-US" smtClean="0"/>
              <a:pPr/>
              <a:t>‹#›</a:t>
            </a:fld>
            <a:endParaRPr lang="zh-CN" altLang="en-US"/>
          </a:p>
        </p:txBody>
      </p:sp>
      <p:sp>
        <p:nvSpPr>
          <p:cNvPr id="8" name="Title 1"/>
          <p:cNvSpPr>
            <a:spLocks noGrp="1"/>
          </p:cNvSpPr>
          <p:nvPr>
            <p:ph type="title"/>
          </p:nvPr>
        </p:nvSpPr>
        <p:spPr>
          <a:xfrm>
            <a:off x="347133" y="161927"/>
            <a:ext cx="105156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3882541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7133" y="1269208"/>
            <a:ext cx="5342467"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Content Placeholder 3"/>
          <p:cNvSpPr>
            <a:spLocks noGrp="1"/>
          </p:cNvSpPr>
          <p:nvPr>
            <p:ph sz="half" idx="2"/>
          </p:nvPr>
        </p:nvSpPr>
        <p:spPr>
          <a:xfrm>
            <a:off x="347133" y="1881190"/>
            <a:ext cx="5342467" cy="4308473"/>
          </a:xfrm>
        </p:spPr>
        <p:txBody>
          <a:bodyPr/>
          <a:lstStyle>
            <a:lvl1pPr marL="228600" indent="-360000">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tx2"/>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tx2"/>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tx2"/>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tx2"/>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Text Placeholder 4"/>
          <p:cNvSpPr>
            <a:spLocks noGrp="1"/>
          </p:cNvSpPr>
          <p:nvPr>
            <p:ph type="body" sz="quarter" idx="3"/>
          </p:nvPr>
        </p:nvSpPr>
        <p:spPr>
          <a:xfrm>
            <a:off x="6096000" y="1269208"/>
            <a:ext cx="57404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Content Placeholder 5"/>
          <p:cNvSpPr>
            <a:spLocks noGrp="1"/>
          </p:cNvSpPr>
          <p:nvPr>
            <p:ph sz="quarter" idx="4"/>
          </p:nvPr>
        </p:nvSpPr>
        <p:spPr>
          <a:xfrm>
            <a:off x="6096000" y="1881190"/>
            <a:ext cx="5740400" cy="4308473"/>
          </a:xfrm>
        </p:spPr>
        <p:txBody>
          <a:bodyPr/>
          <a:lstStyle>
            <a:lvl1pPr marL="228600" indent="-360000">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tx2"/>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tx2"/>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tx2"/>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tx2"/>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Date Placeholder 6"/>
          <p:cNvSpPr>
            <a:spLocks noGrp="1"/>
          </p:cNvSpPr>
          <p:nvPr>
            <p:ph type="dt" sz="half" idx="10"/>
          </p:nvPr>
        </p:nvSpPr>
        <p:spPr>
          <a:xfrm>
            <a:off x="838200" y="6356352"/>
            <a:ext cx="2743200" cy="365125"/>
          </a:xfrm>
          <a:prstGeom prst="rect">
            <a:avLst/>
          </a:prstGeom>
        </p:spPr>
        <p:txBody>
          <a:bodyPr/>
          <a:lstStyle>
            <a:lvl1pPr>
              <a:defRPr>
                <a:solidFill>
                  <a:schemeClr val="bg1"/>
                </a:solidFill>
                <a:latin typeface="方正准圆简体" panose="02010601030101010101" pitchFamily="2" charset="-122"/>
                <a:ea typeface="方正准圆简体" panose="02010601030101010101" pitchFamily="2" charset="-122"/>
              </a:defRPr>
            </a:lvl1pPr>
          </a:lstStyle>
          <a:p>
            <a:fld id="{DD087ABC-C147-4608-9421-DC913BD4572E}" type="datetimeFigureOut">
              <a:rPr lang="zh-CN" altLang="en-US" smtClean="0"/>
              <a:pPr/>
              <a:t>2024/3/4</a:t>
            </a:fld>
            <a:endParaRPr lang="zh-CN" altLang="en-US"/>
          </a:p>
        </p:txBody>
      </p:sp>
      <p:sp>
        <p:nvSpPr>
          <p:cNvPr id="8" name="Footer Placeholder 7"/>
          <p:cNvSpPr>
            <a:spLocks noGrp="1"/>
          </p:cNvSpPr>
          <p:nvPr>
            <p:ph type="ftr" sz="quarter" idx="11"/>
          </p:nvPr>
        </p:nvSpPr>
        <p:spPr>
          <a:xfrm>
            <a:off x="4038600" y="6356352"/>
            <a:ext cx="4114800" cy="365125"/>
          </a:xfrm>
          <a:prstGeom prst="rect">
            <a:avLst/>
          </a:prstGeom>
        </p:spPr>
        <p:txBody>
          <a:bodyPr/>
          <a:lstStyle>
            <a:lvl1pPr>
              <a:defRPr>
                <a:solidFill>
                  <a:schemeClr val="bg1"/>
                </a:solidFill>
                <a:latin typeface="方正准圆简体" panose="02010601030101010101" pitchFamily="2" charset="-122"/>
                <a:ea typeface="方正准圆简体" panose="02010601030101010101" pitchFamily="2" charset="-122"/>
              </a:defRPr>
            </a:lvl1pPr>
          </a:lstStyle>
          <a:p>
            <a:endParaRPr lang="zh-CN" altLang="en-US"/>
          </a:p>
        </p:txBody>
      </p:sp>
      <p:sp>
        <p:nvSpPr>
          <p:cNvPr id="9" name="Slide Number Placeholder 8"/>
          <p:cNvSpPr>
            <a:spLocks noGrp="1"/>
          </p:cNvSpPr>
          <p:nvPr>
            <p:ph type="sldNum" sz="quarter" idx="12"/>
          </p:nvPr>
        </p:nvSpPr>
        <p:spPr>
          <a:xfrm>
            <a:off x="8610600" y="6356352"/>
            <a:ext cx="2743200" cy="365125"/>
          </a:xfrm>
          <a:prstGeom prst="rect">
            <a:avLst/>
          </a:prstGeom>
        </p:spPr>
        <p:txBody>
          <a:bodyPr/>
          <a:lstStyle>
            <a:lvl1pPr>
              <a:defRPr>
                <a:solidFill>
                  <a:schemeClr val="bg1"/>
                </a:solidFill>
                <a:latin typeface="方正准圆简体" panose="02010601030101010101" pitchFamily="2" charset="-122"/>
                <a:ea typeface="方正准圆简体" panose="02010601030101010101" pitchFamily="2" charset="-122"/>
              </a:defRPr>
            </a:lvl1pPr>
          </a:lstStyle>
          <a:p>
            <a:fld id="{DE0B59AC-3424-42EB-B3D4-DEBEAAEEC0DC}" type="slidenum">
              <a:rPr lang="zh-CN" altLang="en-US" smtClean="0"/>
              <a:pPr/>
              <a:t>‹#›</a:t>
            </a:fld>
            <a:endParaRPr lang="zh-CN" altLang="en-US"/>
          </a:p>
        </p:txBody>
      </p:sp>
      <p:sp>
        <p:nvSpPr>
          <p:cNvPr id="10" name="Title 1"/>
          <p:cNvSpPr>
            <a:spLocks noGrp="1"/>
          </p:cNvSpPr>
          <p:nvPr>
            <p:ph type="title"/>
          </p:nvPr>
        </p:nvSpPr>
        <p:spPr>
          <a:xfrm>
            <a:off x="347133" y="161927"/>
            <a:ext cx="105156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42748048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2"/>
            <a:ext cx="2743200" cy="365125"/>
          </a:xfrm>
          <a:prstGeom prst="rect">
            <a:avLst/>
          </a:prstGeom>
        </p:spPr>
        <p:txBody>
          <a:bodyPr/>
          <a:lstStyle>
            <a:lvl1pPr>
              <a:defRPr>
                <a:latin typeface="幼圆" panose="02010509060101010101" pitchFamily="49" charset="-122"/>
                <a:ea typeface="幼圆" panose="02010509060101010101" pitchFamily="49" charset="-122"/>
              </a:defRPr>
            </a:lvl1pPr>
          </a:lstStyle>
          <a:p>
            <a:fld id="{DD087ABC-C147-4608-9421-DC913BD4572E}" type="datetimeFigureOut">
              <a:rPr lang="zh-CN" altLang="en-US" smtClean="0"/>
              <a:pPr/>
              <a:t>2024/3/4</a:t>
            </a:fld>
            <a:endParaRPr lang="zh-CN" altLang="en-US"/>
          </a:p>
        </p:txBody>
      </p:sp>
      <p:sp>
        <p:nvSpPr>
          <p:cNvPr id="4" name="Footer Placeholder 3"/>
          <p:cNvSpPr>
            <a:spLocks noGrp="1"/>
          </p:cNvSpPr>
          <p:nvPr>
            <p:ph type="ftr" sz="quarter" idx="11"/>
          </p:nvPr>
        </p:nvSpPr>
        <p:spPr>
          <a:xfrm>
            <a:off x="4038600" y="6356352"/>
            <a:ext cx="4114800" cy="365125"/>
          </a:xfrm>
          <a:prstGeom prst="rect">
            <a:avLst/>
          </a:prstGeom>
        </p:spPr>
        <p:txBody>
          <a:bodyPr/>
          <a:lstStyle>
            <a:lvl1pPr>
              <a:defRPr>
                <a:latin typeface="幼圆" panose="02010509060101010101" pitchFamily="49" charset="-122"/>
                <a:ea typeface="幼圆" panose="02010509060101010101" pitchFamily="49" charset="-122"/>
              </a:defRPr>
            </a:lvl1pPr>
          </a:lstStyle>
          <a:p>
            <a:endParaRPr lang="zh-CN" altLang="en-US"/>
          </a:p>
        </p:txBody>
      </p:sp>
      <p:sp>
        <p:nvSpPr>
          <p:cNvPr id="5" name="Slide Number Placeholder 4"/>
          <p:cNvSpPr>
            <a:spLocks noGrp="1"/>
          </p:cNvSpPr>
          <p:nvPr>
            <p:ph type="sldNum" sz="quarter" idx="12"/>
          </p:nvPr>
        </p:nvSpPr>
        <p:spPr>
          <a:xfrm>
            <a:off x="8610600" y="6356352"/>
            <a:ext cx="2743200" cy="365125"/>
          </a:xfrm>
          <a:prstGeom prst="rect">
            <a:avLst/>
          </a:prstGeom>
        </p:spPr>
        <p:txBody>
          <a:bodyPr/>
          <a:lstStyle>
            <a:lvl1pPr>
              <a:defRPr>
                <a:latin typeface="幼圆" panose="02010509060101010101" pitchFamily="49" charset="-122"/>
                <a:ea typeface="幼圆" panose="02010509060101010101" pitchFamily="49" charset="-122"/>
              </a:defRPr>
            </a:lvl1pPr>
          </a:lstStyle>
          <a:p>
            <a:fld id="{DE0B59AC-3424-42EB-B3D4-DEBEAAEEC0DC}" type="slidenum">
              <a:rPr lang="zh-CN" altLang="en-US" smtClean="0"/>
              <a:pPr/>
              <a:t>‹#›</a:t>
            </a:fld>
            <a:endParaRPr lang="zh-CN" altLang="en-US"/>
          </a:p>
        </p:txBody>
      </p:sp>
      <p:sp>
        <p:nvSpPr>
          <p:cNvPr id="6" name="Title 1"/>
          <p:cNvSpPr>
            <a:spLocks noGrp="1"/>
          </p:cNvSpPr>
          <p:nvPr>
            <p:ph type="title"/>
          </p:nvPr>
        </p:nvSpPr>
        <p:spPr>
          <a:xfrm>
            <a:off x="347133" y="161927"/>
            <a:ext cx="105156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349531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lvl1pPr>
              <a:defRPr>
                <a:latin typeface="幼圆" panose="02010509060101010101" pitchFamily="49" charset="-122"/>
                <a:ea typeface="幼圆" panose="02010509060101010101" pitchFamily="49" charset="-122"/>
              </a:defRPr>
            </a:lvl1pPr>
          </a:lstStyle>
          <a:p>
            <a:fld id="{DD087ABC-C147-4608-9421-DC913BD4572E}" type="datetimeFigureOut">
              <a:rPr lang="zh-CN" altLang="en-US" smtClean="0"/>
              <a:pPr/>
              <a:t>2024/3/4</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lvl1pPr>
              <a:defRPr>
                <a:latin typeface="幼圆" panose="02010509060101010101" pitchFamily="49" charset="-122"/>
                <a:ea typeface="幼圆" panose="02010509060101010101" pitchFamily="49" charset="-122"/>
              </a:defRPr>
            </a:lvl1p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lvl1pPr>
              <a:defRPr>
                <a:latin typeface="幼圆" panose="02010509060101010101" pitchFamily="49" charset="-122"/>
                <a:ea typeface="幼圆" panose="02010509060101010101" pitchFamily="49" charset="-122"/>
              </a:defRPr>
            </a:lvl1pPr>
          </a:lstStyle>
          <a:p>
            <a:fld id="{DE0B59AC-3424-42EB-B3D4-DEBEAAEEC0DC}" type="slidenum">
              <a:rPr lang="zh-CN" altLang="en-US" smtClean="0"/>
              <a:pPr/>
              <a:t>‹#›</a:t>
            </a:fld>
            <a:endParaRPr lang="zh-CN" altLang="en-US"/>
          </a:p>
        </p:txBody>
      </p:sp>
    </p:spTree>
    <p:extLst>
      <p:ext uri="{BB962C8B-B14F-4D97-AF65-F5344CB8AC3E}">
        <p14:creationId xmlns:p14="http://schemas.microsoft.com/office/powerpoint/2010/main" val="37347304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2024/3/4</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3624831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2024/3/4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2024/3/4</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2024/3/4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2024/3/4</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2024/3/4</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2024/3/4</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2024/3/4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jp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2024/3/4</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7133" y="1050917"/>
            <a:ext cx="11506200" cy="507047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8" name="标题占位符 7"/>
          <p:cNvSpPr>
            <a:spLocks noGrp="1"/>
          </p:cNvSpPr>
          <p:nvPr>
            <p:ph type="title"/>
          </p:nvPr>
        </p:nvSpPr>
        <p:spPr>
          <a:xfrm>
            <a:off x="347134" y="50800"/>
            <a:ext cx="9592733" cy="787400"/>
          </a:xfrm>
          <a:prstGeom prst="rect">
            <a:avLst/>
          </a:prstGeom>
        </p:spPr>
        <p:txBody>
          <a:bodyPr vert="horz" lIns="91440" tIns="45720" rIns="91440" bIns="45720" rtlCol="0" anchor="ctr">
            <a:normAutofit/>
          </a:bodyPr>
          <a:lstStyle/>
          <a:p>
            <a:r>
              <a:rPr lang="zh-CN" altLang="en-US" dirty="0"/>
              <a:t>单击此处编辑母版标题样式</a:t>
            </a:r>
          </a:p>
        </p:txBody>
      </p:sp>
    </p:spTree>
    <p:extLst>
      <p:ext uri="{BB962C8B-B14F-4D97-AF65-F5344CB8AC3E}">
        <p14:creationId xmlns:p14="http://schemas.microsoft.com/office/powerpoint/2010/main" val="18460557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3600" b="1" kern="1200"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cs typeface="+mj-cs"/>
        </a:defRPr>
      </a:lvl1pPr>
    </p:titleStyle>
    <p:body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4.wmf"/><Relationship Id="rId7" Type="http://schemas.openxmlformats.org/officeDocument/2006/relationships/oleObject" Target="../embeddings/oleObject36.bin"/><Relationship Id="rId2" Type="http://schemas.openxmlformats.org/officeDocument/2006/relationships/oleObject" Target="../embeddings/oleObject33.bin"/><Relationship Id="rId1" Type="http://schemas.openxmlformats.org/officeDocument/2006/relationships/slideLayout" Target="../slideLayouts/slideLayout14.xml"/><Relationship Id="rId6" Type="http://schemas.openxmlformats.org/officeDocument/2006/relationships/image" Target="../media/image35.wmf"/><Relationship Id="rId11" Type="http://schemas.openxmlformats.org/officeDocument/2006/relationships/image" Target="../media/image38.png"/><Relationship Id="rId5" Type="http://schemas.openxmlformats.org/officeDocument/2006/relationships/oleObject" Target="../embeddings/oleObject35.bin"/><Relationship Id="rId10" Type="http://schemas.openxmlformats.org/officeDocument/2006/relationships/image" Target="../media/image37.wmf"/><Relationship Id="rId4" Type="http://schemas.openxmlformats.org/officeDocument/2006/relationships/oleObject" Target="../embeddings/oleObject34.bin"/><Relationship Id="rId9" Type="http://schemas.openxmlformats.org/officeDocument/2006/relationships/oleObject" Target="../embeddings/oleObject37.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image" Target="../media/image39.wmf"/><Relationship Id="rId7" Type="http://schemas.openxmlformats.org/officeDocument/2006/relationships/image" Target="../media/image41.wmf"/><Relationship Id="rId2" Type="http://schemas.openxmlformats.org/officeDocument/2006/relationships/oleObject" Target="../embeddings/oleObject38.bin"/><Relationship Id="rId1" Type="http://schemas.openxmlformats.org/officeDocument/2006/relationships/slideLayout" Target="../slideLayouts/slideLayout14.xml"/><Relationship Id="rId6" Type="http://schemas.openxmlformats.org/officeDocument/2006/relationships/oleObject" Target="../embeddings/oleObject40.bin"/><Relationship Id="rId11" Type="http://schemas.openxmlformats.org/officeDocument/2006/relationships/oleObject" Target="../embeddings/oleObject43.bin"/><Relationship Id="rId5" Type="http://schemas.openxmlformats.org/officeDocument/2006/relationships/image" Target="../media/image40.w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42.wmf"/></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71.xml"/><Relationship Id="rId7" Type="http://schemas.openxmlformats.org/officeDocument/2006/relationships/image" Target="../media/image43.png"/><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notesSlide" Target="../notesSlides/notesSlide2.xml"/><Relationship Id="rId11" Type="http://schemas.openxmlformats.org/officeDocument/2006/relationships/image" Target="../media/image46.png"/><Relationship Id="rId5" Type="http://schemas.openxmlformats.org/officeDocument/2006/relationships/slideLayout" Target="../slideLayouts/slideLayout25.xml"/><Relationship Id="rId10" Type="http://schemas.openxmlformats.org/officeDocument/2006/relationships/image" Target="../media/image45.png"/><Relationship Id="rId4" Type="http://schemas.openxmlformats.org/officeDocument/2006/relationships/tags" Target="../tags/tag72.xml"/><Relationship Id="rId9" Type="http://schemas.openxmlformats.org/officeDocument/2006/relationships/image" Target="../media/image4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73.xml"/><Relationship Id="rId6" Type="http://schemas.openxmlformats.org/officeDocument/2006/relationships/image" Target="../media/image47.png"/><Relationship Id="rId5" Type="http://schemas.openxmlformats.org/officeDocument/2006/relationships/hyperlink" Target="https://www.kaggle.com/datasets/altavish/boston-housing-dataset" TargetMode="Externa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tags" Target="../tags/tag81.xml"/><Relationship Id="rId13" Type="http://schemas.openxmlformats.org/officeDocument/2006/relationships/tags" Target="../tags/tag86.xml"/><Relationship Id="rId18" Type="http://schemas.openxmlformats.org/officeDocument/2006/relationships/notesSlide" Target="../notesSlides/notesSlide4.xml"/><Relationship Id="rId3" Type="http://schemas.openxmlformats.org/officeDocument/2006/relationships/tags" Target="../tags/tag76.xml"/><Relationship Id="rId7" Type="http://schemas.openxmlformats.org/officeDocument/2006/relationships/tags" Target="../tags/tag80.xml"/><Relationship Id="rId12" Type="http://schemas.openxmlformats.org/officeDocument/2006/relationships/tags" Target="../tags/tag85.xml"/><Relationship Id="rId17" Type="http://schemas.openxmlformats.org/officeDocument/2006/relationships/slideLayout" Target="../slideLayouts/slideLayout1.xml"/><Relationship Id="rId2" Type="http://schemas.openxmlformats.org/officeDocument/2006/relationships/tags" Target="../tags/tag75.xml"/><Relationship Id="rId16" Type="http://schemas.openxmlformats.org/officeDocument/2006/relationships/tags" Target="../tags/tag89.xml"/><Relationship Id="rId20" Type="http://schemas.openxmlformats.org/officeDocument/2006/relationships/image" Target="../media/image48.png"/><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tags" Target="../tags/tag84.xml"/><Relationship Id="rId5" Type="http://schemas.openxmlformats.org/officeDocument/2006/relationships/tags" Target="../tags/tag78.xml"/><Relationship Id="rId15" Type="http://schemas.openxmlformats.org/officeDocument/2006/relationships/tags" Target="../tags/tag88.xml"/><Relationship Id="rId10" Type="http://schemas.openxmlformats.org/officeDocument/2006/relationships/tags" Target="../tags/tag83.xml"/><Relationship Id="rId19" Type="http://schemas.openxmlformats.org/officeDocument/2006/relationships/image" Target="../media/image4.png"/><Relationship Id="rId4" Type="http://schemas.openxmlformats.org/officeDocument/2006/relationships/tags" Target="../tags/tag77.xml"/><Relationship Id="rId9" Type="http://schemas.openxmlformats.org/officeDocument/2006/relationships/tags" Target="../tags/tag82.xml"/><Relationship Id="rId14" Type="http://schemas.openxmlformats.org/officeDocument/2006/relationships/tags" Target="../tags/tag8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1.xml"/><Relationship Id="rId1" Type="http://schemas.openxmlformats.org/officeDocument/2006/relationships/tags" Target="../tags/tag90.xml"/><Relationship Id="rId5" Type="http://schemas.openxmlformats.org/officeDocument/2006/relationships/image" Target="../media/image4.png"/><Relationship Id="rId4"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9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tags" Target="../tags/tag93.xml"/><Relationship Id="rId5" Type="http://schemas.openxmlformats.org/officeDocument/2006/relationships/image" Target="../media/image50.png"/><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7.wmf"/><Relationship Id="rId12" Type="http://schemas.openxmlformats.org/officeDocument/2006/relationships/oleObject" Target="../embeddings/oleObject6.bin"/><Relationship Id="rId2" Type="http://schemas.openxmlformats.org/officeDocument/2006/relationships/oleObject" Target="../embeddings/oleObject1.bin"/><Relationship Id="rId1" Type="http://schemas.openxmlformats.org/officeDocument/2006/relationships/slideLayout" Target="../slideLayouts/slideLayout14.xml"/><Relationship Id="rId6" Type="http://schemas.openxmlformats.org/officeDocument/2006/relationships/oleObject" Target="../embeddings/oleObject3.bin"/><Relationship Id="rId11" Type="http://schemas.openxmlformats.org/officeDocument/2006/relationships/image" Target="../media/image9.wmf"/><Relationship Id="rId5" Type="http://schemas.openxmlformats.org/officeDocument/2006/relationships/image" Target="../media/image6.wmf"/><Relationship Id="rId15" Type="http://schemas.openxmlformats.org/officeDocument/2006/relationships/image" Target="../media/image11.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8.wmf"/><Relationship Id="rId14" Type="http://schemas.openxmlformats.org/officeDocument/2006/relationships/oleObject" Target="../embeddings/oleObject7.bin"/></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s://www.python.org/ftp/python/3.9.12/python-3.9.12-amd64.ex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23.xml.rels><?xml version="1.0" encoding="UTF-8" standalone="yes"?>
<Relationships xmlns="http://schemas.openxmlformats.org/package/2006/relationships"><Relationship Id="rId3" Type="http://schemas.openxmlformats.org/officeDocument/2006/relationships/hyperlink" Target="https://www.jetbrains.com/pycharm/download/#section=windows" TargetMode="External"/><Relationship Id="rId2" Type="http://schemas.openxmlformats.org/officeDocument/2006/relationships/slideLayout" Target="../slideLayouts/slideLayout2.xml"/><Relationship Id="rId1" Type="http://schemas.openxmlformats.org/officeDocument/2006/relationships/tags" Target="../tags/tag96.xml"/><Relationship Id="rId4" Type="http://schemas.openxmlformats.org/officeDocument/2006/relationships/image" Target="../media/image56.png"/></Relationships>
</file>

<file path=ppt/slides/_rels/slide2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8.bin"/><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5.wmf"/><Relationship Id="rId2" Type="http://schemas.openxmlformats.org/officeDocument/2006/relationships/oleObject" Target="../embeddings/oleObject9.bin"/><Relationship Id="rId1" Type="http://schemas.openxmlformats.org/officeDocument/2006/relationships/slideLayout" Target="../slideLayouts/slideLayout14.xml"/><Relationship Id="rId6" Type="http://schemas.openxmlformats.org/officeDocument/2006/relationships/oleObject" Target="../embeddings/oleObject11.bin"/><Relationship Id="rId5" Type="http://schemas.openxmlformats.org/officeDocument/2006/relationships/image" Target="../media/image14.wmf"/><Relationship Id="rId4" Type="http://schemas.openxmlformats.org/officeDocument/2006/relationships/oleObject" Target="../embeddings/oleObject10.bin"/></Relationships>
</file>

<file path=ppt/slides/_rels/slide5.x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18.wmf"/><Relationship Id="rId2" Type="http://schemas.openxmlformats.org/officeDocument/2006/relationships/oleObject" Target="../embeddings/oleObject12.bin"/><Relationship Id="rId1" Type="http://schemas.openxmlformats.org/officeDocument/2006/relationships/slideLayout" Target="../slideLayouts/slideLayout14.xml"/><Relationship Id="rId6" Type="http://schemas.openxmlformats.org/officeDocument/2006/relationships/oleObject" Target="../embeddings/oleObject14.bin"/><Relationship Id="rId5" Type="http://schemas.openxmlformats.org/officeDocument/2006/relationships/image" Target="../media/image17.wmf"/><Relationship Id="rId4" Type="http://schemas.openxmlformats.org/officeDocument/2006/relationships/oleObject" Target="../embeddings/oleObject13.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19.wmf"/><Relationship Id="rId7" Type="http://schemas.openxmlformats.org/officeDocument/2006/relationships/image" Target="../media/image21.wmf"/><Relationship Id="rId2" Type="http://schemas.openxmlformats.org/officeDocument/2006/relationships/oleObject" Target="../embeddings/oleObject15.bin"/><Relationship Id="rId1" Type="http://schemas.openxmlformats.org/officeDocument/2006/relationships/slideLayout" Target="../slideLayouts/slideLayout14.xml"/><Relationship Id="rId6" Type="http://schemas.openxmlformats.org/officeDocument/2006/relationships/oleObject" Target="../embeddings/oleObject17.bin"/><Relationship Id="rId11" Type="http://schemas.openxmlformats.org/officeDocument/2006/relationships/image" Target="../media/image23.wmf"/><Relationship Id="rId5" Type="http://schemas.openxmlformats.org/officeDocument/2006/relationships/image" Target="../media/image20.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22.wmf"/></Relationships>
</file>

<file path=ppt/slides/_rels/slide7.xml.rels><?xml version="1.0" encoding="UTF-8" standalone="yes"?>
<Relationships xmlns="http://schemas.openxmlformats.org/package/2006/relationships"><Relationship Id="rId3" Type="http://schemas.openxmlformats.org/officeDocument/2006/relationships/image" Target="../media/image24.wmf"/><Relationship Id="rId7" Type="http://schemas.openxmlformats.org/officeDocument/2006/relationships/image" Target="../media/image26.wmf"/><Relationship Id="rId2" Type="http://schemas.openxmlformats.org/officeDocument/2006/relationships/oleObject" Target="../embeddings/oleObject20.bin"/><Relationship Id="rId1" Type="http://schemas.openxmlformats.org/officeDocument/2006/relationships/slideLayout" Target="../slideLayouts/slideLayout14.xml"/><Relationship Id="rId6" Type="http://schemas.openxmlformats.org/officeDocument/2006/relationships/oleObject" Target="../embeddings/oleObject22.bin"/><Relationship Id="rId5" Type="http://schemas.openxmlformats.org/officeDocument/2006/relationships/image" Target="../media/image25.wmf"/><Relationship Id="rId4" Type="http://schemas.openxmlformats.org/officeDocument/2006/relationships/oleObject" Target="../embeddings/oleObject21.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image" Target="../media/image13.wmf"/><Relationship Id="rId7" Type="http://schemas.openxmlformats.org/officeDocument/2006/relationships/image" Target="../media/image15.wmf"/><Relationship Id="rId2" Type="http://schemas.openxmlformats.org/officeDocument/2006/relationships/oleObject" Target="../embeddings/oleObject23.bin"/><Relationship Id="rId1" Type="http://schemas.openxmlformats.org/officeDocument/2006/relationships/slideLayout" Target="../slideLayouts/slideLayout14.xml"/><Relationship Id="rId6" Type="http://schemas.openxmlformats.org/officeDocument/2006/relationships/oleObject" Target="../embeddings/oleObject25.bin"/><Relationship Id="rId11" Type="http://schemas.openxmlformats.org/officeDocument/2006/relationships/image" Target="../media/image28.wmf"/><Relationship Id="rId5" Type="http://schemas.openxmlformats.org/officeDocument/2006/relationships/image" Target="../media/image14.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27.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29.wmf"/><Relationship Id="rId7" Type="http://schemas.openxmlformats.org/officeDocument/2006/relationships/image" Target="../media/image31.wmf"/><Relationship Id="rId2" Type="http://schemas.openxmlformats.org/officeDocument/2006/relationships/oleObject" Target="../embeddings/oleObject28.bin"/><Relationship Id="rId1" Type="http://schemas.openxmlformats.org/officeDocument/2006/relationships/slideLayout" Target="../slideLayouts/slideLayout14.xml"/><Relationship Id="rId6" Type="http://schemas.openxmlformats.org/officeDocument/2006/relationships/oleObject" Target="../embeddings/oleObject30.bin"/><Relationship Id="rId11" Type="http://schemas.openxmlformats.org/officeDocument/2006/relationships/image" Target="../media/image33.wmf"/><Relationship Id="rId5" Type="http://schemas.openxmlformats.org/officeDocument/2006/relationships/image" Target="../media/image30.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3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7" name="Picture 4"/>
          <p:cNvPicPr>
            <a:picLocks noChangeAspect="1"/>
          </p:cNvPicPr>
          <p:nvPr/>
        </p:nvPicPr>
        <p:blipFill>
          <a:blip r:embed="rId3"/>
          <a:stretch>
            <a:fillRect/>
          </a:stretch>
        </p:blipFill>
        <p:spPr>
          <a:xfrm>
            <a:off x="10698163" y="0"/>
            <a:ext cx="1282700" cy="1282700"/>
          </a:xfrm>
          <a:prstGeom prst="rect">
            <a:avLst/>
          </a:prstGeom>
          <a:noFill/>
          <a:ln w="9525">
            <a:noFill/>
          </a:ln>
        </p:spPr>
      </p:pic>
      <p:sp>
        <p:nvSpPr>
          <p:cNvPr id="2" name="文本框 1"/>
          <p:cNvSpPr txBox="1"/>
          <p:nvPr/>
        </p:nvSpPr>
        <p:spPr>
          <a:xfrm>
            <a:off x="2746263" y="2141837"/>
            <a:ext cx="6096000" cy="892810"/>
          </a:xfrm>
          <a:prstGeom prst="rect">
            <a:avLst/>
          </a:prstGeom>
          <a:noFill/>
        </p:spPr>
        <p:txBody>
          <a:bodyPr wrap="square" rtlCol="0" anchor="t">
            <a:noAutofit/>
          </a:bodyPr>
          <a:lstStyle/>
          <a:p>
            <a:r>
              <a:rPr lang="zh-CN" altLang="en-US" sz="4400" dirty="0">
                <a:latin typeface="华文中宋" panose="02010600040101010101" charset="-122"/>
                <a:ea typeface="华文中宋" panose="02010600040101010101" charset="-122"/>
                <a:sym typeface="+mn-ea"/>
              </a:rPr>
              <a:t>实验一：多元线性回归</a:t>
            </a:r>
          </a:p>
        </p:txBody>
      </p:sp>
      <p:sp>
        <p:nvSpPr>
          <p:cNvPr id="4" name="文本框 3"/>
          <p:cNvSpPr txBox="1"/>
          <p:nvPr/>
        </p:nvSpPr>
        <p:spPr>
          <a:xfrm>
            <a:off x="6785835" y="3648205"/>
            <a:ext cx="6096000" cy="583565"/>
          </a:xfrm>
          <a:prstGeom prst="rect">
            <a:avLst/>
          </a:prstGeom>
          <a:noFill/>
        </p:spPr>
        <p:txBody>
          <a:bodyPr wrap="square" rtlCol="0" anchor="t">
            <a:spAutoFit/>
          </a:bodyPr>
          <a:lstStyle/>
          <a:p>
            <a:r>
              <a:rPr lang="en-US" altLang="zh-CN" sz="3200" dirty="0">
                <a:latin typeface="华文中宋" panose="02010600040101010101" charset="-122"/>
                <a:ea typeface="华文中宋" panose="02010600040101010101" charset="-122"/>
                <a:cs typeface="华文中宋" panose="02010600040101010101" charset="-122"/>
                <a:sym typeface="+mn-ea"/>
              </a:rPr>
              <a:t>——</a:t>
            </a:r>
            <a:r>
              <a:rPr lang="zh-CN" altLang="en-US" sz="3200" dirty="0">
                <a:latin typeface="华文中宋" panose="02010600040101010101" charset="-122"/>
                <a:ea typeface="华文中宋" panose="02010600040101010101" charset="-122"/>
                <a:cs typeface="华文中宋" panose="02010600040101010101" charset="-122"/>
                <a:sym typeface="+mn-ea"/>
              </a:rPr>
              <a:t>波士顿房价预测</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14"/>
          <p:cNvSpPr txBox="1"/>
          <p:nvPr/>
        </p:nvSpPr>
        <p:spPr>
          <a:xfrm>
            <a:off x="2136029" y="5238056"/>
            <a:ext cx="5143189" cy="400110"/>
          </a:xfrm>
          <a:prstGeom prst="rect">
            <a:avLst/>
          </a:prstGeom>
          <a:noFill/>
        </p:spPr>
        <p:txBody>
          <a:bodyPr wrap="square" rtlCol="0">
            <a:spAutoFit/>
          </a:bodyPr>
          <a:lstStyle/>
          <a:p>
            <a:r>
              <a:rPr lang="zh-CN" altLang="en-US" sz="2000" dirty="0">
                <a:solidFill>
                  <a:prstClr val="black"/>
                </a:solidFill>
                <a:latin typeface="Verdana"/>
                <a:ea typeface="幼圆"/>
              </a:rPr>
              <a:t>令上式为零可得   最优解的闭式解</a:t>
            </a:r>
          </a:p>
        </p:txBody>
      </p:sp>
      <p:graphicFrame>
        <p:nvGraphicFramePr>
          <p:cNvPr id="11" name="对象 10"/>
          <p:cNvGraphicFramePr>
            <a:graphicFrameLocks noChangeAspect="1"/>
          </p:cNvGraphicFramePr>
          <p:nvPr/>
        </p:nvGraphicFramePr>
        <p:xfrm>
          <a:off x="4011814" y="5280155"/>
          <a:ext cx="263525" cy="315912"/>
        </p:xfrm>
        <a:graphic>
          <a:graphicData uri="http://schemas.openxmlformats.org/presentationml/2006/ole">
            <mc:AlternateContent xmlns:mc="http://schemas.openxmlformats.org/markup-compatibility/2006">
              <mc:Choice xmlns:v="urn:schemas-microsoft-com:vml" Requires="v">
                <p:oleObj name="Formula" r:id="rId2" imgW="131040" imgH="160200" progId="Equation.Ribbit">
                  <p:embed/>
                </p:oleObj>
              </mc:Choice>
              <mc:Fallback>
                <p:oleObj name="Formula" r:id="rId2" imgW="131040" imgH="160200" progId="Equation.Ribbit">
                  <p:embed/>
                  <p:pic>
                    <p:nvPicPr>
                      <p:cNvPr id="11" name="对象 10"/>
                      <p:cNvPicPr>
                        <a:picLocks noChangeAspect="1" noChangeArrowheads="1"/>
                      </p:cNvPicPr>
                      <p:nvPr/>
                    </p:nvPicPr>
                    <p:blipFill>
                      <a:blip r:embed="rId3"/>
                      <a:srcRect/>
                      <a:stretch>
                        <a:fillRect/>
                      </a:stretch>
                    </p:blipFill>
                    <p:spPr bwMode="auto">
                      <a:xfrm>
                        <a:off x="4011814" y="5280155"/>
                        <a:ext cx="263525"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nvGraphicFramePr>
        <p:xfrm>
          <a:off x="6919414" y="3488808"/>
          <a:ext cx="263525" cy="315912"/>
        </p:xfrm>
        <a:graphic>
          <a:graphicData uri="http://schemas.openxmlformats.org/presentationml/2006/ole">
            <mc:AlternateContent xmlns:mc="http://schemas.openxmlformats.org/markup-compatibility/2006">
              <mc:Choice xmlns:v="urn:schemas-microsoft-com:vml" Requires="v">
                <p:oleObj name="Formula" r:id="rId4" imgW="131040" imgH="160200" progId="Equation.Ribbit">
                  <p:embed/>
                </p:oleObj>
              </mc:Choice>
              <mc:Fallback>
                <p:oleObj name="Formula" r:id="rId4" imgW="131040" imgH="160200" progId="Equation.Ribbit">
                  <p:embed/>
                  <p:pic>
                    <p:nvPicPr>
                      <p:cNvPr id="9" name="对象 8"/>
                      <p:cNvPicPr>
                        <a:picLocks noChangeAspect="1" noChangeArrowheads="1"/>
                      </p:cNvPicPr>
                      <p:nvPr/>
                    </p:nvPicPr>
                    <p:blipFill>
                      <a:blip r:embed="rId3"/>
                      <a:srcRect/>
                      <a:stretch>
                        <a:fillRect/>
                      </a:stretch>
                    </p:blipFill>
                    <p:spPr bwMode="auto">
                      <a:xfrm>
                        <a:off x="6919414" y="3488808"/>
                        <a:ext cx="263525"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标题 1"/>
          <p:cNvSpPr>
            <a:spLocks noGrp="1"/>
          </p:cNvSpPr>
          <p:nvPr>
            <p:ph type="title"/>
          </p:nvPr>
        </p:nvSpPr>
        <p:spPr/>
        <p:txBody>
          <a:bodyPr/>
          <a:lstStyle/>
          <a:p>
            <a:r>
              <a:rPr lang="zh-CN" altLang="en-US" dirty="0">
                <a:solidFill>
                  <a:schemeClr val="tx1"/>
                </a:solidFill>
              </a:rPr>
              <a:t>多元线性回归 </a:t>
            </a:r>
          </a:p>
        </p:txBody>
      </p:sp>
      <p:sp>
        <p:nvSpPr>
          <p:cNvPr id="8" name="内容占位符 4"/>
          <p:cNvSpPr txBox="1">
            <a:spLocks/>
          </p:cNvSpPr>
          <p:nvPr/>
        </p:nvSpPr>
        <p:spPr>
          <a:xfrm>
            <a:off x="1776144" y="1290639"/>
            <a:ext cx="8616950" cy="575423"/>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tx2"/>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rgbClr val="023A9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rgbClr val="023A9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rgbClr val="023A9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rgbClr val="023A9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16754D"/>
              </a:buClr>
            </a:pPr>
            <a:r>
              <a:rPr lang="en-US" altLang="zh-CN" dirty="0">
                <a:solidFill>
                  <a:prstClr val="black"/>
                </a:solidFill>
              </a:rPr>
              <a:t>4.</a:t>
            </a:r>
            <a:r>
              <a:rPr lang="zh-CN" altLang="en-US" dirty="0">
                <a:solidFill>
                  <a:prstClr val="black"/>
                </a:solidFill>
              </a:rPr>
              <a:t>最小二乘法（</a:t>
            </a:r>
            <a:r>
              <a:rPr lang="en-US" altLang="zh-CN" dirty="0">
                <a:solidFill>
                  <a:prstClr val="black"/>
                </a:solidFill>
              </a:rPr>
              <a:t>least square method</a:t>
            </a:r>
            <a:r>
              <a:rPr lang="en-US" altLang="en-US" dirty="0">
                <a:solidFill>
                  <a:prstClr val="black"/>
                </a:solidFill>
              </a:rPr>
              <a:t>）</a:t>
            </a:r>
          </a:p>
        </p:txBody>
      </p:sp>
      <p:graphicFrame>
        <p:nvGraphicFramePr>
          <p:cNvPr id="3" name="对象 2"/>
          <p:cNvGraphicFramePr>
            <a:graphicFrameLocks noChangeAspect="1"/>
          </p:cNvGraphicFramePr>
          <p:nvPr/>
        </p:nvGraphicFramePr>
        <p:xfrm>
          <a:off x="3572405" y="2152550"/>
          <a:ext cx="4673600" cy="557212"/>
        </p:xfrm>
        <a:graphic>
          <a:graphicData uri="http://schemas.openxmlformats.org/presentationml/2006/ole">
            <mc:AlternateContent xmlns:mc="http://schemas.openxmlformats.org/markup-compatibility/2006">
              <mc:Choice xmlns:v="urn:schemas-microsoft-com:vml" Requires="v">
                <p:oleObj name="Formula" r:id="rId5" imgW="2337120" imgH="282240" progId="Equation.Ribbit">
                  <p:embed/>
                </p:oleObj>
              </mc:Choice>
              <mc:Fallback>
                <p:oleObj name="Formula" r:id="rId5" imgW="2337120" imgH="282240" progId="Equation.Ribbit">
                  <p:embed/>
                  <p:pic>
                    <p:nvPicPr>
                      <p:cNvPr id="3"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2405" y="2152550"/>
                        <a:ext cx="4673600"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nvGraphicFramePr>
        <p:xfrm>
          <a:off x="2576450" y="3448886"/>
          <a:ext cx="3632200" cy="406400"/>
        </p:xfrm>
        <a:graphic>
          <a:graphicData uri="http://schemas.openxmlformats.org/presentationml/2006/ole">
            <mc:AlternateContent xmlns:mc="http://schemas.openxmlformats.org/markup-compatibility/2006">
              <mc:Choice xmlns:v="urn:schemas-microsoft-com:vml" Requires="v">
                <p:oleObj name="Formula" r:id="rId7" imgW="1816200" imgH="205920" progId="Equation.Ribbit">
                  <p:embed/>
                </p:oleObj>
              </mc:Choice>
              <mc:Fallback>
                <p:oleObj name="Formula" r:id="rId7" imgW="1816200" imgH="205920" progId="Equation.Ribbit">
                  <p:embed/>
                  <p:pic>
                    <p:nvPicPr>
                      <p:cNvPr id="4" name="对象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76450" y="3448886"/>
                        <a:ext cx="36322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nvGraphicFramePr>
        <p:xfrm>
          <a:off x="4335993" y="4383089"/>
          <a:ext cx="2943225" cy="676275"/>
        </p:xfrm>
        <a:graphic>
          <a:graphicData uri="http://schemas.openxmlformats.org/presentationml/2006/ole">
            <mc:AlternateContent xmlns:mc="http://schemas.openxmlformats.org/markup-compatibility/2006">
              <mc:Choice xmlns:v="urn:schemas-microsoft-com:vml" Requires="v">
                <p:oleObj name="Formula" r:id="rId9" imgW="1472040" imgH="343080" progId="Equation.Ribbit">
                  <p:embed/>
                </p:oleObj>
              </mc:Choice>
              <mc:Fallback>
                <p:oleObj name="Formula" r:id="rId9" imgW="1472040" imgH="343080" progId="Equation.Ribbit">
                  <p:embed/>
                  <p:pic>
                    <p:nvPicPr>
                      <p:cNvPr id="5" name="对象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35993" y="4383089"/>
                        <a:ext cx="29432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Box 13"/>
          <p:cNvSpPr txBox="1"/>
          <p:nvPr/>
        </p:nvSpPr>
        <p:spPr>
          <a:xfrm>
            <a:off x="2136028" y="3446709"/>
            <a:ext cx="880844" cy="400110"/>
          </a:xfrm>
          <a:prstGeom prst="rect">
            <a:avLst/>
          </a:prstGeom>
          <a:noFill/>
        </p:spPr>
        <p:txBody>
          <a:bodyPr wrap="square" rtlCol="0">
            <a:spAutoFit/>
          </a:bodyPr>
          <a:lstStyle/>
          <a:p>
            <a:r>
              <a:rPr lang="zh-CN" altLang="en-US" sz="2000" dirty="0">
                <a:solidFill>
                  <a:prstClr val="black"/>
                </a:solidFill>
                <a:latin typeface="Verdana"/>
                <a:ea typeface="幼圆"/>
              </a:rPr>
              <a:t>令</a:t>
            </a:r>
          </a:p>
        </p:txBody>
      </p:sp>
      <p:sp>
        <p:nvSpPr>
          <p:cNvPr id="15" name="TextBox 14"/>
          <p:cNvSpPr txBox="1"/>
          <p:nvPr/>
        </p:nvSpPr>
        <p:spPr>
          <a:xfrm>
            <a:off x="6328295" y="3455176"/>
            <a:ext cx="2266105" cy="400110"/>
          </a:xfrm>
          <a:prstGeom prst="rect">
            <a:avLst/>
          </a:prstGeom>
          <a:noFill/>
        </p:spPr>
        <p:txBody>
          <a:bodyPr wrap="square" rtlCol="0">
            <a:spAutoFit/>
          </a:bodyPr>
          <a:lstStyle/>
          <a:p>
            <a:r>
              <a:rPr lang="zh-CN" altLang="en-US" sz="2000" dirty="0">
                <a:solidFill>
                  <a:prstClr val="black"/>
                </a:solidFill>
                <a:latin typeface="Verdana"/>
                <a:ea typeface="幼圆"/>
              </a:rPr>
              <a:t>，对   求导得到</a:t>
            </a:r>
          </a:p>
        </p:txBody>
      </p:sp>
      <p:sp>
        <p:nvSpPr>
          <p:cNvPr id="6" name="矩形 5">
            <a:extLst>
              <a:ext uri="{FF2B5EF4-FFF2-40B4-BE49-F238E27FC236}">
                <a16:creationId xmlns:a16="http://schemas.microsoft.com/office/drawing/2014/main" id="{73D7C8B3-2A7C-BDF6-B6D1-7CC9F0D42FFE}"/>
              </a:ext>
            </a:extLst>
          </p:cNvPr>
          <p:cNvSpPr/>
          <p:nvPr/>
        </p:nvSpPr>
        <p:spPr>
          <a:xfrm>
            <a:off x="5351929" y="1990165"/>
            <a:ext cx="2943225" cy="67627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3462C6C3-C0A6-246D-2DF7-CE30B1A5B3EB}"/>
              </a:ext>
            </a:extLst>
          </p:cNvPr>
          <p:cNvPicPr>
            <a:picLocks noChangeAspect="1"/>
          </p:cNvPicPr>
          <p:nvPr/>
        </p:nvPicPr>
        <p:blipFill rotWithShape="1">
          <a:blip r:embed="rId11"/>
          <a:srcRect l="1155" r="1602"/>
          <a:stretch/>
        </p:blipFill>
        <p:spPr>
          <a:xfrm>
            <a:off x="5406390" y="2023023"/>
            <a:ext cx="2839616" cy="589200"/>
          </a:xfrm>
          <a:prstGeom prst="rect">
            <a:avLst/>
          </a:prstGeom>
        </p:spPr>
      </p:pic>
      <p:sp>
        <p:nvSpPr>
          <p:cNvPr id="17" name="文本框 16">
            <a:extLst>
              <a:ext uri="{FF2B5EF4-FFF2-40B4-BE49-F238E27FC236}">
                <a16:creationId xmlns:a16="http://schemas.microsoft.com/office/drawing/2014/main" id="{0393A524-DF1B-5425-54D0-92E8E89305CD}"/>
              </a:ext>
            </a:extLst>
          </p:cNvPr>
          <p:cNvSpPr txBox="1"/>
          <p:nvPr/>
        </p:nvSpPr>
        <p:spPr>
          <a:xfrm>
            <a:off x="8472095" y="2964933"/>
            <a:ext cx="3446145" cy="523875"/>
          </a:xfrm>
          <a:prstGeom prst="rect">
            <a:avLst/>
          </a:prstGeom>
          <a:noFill/>
          <a:ln w="19050">
            <a:solidFill>
              <a:srgbClr val="FF0000"/>
            </a:solidFill>
          </a:ln>
        </p:spPr>
        <p:txBody>
          <a:bodyPr wrap="square" rtlCol="0">
            <a:noAutofit/>
          </a:bodyPr>
          <a:lstStyle/>
          <a:p>
            <a:r>
              <a:rPr lang="zh-CN" altLang="en-US" sz="1400" dirty="0">
                <a:latin typeface="华文中宋" panose="02010600040101010101" charset="-122"/>
                <a:ea typeface="华文中宋" panose="02010600040101010101" charset="-122"/>
              </a:rPr>
              <a:t>对应项相乘再相加（误差的平方再相加，相当于使用向量内积的形式替代平方和）</a:t>
            </a:r>
          </a:p>
        </p:txBody>
      </p:sp>
      <p:cxnSp>
        <p:nvCxnSpPr>
          <p:cNvPr id="19" name="直接箭头连接符 18">
            <a:extLst>
              <a:ext uri="{FF2B5EF4-FFF2-40B4-BE49-F238E27FC236}">
                <a16:creationId xmlns:a16="http://schemas.microsoft.com/office/drawing/2014/main" id="{EA5B773E-308F-32F5-2E14-A48C24BD5FFE}"/>
              </a:ext>
            </a:extLst>
          </p:cNvPr>
          <p:cNvCxnSpPr/>
          <p:nvPr/>
        </p:nvCxnSpPr>
        <p:spPr>
          <a:xfrm>
            <a:off x="8364071" y="2152550"/>
            <a:ext cx="815788" cy="7251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8315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多元线性回归 </a:t>
            </a:r>
            <a:r>
              <a:rPr lang="en-US" altLang="zh-CN" dirty="0">
                <a:solidFill>
                  <a:schemeClr val="tx1"/>
                </a:solidFill>
                <a:latin typeface="+mn-ea"/>
              </a:rPr>
              <a:t>-</a:t>
            </a:r>
            <a:r>
              <a:rPr lang="en-US" altLang="zh-CN" dirty="0">
                <a:solidFill>
                  <a:schemeClr val="tx1"/>
                </a:solidFill>
              </a:rPr>
              <a:t> </a:t>
            </a:r>
            <a:r>
              <a:rPr lang="zh-CN" altLang="en-US" dirty="0">
                <a:solidFill>
                  <a:schemeClr val="tx1"/>
                </a:solidFill>
              </a:rPr>
              <a:t>满秩讨论</a:t>
            </a:r>
          </a:p>
        </p:txBody>
      </p:sp>
      <p:sp>
        <p:nvSpPr>
          <p:cNvPr id="8" name="内容占位符 4"/>
          <p:cNvSpPr txBox="1">
            <a:spLocks/>
          </p:cNvSpPr>
          <p:nvPr/>
        </p:nvSpPr>
        <p:spPr>
          <a:xfrm>
            <a:off x="1523999" y="1322389"/>
            <a:ext cx="8851165" cy="5043050"/>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tx2"/>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rgbClr val="023A9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rgbClr val="023A9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rgbClr val="023A9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rgbClr val="023A9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16754D"/>
              </a:buClr>
            </a:pPr>
            <a:r>
              <a:rPr lang="en-US" altLang="zh-CN" dirty="0">
                <a:solidFill>
                  <a:prstClr val="black"/>
                </a:solidFill>
              </a:rPr>
              <a:t>1.</a:t>
            </a:r>
            <a:r>
              <a:rPr lang="zh-CN" altLang="en-US" dirty="0">
                <a:solidFill>
                  <a:prstClr val="black"/>
                </a:solidFill>
              </a:rPr>
              <a:t>          是满秩矩阵或正定矩阵，则</a:t>
            </a:r>
            <a:endParaRPr lang="en-US" altLang="zh-CN" dirty="0">
              <a:solidFill>
                <a:prstClr val="black"/>
              </a:solidFill>
            </a:endParaRPr>
          </a:p>
          <a:p>
            <a:pPr marL="0" indent="0">
              <a:buClr>
                <a:srgbClr val="16754D"/>
              </a:buClr>
              <a:buNone/>
            </a:pPr>
            <a:endParaRPr lang="en-US" altLang="zh-CN" dirty="0">
              <a:solidFill>
                <a:prstClr val="black"/>
              </a:solidFill>
            </a:endParaRPr>
          </a:p>
          <a:p>
            <a:pPr marL="0" indent="0">
              <a:buClr>
                <a:srgbClr val="16754D"/>
              </a:buClr>
              <a:buNone/>
            </a:pPr>
            <a:endParaRPr lang="en-US" altLang="zh-CN" dirty="0">
              <a:solidFill>
                <a:prstClr val="black"/>
              </a:solidFill>
            </a:endParaRPr>
          </a:p>
          <a:p>
            <a:pPr marL="0" indent="0">
              <a:buClr>
                <a:srgbClr val="16754D"/>
              </a:buClr>
              <a:buNone/>
            </a:pPr>
            <a:r>
              <a:rPr lang="zh-CN" altLang="en-US" sz="2000" dirty="0">
                <a:solidFill>
                  <a:prstClr val="black"/>
                </a:solidFill>
              </a:rPr>
              <a:t>其中              是           的逆矩阵，线性回归模型为</a:t>
            </a:r>
            <a:endParaRPr lang="en-US" altLang="zh-CN" sz="2000" dirty="0">
              <a:solidFill>
                <a:prstClr val="black"/>
              </a:solidFill>
            </a:endParaRPr>
          </a:p>
          <a:p>
            <a:pPr marL="0" indent="0">
              <a:buClr>
                <a:srgbClr val="16754D"/>
              </a:buClr>
              <a:buNone/>
            </a:pPr>
            <a:endParaRPr lang="en-US" altLang="en-US" dirty="0">
              <a:solidFill>
                <a:prstClr val="black"/>
              </a:solidFill>
            </a:endParaRPr>
          </a:p>
          <a:p>
            <a:pPr marL="0" indent="0">
              <a:buClr>
                <a:srgbClr val="16754D"/>
              </a:buClr>
              <a:buNone/>
            </a:pPr>
            <a:endParaRPr lang="en-US" altLang="en-US" dirty="0">
              <a:solidFill>
                <a:prstClr val="black"/>
              </a:solidFill>
            </a:endParaRPr>
          </a:p>
          <a:p>
            <a:pPr marL="0" indent="0">
              <a:buClr>
                <a:srgbClr val="16754D"/>
              </a:buClr>
              <a:buNone/>
            </a:pPr>
            <a:endParaRPr lang="en-US" altLang="en-US" dirty="0">
              <a:solidFill>
                <a:prstClr val="black"/>
              </a:solidFill>
            </a:endParaRPr>
          </a:p>
          <a:p>
            <a:pPr>
              <a:buClr>
                <a:srgbClr val="16754D"/>
              </a:buClr>
            </a:pPr>
            <a:r>
              <a:rPr lang="en-US" altLang="zh-CN" dirty="0">
                <a:solidFill>
                  <a:prstClr val="black"/>
                </a:solidFill>
              </a:rPr>
              <a:t>2.</a:t>
            </a:r>
            <a:r>
              <a:rPr lang="zh-CN" altLang="en-US" dirty="0">
                <a:solidFill>
                  <a:prstClr val="black"/>
                </a:solidFill>
              </a:rPr>
              <a:t>          不是满秩矩阵</a:t>
            </a:r>
            <a:endParaRPr lang="en-US" altLang="zh-CN" dirty="0">
              <a:solidFill>
                <a:prstClr val="black"/>
              </a:solidFill>
            </a:endParaRPr>
          </a:p>
          <a:p>
            <a:pPr lvl="1">
              <a:buClr>
                <a:srgbClr val="16754D"/>
              </a:buClr>
            </a:pPr>
            <a:r>
              <a:rPr lang="zh-CN" altLang="en-US" dirty="0">
                <a:solidFill>
                  <a:prstClr val="black"/>
                </a:solidFill>
              </a:rPr>
              <a:t>根据归纳偏好选择解</a:t>
            </a:r>
            <a:r>
              <a:rPr lang="zh-CN" altLang="en-US" dirty="0">
                <a:solidFill>
                  <a:srgbClr val="FF0000"/>
                </a:solidFill>
              </a:rPr>
              <a:t>（参见</a:t>
            </a:r>
            <a:r>
              <a:rPr lang="en-US" altLang="zh-CN" dirty="0">
                <a:solidFill>
                  <a:srgbClr val="FF0000"/>
                </a:solidFill>
              </a:rPr>
              <a:t>1.4</a:t>
            </a:r>
            <a:r>
              <a:rPr lang="zh-CN" altLang="en-US" dirty="0">
                <a:solidFill>
                  <a:srgbClr val="FF0000"/>
                </a:solidFill>
              </a:rPr>
              <a:t>节）</a:t>
            </a:r>
            <a:endParaRPr lang="en-US" altLang="zh-CN" dirty="0">
              <a:solidFill>
                <a:srgbClr val="FF0000"/>
              </a:solidFill>
            </a:endParaRPr>
          </a:p>
          <a:p>
            <a:pPr lvl="1">
              <a:buClr>
                <a:srgbClr val="16754D"/>
              </a:buClr>
            </a:pPr>
            <a:r>
              <a:rPr lang="zh-CN" altLang="en-US" dirty="0">
                <a:solidFill>
                  <a:prstClr val="black"/>
                </a:solidFill>
              </a:rPr>
              <a:t>引入正则化</a:t>
            </a:r>
            <a:r>
              <a:rPr lang="zh-CN" altLang="en-US" dirty="0">
                <a:solidFill>
                  <a:srgbClr val="FF0000"/>
                </a:solidFill>
              </a:rPr>
              <a:t>（参加</a:t>
            </a:r>
            <a:r>
              <a:rPr lang="en-US" altLang="zh-CN" dirty="0">
                <a:solidFill>
                  <a:srgbClr val="FF0000"/>
                </a:solidFill>
              </a:rPr>
              <a:t>6.4</a:t>
            </a:r>
            <a:r>
              <a:rPr lang="zh-CN" altLang="en-US" dirty="0">
                <a:solidFill>
                  <a:srgbClr val="FF0000"/>
                </a:solidFill>
              </a:rPr>
              <a:t>节，</a:t>
            </a:r>
            <a:r>
              <a:rPr lang="en-US" altLang="zh-CN" dirty="0">
                <a:solidFill>
                  <a:srgbClr val="FF0000"/>
                </a:solidFill>
              </a:rPr>
              <a:t>11.4</a:t>
            </a:r>
            <a:r>
              <a:rPr lang="zh-CN" altLang="en-US" dirty="0">
                <a:solidFill>
                  <a:srgbClr val="FF0000"/>
                </a:solidFill>
              </a:rPr>
              <a:t>节）</a:t>
            </a:r>
            <a:endParaRPr lang="en-US" dirty="0">
              <a:solidFill>
                <a:srgbClr val="FF0000"/>
              </a:solidFill>
            </a:endParaRPr>
          </a:p>
        </p:txBody>
      </p:sp>
      <p:graphicFrame>
        <p:nvGraphicFramePr>
          <p:cNvPr id="3" name="对象 2"/>
          <p:cNvGraphicFramePr>
            <a:graphicFrameLocks noChangeAspect="1"/>
          </p:cNvGraphicFramePr>
          <p:nvPr/>
        </p:nvGraphicFramePr>
        <p:xfrm>
          <a:off x="4462871" y="1833797"/>
          <a:ext cx="2679700" cy="460375"/>
        </p:xfrm>
        <a:graphic>
          <a:graphicData uri="http://schemas.openxmlformats.org/presentationml/2006/ole">
            <mc:AlternateContent xmlns:mc="http://schemas.openxmlformats.org/markup-compatibility/2006">
              <mc:Choice xmlns:v="urn:schemas-microsoft-com:vml" Requires="v">
                <p:oleObj name="Formula" r:id="rId2" imgW="1351440" imgH="234000" progId="Equation.Ribbit">
                  <p:embed/>
                </p:oleObj>
              </mc:Choice>
              <mc:Fallback>
                <p:oleObj name="Formula" r:id="rId2" imgW="1351440" imgH="234000" progId="Equation.Ribbit">
                  <p:embed/>
                  <p:pic>
                    <p:nvPicPr>
                      <p:cNvPr id="3"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2871" y="1833797"/>
                        <a:ext cx="26797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858058653"/>
              </p:ext>
            </p:extLst>
          </p:nvPr>
        </p:nvGraphicFramePr>
        <p:xfrm>
          <a:off x="2128226" y="2556843"/>
          <a:ext cx="1190625" cy="460375"/>
        </p:xfrm>
        <a:graphic>
          <a:graphicData uri="http://schemas.openxmlformats.org/presentationml/2006/ole">
            <mc:AlternateContent xmlns:mc="http://schemas.openxmlformats.org/markup-compatibility/2006">
              <mc:Choice xmlns:v="urn:schemas-microsoft-com:vml" Requires="v">
                <p:oleObj name="Formula" r:id="rId4" imgW="600840" imgH="234000" progId="Equation.Ribbit">
                  <p:embed/>
                </p:oleObj>
              </mc:Choice>
              <mc:Fallback>
                <p:oleObj name="Formula" r:id="rId4" imgW="600840" imgH="234000" progId="Equation.Ribbit">
                  <p:embed/>
                  <p:pic>
                    <p:nvPicPr>
                      <p:cNvPr id="4"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8226" y="2556843"/>
                        <a:ext cx="11906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625173259"/>
              </p:ext>
            </p:extLst>
          </p:nvPr>
        </p:nvGraphicFramePr>
        <p:xfrm>
          <a:off x="2379052" y="1336148"/>
          <a:ext cx="688975" cy="344487"/>
        </p:xfrm>
        <a:graphic>
          <a:graphicData uri="http://schemas.openxmlformats.org/presentationml/2006/ole">
            <mc:AlternateContent xmlns:mc="http://schemas.openxmlformats.org/markup-compatibility/2006">
              <mc:Choice xmlns:v="urn:schemas-microsoft-com:vml" Requires="v">
                <p:oleObj name="Formula" r:id="rId6" imgW="347040" imgH="175320" progId="Equation.Ribbit">
                  <p:embed/>
                </p:oleObj>
              </mc:Choice>
              <mc:Fallback>
                <p:oleObj name="Formula" r:id="rId6" imgW="347040" imgH="175320" progId="Equation.Ribbit">
                  <p:embed/>
                  <p:pic>
                    <p:nvPicPr>
                      <p:cNvPr id="5" name="对象 4"/>
                      <p:cNvPicPr>
                        <a:picLocks noChangeAspect="1" noChangeArrowheads="1"/>
                      </p:cNvPicPr>
                      <p:nvPr/>
                    </p:nvPicPr>
                    <p:blipFill>
                      <a:blip r:embed="rId7"/>
                      <a:srcRect/>
                      <a:stretch>
                        <a:fillRect/>
                      </a:stretch>
                    </p:blipFill>
                    <p:spPr bwMode="auto">
                      <a:xfrm>
                        <a:off x="2379052" y="1336148"/>
                        <a:ext cx="68897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nvGraphicFramePr>
        <p:xfrm>
          <a:off x="4156614" y="3184009"/>
          <a:ext cx="3452812" cy="460375"/>
        </p:xfrm>
        <a:graphic>
          <a:graphicData uri="http://schemas.openxmlformats.org/presentationml/2006/ole">
            <mc:AlternateContent xmlns:mc="http://schemas.openxmlformats.org/markup-compatibility/2006">
              <mc:Choice xmlns:v="urn:schemas-microsoft-com:vml" Requires="v">
                <p:oleObj name="Formula" r:id="rId8" imgW="1740240" imgH="234000" progId="Equation.Ribbit">
                  <p:embed/>
                </p:oleObj>
              </mc:Choice>
              <mc:Fallback>
                <p:oleObj name="Formula" r:id="rId8" imgW="1740240" imgH="234000" progId="Equation.Ribbit">
                  <p:embed/>
                  <p:pic>
                    <p:nvPicPr>
                      <p:cNvPr id="10" name="对象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56614" y="3184009"/>
                        <a:ext cx="34528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955710606"/>
              </p:ext>
            </p:extLst>
          </p:nvPr>
        </p:nvGraphicFramePr>
        <p:xfrm>
          <a:off x="3812126" y="2633336"/>
          <a:ext cx="688975" cy="344487"/>
        </p:xfrm>
        <a:graphic>
          <a:graphicData uri="http://schemas.openxmlformats.org/presentationml/2006/ole">
            <mc:AlternateContent xmlns:mc="http://schemas.openxmlformats.org/markup-compatibility/2006">
              <mc:Choice xmlns:v="urn:schemas-microsoft-com:vml" Requires="v">
                <p:oleObj name="Formula" r:id="rId10" imgW="347040" imgH="175320" progId="Equation.Ribbit">
                  <p:embed/>
                </p:oleObj>
              </mc:Choice>
              <mc:Fallback>
                <p:oleObj name="Formula" r:id="rId10" imgW="347040" imgH="175320" progId="Equation.Ribbit">
                  <p:embed/>
                  <p:pic>
                    <p:nvPicPr>
                      <p:cNvPr id="11" name="对象 10"/>
                      <p:cNvPicPr>
                        <a:picLocks noChangeAspect="1" noChangeArrowheads="1"/>
                      </p:cNvPicPr>
                      <p:nvPr/>
                    </p:nvPicPr>
                    <p:blipFill>
                      <a:blip r:embed="rId7"/>
                      <a:srcRect/>
                      <a:stretch>
                        <a:fillRect/>
                      </a:stretch>
                    </p:blipFill>
                    <p:spPr bwMode="auto">
                      <a:xfrm>
                        <a:off x="3812126" y="2633336"/>
                        <a:ext cx="68897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nvGraphicFramePr>
        <p:xfrm>
          <a:off x="2379052" y="4301157"/>
          <a:ext cx="688975" cy="344487"/>
        </p:xfrm>
        <a:graphic>
          <a:graphicData uri="http://schemas.openxmlformats.org/presentationml/2006/ole">
            <mc:AlternateContent xmlns:mc="http://schemas.openxmlformats.org/markup-compatibility/2006">
              <mc:Choice xmlns:v="urn:schemas-microsoft-com:vml" Requires="v">
                <p:oleObj name="Formula" r:id="rId11" imgW="347040" imgH="175320" progId="Equation.Ribbit">
                  <p:embed/>
                </p:oleObj>
              </mc:Choice>
              <mc:Fallback>
                <p:oleObj name="Formula" r:id="rId11" imgW="347040" imgH="175320" progId="Equation.Ribbit">
                  <p:embed/>
                  <p:pic>
                    <p:nvPicPr>
                      <p:cNvPr id="12" name="对象 11"/>
                      <p:cNvPicPr>
                        <a:picLocks noChangeAspect="1" noChangeArrowheads="1"/>
                      </p:cNvPicPr>
                      <p:nvPr/>
                    </p:nvPicPr>
                    <p:blipFill>
                      <a:blip r:embed="rId7"/>
                      <a:srcRect/>
                      <a:stretch>
                        <a:fillRect/>
                      </a:stretch>
                    </p:blipFill>
                    <p:spPr bwMode="auto">
                      <a:xfrm>
                        <a:off x="2379052" y="4301157"/>
                        <a:ext cx="68897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a:extLst>
              <a:ext uri="{FF2B5EF4-FFF2-40B4-BE49-F238E27FC236}">
                <a16:creationId xmlns:a16="http://schemas.microsoft.com/office/drawing/2014/main" id="{3F15595F-724E-AD07-D788-DEA413205982}"/>
              </a:ext>
            </a:extLst>
          </p:cNvPr>
          <p:cNvSpPr/>
          <p:nvPr/>
        </p:nvSpPr>
        <p:spPr>
          <a:xfrm>
            <a:off x="5692588" y="3184009"/>
            <a:ext cx="1999130" cy="46037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BBBEF27D-4E44-ED62-E212-A7AB042885E7}"/>
              </a:ext>
            </a:extLst>
          </p:cNvPr>
          <p:cNvCxnSpPr/>
          <p:nvPr/>
        </p:nvCxnSpPr>
        <p:spPr>
          <a:xfrm>
            <a:off x="4673451" y="2294172"/>
            <a:ext cx="1099820" cy="7538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768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custDataLst>
              <p:tags r:id="rId1"/>
            </p:custDataLst>
          </p:nvPr>
        </p:nvPicPr>
        <p:blipFill>
          <a:blip r:embed="rId7"/>
          <a:stretch>
            <a:fillRect/>
          </a:stretch>
        </p:blipFill>
        <p:spPr>
          <a:xfrm>
            <a:off x="393065" y="5532120"/>
            <a:ext cx="5526405" cy="1325880"/>
          </a:xfrm>
          <a:prstGeom prst="rect">
            <a:avLst/>
          </a:prstGeom>
        </p:spPr>
      </p:pic>
      <p:pic>
        <p:nvPicPr>
          <p:cNvPr id="24587" name="Picture 4"/>
          <p:cNvPicPr>
            <a:picLocks noChangeAspect="1"/>
          </p:cNvPicPr>
          <p:nvPr/>
        </p:nvPicPr>
        <p:blipFill>
          <a:blip r:embed="rId8"/>
          <a:stretch>
            <a:fillRect/>
          </a:stretch>
        </p:blipFill>
        <p:spPr>
          <a:xfrm>
            <a:off x="10698163" y="0"/>
            <a:ext cx="1282700" cy="1282700"/>
          </a:xfrm>
          <a:prstGeom prst="rect">
            <a:avLst/>
          </a:prstGeom>
          <a:noFill/>
          <a:ln w="9525">
            <a:noFill/>
          </a:ln>
        </p:spPr>
      </p:pic>
      <p:sp>
        <p:nvSpPr>
          <p:cNvPr id="3" name="文本框 2"/>
          <p:cNvSpPr txBox="1"/>
          <p:nvPr/>
        </p:nvSpPr>
        <p:spPr>
          <a:xfrm>
            <a:off x="4718050" y="121920"/>
            <a:ext cx="3315335" cy="583565"/>
          </a:xfrm>
          <a:prstGeom prst="rect">
            <a:avLst/>
          </a:prstGeom>
          <a:noFill/>
        </p:spPr>
        <p:txBody>
          <a:bodyPr wrap="square" rtlCol="0" anchor="t">
            <a:spAutoFit/>
          </a:bodyPr>
          <a:lstStyle/>
          <a:p>
            <a:r>
              <a:rPr lang="zh-CN" altLang="en-US" sz="3200" dirty="0">
                <a:latin typeface="华文中宋" panose="02010600040101010101" charset="-122"/>
                <a:ea typeface="华文中宋" panose="02010600040101010101" charset="-122"/>
                <a:sym typeface="+mn-ea"/>
              </a:rPr>
              <a:t>梯度下降法</a:t>
            </a:r>
            <a:endParaRPr lang="en-US" altLang="zh-CN" sz="3200" dirty="0">
              <a:latin typeface="华文中宋" panose="02010600040101010101" charset="-122"/>
              <a:ea typeface="华文中宋" panose="02010600040101010101" charset="-122"/>
              <a:sym typeface="+mn-ea"/>
            </a:endParaRPr>
          </a:p>
        </p:txBody>
      </p:sp>
      <p:sp>
        <p:nvSpPr>
          <p:cNvPr id="6" name="文本框 5"/>
          <p:cNvSpPr txBox="1"/>
          <p:nvPr/>
        </p:nvSpPr>
        <p:spPr>
          <a:xfrm>
            <a:off x="340360" y="1756410"/>
            <a:ext cx="4996815" cy="1741805"/>
          </a:xfrm>
          <a:prstGeom prst="rect">
            <a:avLst/>
          </a:prstGeom>
          <a:noFill/>
        </p:spPr>
        <p:txBody>
          <a:bodyPr wrap="square" rtlCol="0" anchor="t">
            <a:noAutofit/>
          </a:bodyPr>
          <a:lstStyle/>
          <a:p>
            <a:pPr indent="457200" fontAlgn="auto">
              <a:lnSpc>
                <a:spcPct val="150000"/>
              </a:lnSpc>
            </a:pPr>
            <a:r>
              <a:rPr lang="zh-CN" altLang="en-US" dirty="0">
                <a:latin typeface="华文中宋" panose="02010600040101010101" charset="-122"/>
                <a:ea typeface="华文中宋" panose="02010600040101010101" charset="-122"/>
                <a:cs typeface="华文中宋" panose="02010600040101010101" charset="-122"/>
              </a:rPr>
              <a:t>梯度下降法（Gradient Descent）是一种常用的数值优化方法，用于</a:t>
            </a:r>
            <a:r>
              <a:rPr lang="zh-CN" altLang="en-US" b="1" dirty="0">
                <a:latin typeface="华文中宋" panose="02010600040101010101" charset="-122"/>
                <a:ea typeface="华文中宋" panose="02010600040101010101" charset="-122"/>
                <a:cs typeface="华文中宋" panose="02010600040101010101" charset="-122"/>
              </a:rPr>
              <a:t>寻找一个函数的最小值</a:t>
            </a:r>
            <a:r>
              <a:rPr lang="zh-CN" altLang="en-US" dirty="0">
                <a:latin typeface="华文中宋" panose="02010600040101010101" charset="-122"/>
                <a:ea typeface="华文中宋" panose="02010600040101010101" charset="-122"/>
                <a:cs typeface="华文中宋" panose="02010600040101010101" charset="-122"/>
              </a:rPr>
              <a:t>。在机器学习中，梯度下降法被广泛应用于训练神经网络和其他机器学习模型。</a:t>
            </a:r>
          </a:p>
        </p:txBody>
      </p:sp>
      <p:sp>
        <p:nvSpPr>
          <p:cNvPr id="10" name="文本框 9"/>
          <p:cNvSpPr txBox="1"/>
          <p:nvPr/>
        </p:nvSpPr>
        <p:spPr>
          <a:xfrm>
            <a:off x="340360" y="1186180"/>
            <a:ext cx="1086485" cy="460375"/>
          </a:xfrm>
          <a:prstGeom prst="rect">
            <a:avLst/>
          </a:prstGeom>
          <a:noFill/>
        </p:spPr>
        <p:txBody>
          <a:bodyPr wrap="square" rtlCol="0" anchor="t">
            <a:spAutoFit/>
          </a:bodyPr>
          <a:lstStyle/>
          <a:p>
            <a:r>
              <a:rPr lang="zh-CN" altLang="en-US" sz="2400" dirty="0">
                <a:latin typeface="华文中宋" panose="02010600040101010101" charset="-122"/>
                <a:ea typeface="华文中宋" panose="02010600040101010101" charset="-122"/>
                <a:sym typeface="+mn-ea"/>
              </a:rPr>
              <a:t>定义：</a:t>
            </a:r>
          </a:p>
        </p:txBody>
      </p:sp>
      <p:sp>
        <p:nvSpPr>
          <p:cNvPr id="11" name="文本框 10"/>
          <p:cNvSpPr txBox="1"/>
          <p:nvPr>
            <p:custDataLst>
              <p:tags r:id="rId2"/>
            </p:custDataLst>
          </p:nvPr>
        </p:nvSpPr>
        <p:spPr>
          <a:xfrm>
            <a:off x="5919470" y="1186180"/>
            <a:ext cx="1689100" cy="460375"/>
          </a:xfrm>
          <a:prstGeom prst="rect">
            <a:avLst/>
          </a:prstGeom>
          <a:noFill/>
        </p:spPr>
        <p:txBody>
          <a:bodyPr wrap="square" rtlCol="0" anchor="t">
            <a:spAutoFit/>
          </a:bodyPr>
          <a:lstStyle/>
          <a:p>
            <a:r>
              <a:rPr lang="zh-CN" altLang="en-US" sz="2400" dirty="0">
                <a:latin typeface="华文中宋" panose="02010600040101010101" charset="-122"/>
                <a:ea typeface="华文中宋" panose="02010600040101010101" charset="-122"/>
                <a:sym typeface="+mn-ea"/>
              </a:rPr>
              <a:t>可视化：</a:t>
            </a:r>
          </a:p>
        </p:txBody>
      </p:sp>
      <p:pic>
        <p:nvPicPr>
          <p:cNvPr id="8" name="图片 7"/>
          <p:cNvPicPr>
            <a:picLocks noChangeAspect="1"/>
          </p:cNvPicPr>
          <p:nvPr>
            <p:custDataLst>
              <p:tags r:id="rId3"/>
            </p:custDataLst>
          </p:nvPr>
        </p:nvPicPr>
        <p:blipFill>
          <a:blip r:embed="rId9"/>
          <a:stretch>
            <a:fillRect/>
          </a:stretch>
        </p:blipFill>
        <p:spPr>
          <a:xfrm>
            <a:off x="296545" y="4047490"/>
            <a:ext cx="5501640" cy="1543050"/>
          </a:xfrm>
          <a:prstGeom prst="rect">
            <a:avLst/>
          </a:prstGeom>
        </p:spPr>
      </p:pic>
      <p:sp>
        <p:nvSpPr>
          <p:cNvPr id="2" name="文本框 1"/>
          <p:cNvSpPr txBox="1"/>
          <p:nvPr>
            <p:custDataLst>
              <p:tags r:id="rId4"/>
            </p:custDataLst>
          </p:nvPr>
        </p:nvSpPr>
        <p:spPr>
          <a:xfrm>
            <a:off x="341630" y="3587115"/>
            <a:ext cx="1086485" cy="460375"/>
          </a:xfrm>
          <a:prstGeom prst="rect">
            <a:avLst/>
          </a:prstGeom>
          <a:noFill/>
        </p:spPr>
        <p:txBody>
          <a:bodyPr wrap="square" rtlCol="0" anchor="t">
            <a:spAutoFit/>
          </a:bodyPr>
          <a:lstStyle/>
          <a:p>
            <a:r>
              <a:rPr lang="zh-CN" altLang="en-US" sz="2400" dirty="0">
                <a:latin typeface="华文中宋" panose="02010600040101010101" charset="-122"/>
                <a:ea typeface="华文中宋" panose="02010600040101010101" charset="-122"/>
                <a:sym typeface="+mn-ea"/>
              </a:rPr>
              <a:t>步骤：</a:t>
            </a:r>
          </a:p>
        </p:txBody>
      </p:sp>
      <p:sp>
        <p:nvSpPr>
          <p:cNvPr id="4" name="文本框 3">
            <a:extLst>
              <a:ext uri="{FF2B5EF4-FFF2-40B4-BE49-F238E27FC236}">
                <a16:creationId xmlns:a16="http://schemas.microsoft.com/office/drawing/2014/main" id="{06575CCC-AD78-8F21-E9F8-6FD124D8E651}"/>
              </a:ext>
            </a:extLst>
          </p:cNvPr>
          <p:cNvSpPr txBox="1"/>
          <p:nvPr/>
        </p:nvSpPr>
        <p:spPr>
          <a:xfrm>
            <a:off x="3504042" y="3515863"/>
            <a:ext cx="2591958" cy="461665"/>
          </a:xfrm>
          <a:prstGeom prst="rect">
            <a:avLst/>
          </a:prstGeom>
          <a:noFill/>
        </p:spPr>
        <p:txBody>
          <a:bodyPr wrap="square" rtlCol="0">
            <a:spAutoFit/>
          </a:bodyPr>
          <a:lstStyle/>
          <a:p>
            <a:r>
              <a:rPr lang="zh-CN" altLang="en-US" sz="1200" b="1" dirty="0"/>
              <a:t>这里的</a:t>
            </a:r>
            <a:r>
              <a:rPr lang="en-US" altLang="zh-CN" sz="1200" b="1" i="0" dirty="0">
                <a:effectLst/>
                <a:latin typeface="-apple-system"/>
              </a:rPr>
              <a:t>½</a:t>
            </a:r>
            <a:r>
              <a:rPr lang="zh-CN" altLang="en-US" sz="1200" b="1" dirty="0"/>
              <a:t>是用于</a:t>
            </a:r>
            <a:r>
              <a:rPr lang="zh-CN" altLang="en-US" sz="1200" b="1" i="0" dirty="0">
                <a:effectLst/>
                <a:latin typeface="-apple-system"/>
              </a:rPr>
              <a:t>为了在求梯度的时候，二次方乘下来的</a:t>
            </a:r>
            <a:r>
              <a:rPr lang="en-US" altLang="zh-CN" sz="1200" b="1" i="0" dirty="0">
                <a:effectLst/>
                <a:latin typeface="-apple-system"/>
              </a:rPr>
              <a:t>2</a:t>
            </a:r>
            <a:r>
              <a:rPr lang="zh-CN" altLang="en-US" sz="1200" b="1" i="0" dirty="0">
                <a:effectLst/>
                <a:latin typeface="-apple-system"/>
              </a:rPr>
              <a:t>就和这里的</a:t>
            </a:r>
            <a:r>
              <a:rPr lang="en-US" altLang="zh-CN" sz="1200" b="1" i="0" dirty="0">
                <a:effectLst/>
                <a:latin typeface="-apple-system"/>
              </a:rPr>
              <a:t>½</a:t>
            </a:r>
            <a:r>
              <a:rPr lang="zh-CN" altLang="en-US" sz="1200" b="1" i="0" dirty="0">
                <a:effectLst/>
                <a:latin typeface="-apple-system"/>
              </a:rPr>
              <a:t>抵消</a:t>
            </a:r>
            <a:endParaRPr lang="zh-CN" altLang="en-US" sz="1200" b="1" dirty="0"/>
          </a:p>
        </p:txBody>
      </p:sp>
      <p:cxnSp>
        <p:nvCxnSpPr>
          <p:cNvPr id="12" name="直接箭头连接符 11">
            <a:extLst>
              <a:ext uri="{FF2B5EF4-FFF2-40B4-BE49-F238E27FC236}">
                <a16:creationId xmlns:a16="http://schemas.microsoft.com/office/drawing/2014/main" id="{A56A9237-B41C-E6C2-1E85-C7D0280DB140}"/>
              </a:ext>
            </a:extLst>
          </p:cNvPr>
          <p:cNvCxnSpPr>
            <a:cxnSpLocks/>
            <a:endCxn id="4" idx="1"/>
          </p:cNvCxnSpPr>
          <p:nvPr/>
        </p:nvCxnSpPr>
        <p:spPr>
          <a:xfrm flipV="1">
            <a:off x="2810771" y="3746696"/>
            <a:ext cx="693271" cy="1236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C8519E4B-A887-EF11-8312-65F24ABB2002}"/>
              </a:ext>
            </a:extLst>
          </p:cNvPr>
          <p:cNvSpPr txBox="1"/>
          <p:nvPr/>
        </p:nvSpPr>
        <p:spPr>
          <a:xfrm>
            <a:off x="4152582" y="4408966"/>
            <a:ext cx="3291205" cy="600164"/>
          </a:xfrm>
          <a:prstGeom prst="rect">
            <a:avLst/>
          </a:prstGeom>
          <a:noFill/>
        </p:spPr>
        <p:txBody>
          <a:bodyPr wrap="square" rtlCol="0">
            <a:spAutoFit/>
          </a:bodyPr>
          <a:lstStyle/>
          <a:p>
            <a:r>
              <a:rPr lang="zh-CN" altLang="en-US" sz="1100" b="1" i="0" dirty="0">
                <a:effectLst/>
                <a:latin typeface="PingFang SC"/>
              </a:rPr>
              <a:t>     梯度要乘以一个负号，</a:t>
            </a:r>
            <a:r>
              <a:rPr lang="zh-CN" altLang="en-US" sz="1100" b="1" i="0" dirty="0">
                <a:effectLst/>
                <a:latin typeface="-apple-system"/>
              </a:rPr>
              <a:t>梯度的方向是函数在给定点上升最快的方向，那么梯度的反方向就是函数在给定点下降最快的方向，这正是我们所需要的</a:t>
            </a:r>
            <a:r>
              <a:rPr lang="zh-CN" altLang="en-US" sz="1100" b="0" i="0" dirty="0">
                <a:effectLst/>
                <a:latin typeface="-apple-system"/>
              </a:rPr>
              <a:t>。</a:t>
            </a:r>
            <a:endParaRPr lang="zh-CN" altLang="en-US" sz="1100" dirty="0"/>
          </a:p>
        </p:txBody>
      </p:sp>
      <p:cxnSp>
        <p:nvCxnSpPr>
          <p:cNvPr id="15" name="直接箭头连接符 14">
            <a:extLst>
              <a:ext uri="{FF2B5EF4-FFF2-40B4-BE49-F238E27FC236}">
                <a16:creationId xmlns:a16="http://schemas.microsoft.com/office/drawing/2014/main" id="{33B1CA6D-C160-86BF-F257-FABA74466128}"/>
              </a:ext>
            </a:extLst>
          </p:cNvPr>
          <p:cNvCxnSpPr>
            <a:cxnSpLocks/>
            <a:endCxn id="13" idx="1"/>
          </p:cNvCxnSpPr>
          <p:nvPr/>
        </p:nvCxnSpPr>
        <p:spPr>
          <a:xfrm flipV="1">
            <a:off x="2008094" y="4709048"/>
            <a:ext cx="2144488" cy="143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8B3A401C-C3A3-0664-8783-9CDEE2553E1E}"/>
              </a:ext>
            </a:extLst>
          </p:cNvPr>
          <p:cNvSpPr txBox="1"/>
          <p:nvPr/>
        </p:nvSpPr>
        <p:spPr>
          <a:xfrm>
            <a:off x="4471521" y="5532120"/>
            <a:ext cx="2411505" cy="553998"/>
          </a:xfrm>
          <a:prstGeom prst="rect">
            <a:avLst/>
          </a:prstGeom>
          <a:noFill/>
        </p:spPr>
        <p:txBody>
          <a:bodyPr wrap="square" rtlCol="0">
            <a:spAutoFit/>
          </a:bodyPr>
          <a:lstStyle/>
          <a:p>
            <a:r>
              <a:rPr lang="en-US" altLang="zh-CN" sz="1000" b="1" i="0" dirty="0">
                <a:solidFill>
                  <a:srgbClr val="FF0000"/>
                </a:solidFill>
                <a:effectLst/>
                <a:latin typeface="-apple-system"/>
              </a:rPr>
              <a:t>    </a:t>
            </a:r>
            <a:r>
              <a:rPr lang="en-US" altLang="zh-CN" sz="1000" b="1" i="0" dirty="0">
                <a:effectLst/>
                <a:latin typeface="-apple-system"/>
              </a:rPr>
              <a:t>α</a:t>
            </a:r>
            <a:r>
              <a:rPr lang="zh-CN" altLang="en-US" sz="1000" b="1" i="0" dirty="0">
                <a:effectLst/>
                <a:latin typeface="-apple-system"/>
              </a:rPr>
              <a:t>在梯度下降算法中被称作为学习率或者步长，意味着我们可以通过</a:t>
            </a:r>
            <a:r>
              <a:rPr lang="en-US" altLang="zh-CN" sz="1000" b="1" i="0" dirty="0">
                <a:effectLst/>
                <a:latin typeface="-apple-system"/>
              </a:rPr>
              <a:t>α</a:t>
            </a:r>
            <a:r>
              <a:rPr lang="zh-CN" altLang="en-US" sz="1000" b="1" i="0" dirty="0">
                <a:effectLst/>
                <a:latin typeface="-apple-system"/>
              </a:rPr>
              <a:t>来控制每一步走的距离</a:t>
            </a:r>
            <a:endParaRPr lang="zh-CN" altLang="en-US" sz="1000" b="1" dirty="0"/>
          </a:p>
        </p:txBody>
      </p:sp>
      <p:cxnSp>
        <p:nvCxnSpPr>
          <p:cNvPr id="20" name="直接箭头连接符 19">
            <a:extLst>
              <a:ext uri="{FF2B5EF4-FFF2-40B4-BE49-F238E27FC236}">
                <a16:creationId xmlns:a16="http://schemas.microsoft.com/office/drawing/2014/main" id="{A501958D-D521-B95C-484A-78705162A9DE}"/>
              </a:ext>
            </a:extLst>
          </p:cNvPr>
          <p:cNvCxnSpPr/>
          <p:nvPr/>
        </p:nvCxnSpPr>
        <p:spPr>
          <a:xfrm flipV="1">
            <a:off x="2151529" y="5692588"/>
            <a:ext cx="2319992" cy="502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5368F74E-2DE5-2982-BF01-6EF855E6F9F7}"/>
              </a:ext>
            </a:extLst>
          </p:cNvPr>
          <p:cNvPicPr>
            <a:picLocks noChangeAspect="1"/>
          </p:cNvPicPr>
          <p:nvPr/>
        </p:nvPicPr>
        <p:blipFill>
          <a:blip r:embed="rId10"/>
          <a:stretch>
            <a:fillRect/>
          </a:stretch>
        </p:blipFill>
        <p:spPr>
          <a:xfrm>
            <a:off x="7114652" y="1515862"/>
            <a:ext cx="4996815" cy="2413342"/>
          </a:xfrm>
          <a:prstGeom prst="rect">
            <a:avLst/>
          </a:prstGeom>
        </p:spPr>
      </p:pic>
      <p:pic>
        <p:nvPicPr>
          <p:cNvPr id="26" name="图片 25">
            <a:extLst>
              <a:ext uri="{FF2B5EF4-FFF2-40B4-BE49-F238E27FC236}">
                <a16:creationId xmlns:a16="http://schemas.microsoft.com/office/drawing/2014/main" id="{6AD58BC0-FFC2-EC2F-1950-5A7B1F4BC7FB}"/>
              </a:ext>
            </a:extLst>
          </p:cNvPr>
          <p:cNvPicPr>
            <a:picLocks noChangeAspect="1"/>
          </p:cNvPicPr>
          <p:nvPr/>
        </p:nvPicPr>
        <p:blipFill>
          <a:blip r:embed="rId11"/>
          <a:stretch>
            <a:fillRect/>
          </a:stretch>
        </p:blipFill>
        <p:spPr>
          <a:xfrm>
            <a:off x="7916216" y="4105807"/>
            <a:ext cx="3979239" cy="2050279"/>
          </a:xfrm>
          <a:prstGeom prst="rect">
            <a:avLst/>
          </a:prstGeom>
        </p:spPr>
      </p:pic>
      <p:sp>
        <p:nvSpPr>
          <p:cNvPr id="27" name="文本框 26">
            <a:extLst>
              <a:ext uri="{FF2B5EF4-FFF2-40B4-BE49-F238E27FC236}">
                <a16:creationId xmlns:a16="http://schemas.microsoft.com/office/drawing/2014/main" id="{E1C13C58-C7BE-853A-B7D3-C7BD7888F3C2}"/>
              </a:ext>
            </a:extLst>
          </p:cNvPr>
          <p:cNvSpPr txBox="1"/>
          <p:nvPr/>
        </p:nvSpPr>
        <p:spPr>
          <a:xfrm>
            <a:off x="7381034" y="1214615"/>
            <a:ext cx="4695191" cy="369332"/>
          </a:xfrm>
          <a:prstGeom prst="rect">
            <a:avLst/>
          </a:prstGeom>
          <a:noFill/>
        </p:spPr>
        <p:txBody>
          <a:bodyPr wrap="square" rtlCol="0">
            <a:spAutoFit/>
          </a:bodyPr>
          <a:lstStyle/>
          <a:p>
            <a:r>
              <a:rPr lang="zh-CN" altLang="en-US" dirty="0"/>
              <a:t>凸函数（</a:t>
            </a:r>
            <a:r>
              <a:rPr lang="zh-CN" altLang="en-US" b="0" i="0" dirty="0">
                <a:solidFill>
                  <a:srgbClr val="0D0D0D"/>
                </a:solidFill>
                <a:effectLst/>
                <a:latin typeface="Söhne"/>
              </a:rPr>
              <a:t>多元线性回归的均方误差损失函数</a:t>
            </a:r>
            <a:r>
              <a:rPr lang="zh-CN" altLang="en-US" dirty="0"/>
              <a:t>）</a:t>
            </a:r>
          </a:p>
        </p:txBody>
      </p:sp>
      <p:sp>
        <p:nvSpPr>
          <p:cNvPr id="28" name="文本框 27">
            <a:extLst>
              <a:ext uri="{FF2B5EF4-FFF2-40B4-BE49-F238E27FC236}">
                <a16:creationId xmlns:a16="http://schemas.microsoft.com/office/drawing/2014/main" id="{85C58768-6D66-75BA-11B8-A7EA267587A3}"/>
              </a:ext>
            </a:extLst>
          </p:cNvPr>
          <p:cNvSpPr txBox="1"/>
          <p:nvPr/>
        </p:nvSpPr>
        <p:spPr>
          <a:xfrm>
            <a:off x="7443787" y="3977700"/>
            <a:ext cx="1138137" cy="369332"/>
          </a:xfrm>
          <a:prstGeom prst="rect">
            <a:avLst/>
          </a:prstGeom>
          <a:noFill/>
        </p:spPr>
        <p:txBody>
          <a:bodyPr wrap="square" rtlCol="0">
            <a:spAutoFit/>
          </a:bodyPr>
          <a:lstStyle/>
          <a:p>
            <a:r>
              <a:rPr lang="zh-CN" altLang="en-US" dirty="0"/>
              <a:t>非凸函数</a:t>
            </a:r>
          </a:p>
        </p:txBody>
      </p:sp>
      <p:sp>
        <p:nvSpPr>
          <p:cNvPr id="29" name="矩形 28">
            <a:extLst>
              <a:ext uri="{FF2B5EF4-FFF2-40B4-BE49-F238E27FC236}">
                <a16:creationId xmlns:a16="http://schemas.microsoft.com/office/drawing/2014/main" id="{4D347CF2-6B79-2457-702A-58A57E31B60D}"/>
              </a:ext>
            </a:extLst>
          </p:cNvPr>
          <p:cNvSpPr/>
          <p:nvPr/>
        </p:nvSpPr>
        <p:spPr>
          <a:xfrm>
            <a:off x="3504042" y="3498215"/>
            <a:ext cx="2635810" cy="52299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3FFF82ED-777D-A8F1-B4FD-4B9EA01AFCFC}"/>
              </a:ext>
            </a:extLst>
          </p:cNvPr>
          <p:cNvSpPr/>
          <p:nvPr/>
        </p:nvSpPr>
        <p:spPr>
          <a:xfrm>
            <a:off x="4217332" y="4393440"/>
            <a:ext cx="3195881" cy="63620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3100A4A1-DC8F-4093-2981-4F570C82F6DC}"/>
              </a:ext>
            </a:extLst>
          </p:cNvPr>
          <p:cNvSpPr/>
          <p:nvPr/>
        </p:nvSpPr>
        <p:spPr>
          <a:xfrm>
            <a:off x="4566155" y="5546423"/>
            <a:ext cx="2316871" cy="52299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7" name="Picture 4"/>
          <p:cNvPicPr>
            <a:picLocks noChangeAspect="1"/>
          </p:cNvPicPr>
          <p:nvPr/>
        </p:nvPicPr>
        <p:blipFill>
          <a:blip r:embed="rId4"/>
          <a:stretch>
            <a:fillRect/>
          </a:stretch>
        </p:blipFill>
        <p:spPr>
          <a:xfrm>
            <a:off x="10698163" y="0"/>
            <a:ext cx="1282700" cy="1282700"/>
          </a:xfrm>
          <a:prstGeom prst="rect">
            <a:avLst/>
          </a:prstGeom>
          <a:noFill/>
          <a:ln w="9525">
            <a:noFill/>
          </a:ln>
        </p:spPr>
      </p:pic>
      <p:sp>
        <p:nvSpPr>
          <p:cNvPr id="3" name="文本框 2"/>
          <p:cNvSpPr txBox="1"/>
          <p:nvPr/>
        </p:nvSpPr>
        <p:spPr>
          <a:xfrm>
            <a:off x="4093845" y="208915"/>
            <a:ext cx="4196080" cy="583565"/>
          </a:xfrm>
          <a:prstGeom prst="rect">
            <a:avLst/>
          </a:prstGeom>
          <a:noFill/>
        </p:spPr>
        <p:txBody>
          <a:bodyPr wrap="square" rtlCol="0" anchor="t">
            <a:spAutoFit/>
          </a:bodyPr>
          <a:lstStyle/>
          <a:p>
            <a:r>
              <a:rPr lang="zh-CN" altLang="en-US" sz="3200" dirty="0">
                <a:latin typeface="华文中宋" panose="02010600040101010101" charset="-122"/>
                <a:ea typeface="华文中宋" panose="02010600040101010101" charset="-122"/>
                <a:sym typeface="+mn-ea"/>
              </a:rPr>
              <a:t>波士顿房价预测问题</a:t>
            </a:r>
          </a:p>
        </p:txBody>
      </p:sp>
      <p:sp>
        <p:nvSpPr>
          <p:cNvPr id="5" name="文本框 4"/>
          <p:cNvSpPr txBox="1"/>
          <p:nvPr/>
        </p:nvSpPr>
        <p:spPr>
          <a:xfrm>
            <a:off x="671830" y="946785"/>
            <a:ext cx="10100945" cy="1753235"/>
          </a:xfrm>
          <a:prstGeom prst="rect">
            <a:avLst/>
          </a:prstGeom>
          <a:noFill/>
        </p:spPr>
        <p:txBody>
          <a:bodyPr wrap="square" rtlCol="0" anchor="t">
            <a:spAutoFit/>
          </a:bodyPr>
          <a:lstStyle/>
          <a:p>
            <a:pPr indent="457200" fontAlgn="auto">
              <a:lnSpc>
                <a:spcPct val="150000"/>
              </a:lnSpc>
            </a:pPr>
            <a:r>
              <a:rPr lang="zh-CN" altLang="en-US" dirty="0">
                <a:latin typeface="华文中宋" panose="02010600040101010101" charset="-122"/>
                <a:ea typeface="华文中宋" panose="02010600040101010101" charset="-122"/>
                <a:cs typeface="华文中宋" panose="02010600040101010101" charset="-122"/>
              </a:rPr>
              <a:t>波士顿房价数据集统计的是20世纪70年代中期波士顿郊区房价的中位数,统计了城镇人均犯罪率、不动产税等共计</a:t>
            </a:r>
            <a:r>
              <a:rPr lang="zh-CN" altLang="en-US" b="1" dirty="0">
                <a:latin typeface="华文中宋" panose="02010600040101010101" charset="-122"/>
                <a:ea typeface="华文中宋" panose="02010600040101010101" charset="-122"/>
                <a:cs typeface="华文中宋" panose="02010600040101010101" charset="-122"/>
              </a:rPr>
              <a:t>13个指标</a:t>
            </a:r>
            <a:r>
              <a:rPr lang="zh-CN" altLang="en-US" dirty="0">
                <a:latin typeface="华文中宋" panose="02010600040101010101" charset="-122"/>
                <a:ea typeface="华文中宋" panose="02010600040101010101" charset="-122"/>
                <a:cs typeface="华文中宋" panose="02010600040101010101" charset="-122"/>
              </a:rPr>
              <a:t>，统计出房价,试图能找到那些指标与房价的关系。数据集中一共有</a:t>
            </a:r>
            <a:r>
              <a:rPr lang="zh-CN" altLang="en-US" b="1" dirty="0">
                <a:latin typeface="华文中宋" panose="02010600040101010101" charset="-122"/>
                <a:ea typeface="华文中宋" panose="02010600040101010101" charset="-122"/>
                <a:cs typeface="华文中宋" panose="02010600040101010101" charset="-122"/>
              </a:rPr>
              <a:t>506</a:t>
            </a:r>
            <a:r>
              <a:rPr lang="zh-CN" altLang="en-US" dirty="0">
                <a:latin typeface="华文中宋" panose="02010600040101010101" charset="-122"/>
                <a:ea typeface="华文中宋" panose="02010600040101010101" charset="-122"/>
                <a:cs typeface="华文中宋" panose="02010600040101010101" charset="-122"/>
              </a:rPr>
              <a:t>个样本,每个样本包含</a:t>
            </a:r>
            <a:r>
              <a:rPr lang="zh-CN" altLang="en-US" b="1" dirty="0">
                <a:latin typeface="华文中宋" panose="02010600040101010101" charset="-122"/>
                <a:ea typeface="华文中宋" panose="02010600040101010101" charset="-122"/>
                <a:cs typeface="华文中宋" panose="02010600040101010101" charset="-122"/>
              </a:rPr>
              <a:t>13个特征信息</a:t>
            </a:r>
            <a:r>
              <a:rPr lang="zh-CN" altLang="en-US" dirty="0">
                <a:latin typeface="华文中宋" panose="02010600040101010101" charset="-122"/>
                <a:ea typeface="华文中宋" panose="02010600040101010101" charset="-122"/>
                <a:cs typeface="华文中宋" panose="02010600040101010101" charset="-122"/>
              </a:rPr>
              <a:t>和</a:t>
            </a:r>
            <a:r>
              <a:rPr lang="zh-CN" altLang="en-US" b="1" dirty="0">
                <a:latin typeface="华文中宋" panose="02010600040101010101" charset="-122"/>
                <a:ea typeface="华文中宋" panose="02010600040101010101" charset="-122"/>
                <a:cs typeface="华文中宋" panose="02010600040101010101" charset="-122"/>
              </a:rPr>
              <a:t>实际房价。</a:t>
            </a:r>
            <a:r>
              <a:rPr lang="zh-CN" altLang="en-US" dirty="0">
                <a:latin typeface="华文中宋" panose="02010600040101010101" charset="-122"/>
                <a:ea typeface="华文中宋" panose="02010600040101010101" charset="-122"/>
                <a:cs typeface="华文中宋" panose="02010600040101010101" charset="-122"/>
              </a:rPr>
              <a:t>波士顿房价预测问题</a:t>
            </a:r>
            <a:r>
              <a:rPr lang="zh-CN" altLang="en-US" b="1" dirty="0">
                <a:solidFill>
                  <a:srgbClr val="FF0000"/>
                </a:solidFill>
                <a:latin typeface="华文中宋" panose="02010600040101010101" charset="-122"/>
                <a:ea typeface="华文中宋" panose="02010600040101010101" charset="-122"/>
                <a:cs typeface="华文中宋" panose="02010600040101010101" charset="-122"/>
              </a:rPr>
              <a:t>目标是给定某地区的特征信息,预测该地区房价</a:t>
            </a:r>
            <a:r>
              <a:rPr lang="zh-CN" altLang="en-US" dirty="0">
                <a:latin typeface="华文中宋" panose="02010600040101010101" charset="-122"/>
                <a:ea typeface="华文中宋" panose="02010600040101010101" charset="-122"/>
                <a:cs typeface="华文中宋" panose="02010600040101010101" charset="-122"/>
              </a:rPr>
              <a:t>,是典型的回归问题。</a:t>
            </a:r>
          </a:p>
        </p:txBody>
      </p:sp>
      <p:sp>
        <p:nvSpPr>
          <p:cNvPr id="8" name="文本框 7"/>
          <p:cNvSpPr txBox="1"/>
          <p:nvPr/>
        </p:nvSpPr>
        <p:spPr>
          <a:xfrm>
            <a:off x="531495" y="2854325"/>
            <a:ext cx="5764530" cy="3704590"/>
          </a:xfrm>
          <a:prstGeom prst="rect">
            <a:avLst/>
          </a:prstGeom>
          <a:noFill/>
        </p:spPr>
        <p:txBody>
          <a:bodyPr wrap="square" rtlCol="0" anchor="t">
            <a:noAutofit/>
          </a:bodyPr>
          <a:lstStyle/>
          <a:p>
            <a:pPr indent="0" fontAlgn="auto">
              <a:lnSpc>
                <a:spcPct val="150000"/>
              </a:lnSpc>
              <a:buNone/>
            </a:pPr>
            <a:r>
              <a:rPr lang="zh-CN" altLang="en-US" dirty="0">
                <a:latin typeface="华文中宋" panose="02010600040101010101" charset="-122"/>
                <a:ea typeface="华文中宋" panose="02010600040101010101" charset="-122"/>
                <a:cs typeface="华文中宋" panose="02010600040101010101" charset="-122"/>
                <a:sym typeface="+mn-ea"/>
              </a:rPr>
              <a:t>波士顿房价数据集：</a:t>
            </a:r>
            <a:endParaRPr lang="en-US" altLang="zh-CN" dirty="0">
              <a:latin typeface="华文中宋" panose="02010600040101010101" charset="-122"/>
              <a:ea typeface="华文中宋" panose="02010600040101010101" charset="-122"/>
              <a:cs typeface="华文中宋" panose="02010600040101010101" charset="-122"/>
            </a:endParaRPr>
          </a:p>
          <a:p>
            <a:pPr indent="0" fontAlgn="auto">
              <a:lnSpc>
                <a:spcPct val="150000"/>
              </a:lnSpc>
              <a:buNone/>
            </a:pPr>
            <a:r>
              <a:rPr lang="en-US" altLang="zh-CN" dirty="0">
                <a:solidFill>
                  <a:srgbClr val="FF0000"/>
                </a:solidFill>
                <a:latin typeface="华文中宋" panose="02010600040101010101" charset="-122"/>
                <a:ea typeface="华文中宋" panose="02010600040101010101" charset="-122"/>
                <a:cs typeface="华文中宋" panose="02010600040101010101" charset="-122"/>
                <a:sym typeface="+mn-ea"/>
                <a:hlinkClick r:id="rId5"/>
              </a:rPr>
              <a:t>https://www.kaggle.com/datasets/altavish/boston-housing-dataset</a:t>
            </a:r>
            <a:endParaRPr lang="en-US" altLang="zh-CN" dirty="0">
              <a:solidFill>
                <a:srgbClr val="FF0000"/>
              </a:solidFill>
              <a:latin typeface="华文中宋" panose="02010600040101010101" charset="-122"/>
              <a:ea typeface="华文中宋" panose="02010600040101010101" charset="-122"/>
              <a:cs typeface="华文中宋" panose="02010600040101010101" charset="-122"/>
              <a:sym typeface="+mn-ea"/>
            </a:endParaRPr>
          </a:p>
          <a:p>
            <a:pPr indent="0" fontAlgn="auto">
              <a:lnSpc>
                <a:spcPct val="150000"/>
              </a:lnSpc>
              <a:buNone/>
            </a:pPr>
            <a:r>
              <a:rPr lang="zh-CN" altLang="en-US" dirty="0">
                <a:latin typeface="华文中宋" panose="02010600040101010101" charset="-122"/>
                <a:ea typeface="华文中宋" panose="02010600040101010101" charset="-122"/>
                <a:cs typeface="华文中宋" panose="02010600040101010101" charset="-122"/>
                <a:sym typeface="+mn-ea"/>
              </a:rPr>
              <a:t>●</a:t>
            </a:r>
            <a:r>
              <a:rPr lang="en-US" altLang="zh-CN" dirty="0">
                <a:latin typeface="华文中宋" panose="02010600040101010101" charset="-122"/>
                <a:ea typeface="华文中宋" panose="02010600040101010101" charset="-122"/>
                <a:cs typeface="华文中宋" panose="02010600040101010101" charset="-122"/>
                <a:sym typeface="+mn-ea"/>
              </a:rPr>
              <a:t> </a:t>
            </a:r>
            <a:r>
              <a:rPr lang="zh-CN" altLang="en-US" dirty="0">
                <a:latin typeface="华文中宋" panose="02010600040101010101" charset="-122"/>
                <a:ea typeface="华文中宋" panose="02010600040101010101" charset="-122"/>
                <a:cs typeface="华文中宋" panose="02010600040101010101" charset="-122"/>
                <a:sym typeface="+mn-ea"/>
              </a:rPr>
              <a:t>该数据集是一个回归问题。每个类的观察值数量是均等的，共有 </a:t>
            </a:r>
            <a:r>
              <a:rPr lang="en-US" altLang="zh-CN" dirty="0">
                <a:latin typeface="华文中宋" panose="02010600040101010101" charset="-122"/>
                <a:ea typeface="华文中宋" panose="02010600040101010101" charset="-122"/>
                <a:cs typeface="华文中宋" panose="02010600040101010101" charset="-122"/>
                <a:sym typeface="+mn-ea"/>
              </a:rPr>
              <a:t>506 </a:t>
            </a:r>
            <a:r>
              <a:rPr lang="zh-CN" altLang="en-US" dirty="0">
                <a:latin typeface="华文中宋" panose="02010600040101010101" charset="-122"/>
                <a:ea typeface="华文中宋" panose="02010600040101010101" charset="-122"/>
                <a:cs typeface="华文中宋" panose="02010600040101010101" charset="-122"/>
                <a:sym typeface="+mn-ea"/>
              </a:rPr>
              <a:t>个观察，</a:t>
            </a:r>
            <a:r>
              <a:rPr lang="en-US" altLang="zh-CN" dirty="0">
                <a:latin typeface="华文中宋" panose="02010600040101010101" charset="-122"/>
                <a:ea typeface="华文中宋" panose="02010600040101010101" charset="-122"/>
                <a:cs typeface="华文中宋" panose="02010600040101010101" charset="-122"/>
                <a:sym typeface="+mn-ea"/>
              </a:rPr>
              <a:t>13 </a:t>
            </a:r>
            <a:r>
              <a:rPr lang="zh-CN" altLang="en-US" dirty="0">
                <a:latin typeface="华文中宋" panose="02010600040101010101" charset="-122"/>
                <a:ea typeface="华文中宋" panose="02010600040101010101" charset="-122"/>
                <a:cs typeface="华文中宋" panose="02010600040101010101" charset="-122"/>
                <a:sym typeface="+mn-ea"/>
              </a:rPr>
              <a:t>个输入变量（数据集中前</a:t>
            </a:r>
            <a:r>
              <a:rPr lang="en-US" altLang="zh-CN" dirty="0">
                <a:latin typeface="华文中宋" panose="02010600040101010101" charset="-122"/>
                <a:ea typeface="华文中宋" panose="02010600040101010101" charset="-122"/>
                <a:cs typeface="华文中宋" panose="02010600040101010101" charset="-122"/>
                <a:sym typeface="+mn-ea"/>
              </a:rPr>
              <a:t>13</a:t>
            </a:r>
            <a:r>
              <a:rPr lang="zh-CN" altLang="en-US" dirty="0">
                <a:latin typeface="华文中宋" panose="02010600040101010101" charset="-122"/>
                <a:ea typeface="华文中宋" panose="02010600040101010101" charset="-122"/>
                <a:cs typeface="华文中宋" panose="02010600040101010101" charset="-122"/>
                <a:sym typeface="+mn-ea"/>
              </a:rPr>
              <a:t>列）和</a:t>
            </a:r>
            <a:r>
              <a:rPr lang="en-US" altLang="zh-CN" b="1" dirty="0">
                <a:latin typeface="华文中宋" panose="02010600040101010101" charset="-122"/>
                <a:ea typeface="华文中宋" panose="02010600040101010101" charset="-122"/>
                <a:cs typeface="华文中宋" panose="02010600040101010101" charset="-122"/>
                <a:sym typeface="+mn-ea"/>
              </a:rPr>
              <a:t>1</a:t>
            </a:r>
            <a:r>
              <a:rPr lang="zh-CN" altLang="en-US" b="1" dirty="0">
                <a:latin typeface="华文中宋" panose="02010600040101010101" charset="-122"/>
                <a:ea typeface="华文中宋" panose="02010600040101010101" charset="-122"/>
                <a:cs typeface="华文中宋" panose="02010600040101010101" charset="-122"/>
                <a:sym typeface="+mn-ea"/>
              </a:rPr>
              <a:t>个输出变量</a:t>
            </a:r>
            <a:r>
              <a:rPr lang="zh-CN" altLang="en-US" dirty="0">
                <a:latin typeface="华文中宋" panose="02010600040101010101" charset="-122"/>
                <a:ea typeface="华文中宋" panose="02010600040101010101" charset="-122"/>
                <a:cs typeface="华文中宋" panose="02010600040101010101" charset="-122"/>
                <a:sym typeface="+mn-ea"/>
              </a:rPr>
              <a:t>（最后一列）。</a:t>
            </a:r>
            <a:endParaRPr lang="zh-CN" altLang="en-US" dirty="0">
              <a:latin typeface="华文中宋" panose="02010600040101010101" charset="-122"/>
              <a:ea typeface="华文中宋" panose="02010600040101010101" charset="-122"/>
              <a:cs typeface="华文中宋" panose="02010600040101010101" charset="-122"/>
            </a:endParaRPr>
          </a:p>
          <a:p>
            <a:pPr indent="0" fontAlgn="auto">
              <a:lnSpc>
                <a:spcPct val="150000"/>
              </a:lnSpc>
            </a:pPr>
            <a:r>
              <a:rPr lang="zh-CN" altLang="en-US" dirty="0">
                <a:latin typeface="华文中宋" panose="02010600040101010101" charset="-122"/>
                <a:ea typeface="华文中宋" panose="02010600040101010101" charset="-122"/>
                <a:cs typeface="华文中宋" panose="02010600040101010101" charset="-122"/>
                <a:sym typeface="+mn-ea"/>
              </a:rPr>
              <a:t>●</a:t>
            </a:r>
            <a:r>
              <a:rPr lang="en-US" altLang="zh-CN" dirty="0">
                <a:latin typeface="华文中宋" panose="02010600040101010101" charset="-122"/>
                <a:ea typeface="华文中宋" panose="02010600040101010101" charset="-122"/>
                <a:cs typeface="华文中宋" panose="02010600040101010101" charset="-122"/>
                <a:sym typeface="+mn-ea"/>
              </a:rPr>
              <a:t> </a:t>
            </a:r>
            <a:r>
              <a:rPr lang="zh-CN" altLang="en-US" dirty="0">
                <a:latin typeface="华文中宋" panose="02010600040101010101" charset="-122"/>
                <a:ea typeface="华文中宋" panose="02010600040101010101" charset="-122"/>
                <a:cs typeface="华文中宋" panose="02010600040101010101" charset="-122"/>
                <a:sym typeface="+mn-ea"/>
              </a:rPr>
              <a:t>每条数据包含房屋以及房屋周围的详细信息。其中包含城镇犯罪率，一氧化氮浓度，住宅平均房间数，到中心区域的加权距离以及自住房平均房价等等。</a:t>
            </a:r>
          </a:p>
        </p:txBody>
      </p:sp>
      <p:pic>
        <p:nvPicPr>
          <p:cNvPr id="9" name="图片 8"/>
          <p:cNvPicPr>
            <a:picLocks noChangeAspect="1"/>
          </p:cNvPicPr>
          <p:nvPr>
            <p:custDataLst>
              <p:tags r:id="rId1"/>
            </p:custDataLst>
          </p:nvPr>
        </p:nvPicPr>
        <p:blipFill>
          <a:blip r:embed="rId6"/>
          <a:stretch>
            <a:fillRect/>
          </a:stretch>
        </p:blipFill>
        <p:spPr>
          <a:xfrm>
            <a:off x="6725920" y="2595245"/>
            <a:ext cx="5316220" cy="4218940"/>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7" name="Picture 4"/>
          <p:cNvPicPr>
            <a:picLocks noChangeAspect="1"/>
          </p:cNvPicPr>
          <p:nvPr/>
        </p:nvPicPr>
        <p:blipFill>
          <a:blip r:embed="rId19"/>
          <a:stretch>
            <a:fillRect/>
          </a:stretch>
        </p:blipFill>
        <p:spPr>
          <a:xfrm>
            <a:off x="10919143" y="0"/>
            <a:ext cx="1282700" cy="1282700"/>
          </a:xfrm>
          <a:prstGeom prst="rect">
            <a:avLst/>
          </a:prstGeom>
          <a:noFill/>
          <a:ln w="9525">
            <a:noFill/>
          </a:ln>
        </p:spPr>
      </p:pic>
      <p:sp>
        <p:nvSpPr>
          <p:cNvPr id="5" name="文本框 4"/>
          <p:cNvSpPr txBox="1"/>
          <p:nvPr/>
        </p:nvSpPr>
        <p:spPr>
          <a:xfrm>
            <a:off x="4615292" y="275647"/>
            <a:ext cx="2373630" cy="701675"/>
          </a:xfrm>
          <a:prstGeom prst="rect">
            <a:avLst/>
          </a:prstGeom>
          <a:noFill/>
        </p:spPr>
        <p:txBody>
          <a:bodyPr wrap="square" rtlCol="0" anchor="t">
            <a:noAutofit/>
          </a:bodyPr>
          <a:lstStyle/>
          <a:p>
            <a:r>
              <a:rPr lang="zh-CN" altLang="en-US" sz="3200" dirty="0">
                <a:latin typeface="华文中宋" panose="02010600040101010101" charset="-122"/>
                <a:ea typeface="华文中宋" panose="02010600040101010101" charset="-122"/>
                <a:sym typeface="+mn-ea"/>
              </a:rPr>
              <a:t>实验详解</a:t>
            </a:r>
          </a:p>
          <a:p>
            <a:endParaRPr lang="zh-CN" altLang="en-US" sz="3200" dirty="0">
              <a:latin typeface="华文中宋" panose="02010600040101010101" charset="-122"/>
              <a:ea typeface="华文中宋" panose="02010600040101010101" charset="-122"/>
              <a:sym typeface="+mn-ea"/>
            </a:endParaRPr>
          </a:p>
        </p:txBody>
      </p:sp>
      <p:sp>
        <p:nvSpPr>
          <p:cNvPr id="11" name="椭圆 10"/>
          <p:cNvSpPr/>
          <p:nvPr>
            <p:custDataLst>
              <p:tags r:id="rId1"/>
            </p:custDataLst>
          </p:nvPr>
        </p:nvSpPr>
        <p:spPr>
          <a:xfrm>
            <a:off x="356235" y="1282700"/>
            <a:ext cx="2180590" cy="11722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custDataLst>
              <p:tags r:id="rId2"/>
            </p:custDataLst>
          </p:nvPr>
        </p:nvSpPr>
        <p:spPr>
          <a:xfrm>
            <a:off x="356235" y="3153410"/>
            <a:ext cx="2180590" cy="11722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custDataLst>
              <p:tags r:id="rId3"/>
            </p:custDataLst>
          </p:nvPr>
        </p:nvSpPr>
        <p:spPr>
          <a:xfrm>
            <a:off x="356235" y="5080000"/>
            <a:ext cx="2180590" cy="11722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custDataLst>
              <p:tags r:id="rId4"/>
            </p:custDataLst>
          </p:nvPr>
        </p:nvSpPr>
        <p:spPr>
          <a:xfrm>
            <a:off x="2923540" y="5072380"/>
            <a:ext cx="2180590" cy="11722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custDataLst>
              <p:tags r:id="rId5"/>
            </p:custDataLst>
          </p:nvPr>
        </p:nvSpPr>
        <p:spPr>
          <a:xfrm>
            <a:off x="2955925" y="3159760"/>
            <a:ext cx="2180590" cy="11722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custDataLst>
              <p:tags r:id="rId6"/>
            </p:custDataLst>
          </p:nvPr>
        </p:nvSpPr>
        <p:spPr>
          <a:xfrm>
            <a:off x="3032760" y="1282700"/>
            <a:ext cx="2070735" cy="110680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custDataLst>
              <p:tags r:id="rId7"/>
            </p:custDataLst>
          </p:nvPr>
        </p:nvSpPr>
        <p:spPr>
          <a:xfrm>
            <a:off x="522605" y="1638300"/>
            <a:ext cx="1848485" cy="460375"/>
          </a:xfrm>
          <a:prstGeom prst="rect">
            <a:avLst/>
          </a:prstGeom>
          <a:noFill/>
        </p:spPr>
        <p:txBody>
          <a:bodyPr wrap="square" rtlCol="0">
            <a:spAutoFit/>
          </a:bodyPr>
          <a:lstStyle/>
          <a:p>
            <a:r>
              <a:rPr lang="en-US" altLang="zh-CN" sz="2400">
                <a:latin typeface="华文中宋" panose="02010600040101010101" charset="-122"/>
                <a:ea typeface="华文中宋" panose="02010600040101010101" charset="-122"/>
                <a:cs typeface="华文中宋" panose="02010600040101010101" charset="-122"/>
              </a:rPr>
              <a:t>1.</a:t>
            </a:r>
            <a:r>
              <a:rPr lang="zh-CN" altLang="en-US" sz="2400">
                <a:latin typeface="华文中宋" panose="02010600040101010101" charset="-122"/>
                <a:ea typeface="华文中宋" panose="02010600040101010101" charset="-122"/>
                <a:cs typeface="华文中宋" panose="02010600040101010101" charset="-122"/>
              </a:rPr>
              <a:t>加载数据</a:t>
            </a:r>
          </a:p>
        </p:txBody>
      </p:sp>
      <p:sp>
        <p:nvSpPr>
          <p:cNvPr id="19" name="文本框 18"/>
          <p:cNvSpPr txBox="1"/>
          <p:nvPr>
            <p:custDataLst>
              <p:tags r:id="rId8"/>
            </p:custDataLst>
          </p:nvPr>
        </p:nvSpPr>
        <p:spPr>
          <a:xfrm>
            <a:off x="410845" y="3415030"/>
            <a:ext cx="2054841" cy="707886"/>
          </a:xfrm>
          <a:prstGeom prst="rect">
            <a:avLst/>
          </a:prstGeom>
          <a:noFill/>
        </p:spPr>
        <p:txBody>
          <a:bodyPr wrap="square" rtlCol="0">
            <a:spAutoFit/>
          </a:bodyPr>
          <a:lstStyle/>
          <a:p>
            <a:r>
              <a:rPr lang="en-US" altLang="zh-CN" sz="2000" dirty="0">
                <a:latin typeface="华文中宋" panose="02010600040101010101" charset="-122"/>
                <a:ea typeface="华文中宋" panose="02010600040101010101" charset="-122"/>
                <a:cs typeface="华文中宋" panose="02010600040101010101" charset="-122"/>
              </a:rPr>
              <a:t>2.</a:t>
            </a:r>
            <a:r>
              <a:rPr lang="zh-CN" altLang="en-US" sz="2000" dirty="0">
                <a:latin typeface="华文中宋" panose="02010600040101010101" charset="-122"/>
                <a:ea typeface="华文中宋" panose="02010600040101010101" charset="-122"/>
                <a:cs typeface="华文中宋" panose="02010600040101010101" charset="-122"/>
              </a:rPr>
              <a:t>数据预处理（划分数据）</a:t>
            </a:r>
          </a:p>
        </p:txBody>
      </p:sp>
      <p:sp>
        <p:nvSpPr>
          <p:cNvPr id="20" name="文本框 19"/>
          <p:cNvSpPr txBox="1"/>
          <p:nvPr>
            <p:custDataLst>
              <p:tags r:id="rId9"/>
            </p:custDataLst>
          </p:nvPr>
        </p:nvSpPr>
        <p:spPr>
          <a:xfrm>
            <a:off x="521970" y="5380355"/>
            <a:ext cx="1848485" cy="460375"/>
          </a:xfrm>
          <a:prstGeom prst="rect">
            <a:avLst/>
          </a:prstGeom>
          <a:noFill/>
        </p:spPr>
        <p:txBody>
          <a:bodyPr wrap="square" rtlCol="0">
            <a:spAutoFit/>
          </a:bodyPr>
          <a:lstStyle/>
          <a:p>
            <a:r>
              <a:rPr lang="en-US" altLang="zh-CN" sz="2400">
                <a:latin typeface="华文中宋" panose="02010600040101010101" charset="-122"/>
                <a:ea typeface="华文中宋" panose="02010600040101010101" charset="-122"/>
                <a:cs typeface="华文中宋" panose="02010600040101010101" charset="-122"/>
              </a:rPr>
              <a:t>3.</a:t>
            </a:r>
            <a:r>
              <a:rPr lang="zh-CN" altLang="en-US" sz="2400">
                <a:latin typeface="华文中宋" panose="02010600040101010101" charset="-122"/>
                <a:ea typeface="华文中宋" panose="02010600040101010101" charset="-122"/>
                <a:cs typeface="华文中宋" panose="02010600040101010101" charset="-122"/>
              </a:rPr>
              <a:t>模型搭建</a:t>
            </a:r>
          </a:p>
        </p:txBody>
      </p:sp>
      <p:sp>
        <p:nvSpPr>
          <p:cNvPr id="22" name="文本框 21"/>
          <p:cNvSpPr txBox="1"/>
          <p:nvPr>
            <p:custDataLst>
              <p:tags r:id="rId10"/>
            </p:custDataLst>
          </p:nvPr>
        </p:nvSpPr>
        <p:spPr>
          <a:xfrm>
            <a:off x="3208020" y="1480185"/>
            <a:ext cx="1755775" cy="783590"/>
          </a:xfrm>
          <a:prstGeom prst="rect">
            <a:avLst/>
          </a:prstGeom>
          <a:noFill/>
        </p:spPr>
        <p:txBody>
          <a:bodyPr wrap="square" rtlCol="0">
            <a:noAutofit/>
          </a:bodyPr>
          <a:lstStyle/>
          <a:p>
            <a:r>
              <a:rPr lang="en-US" sz="2400">
                <a:latin typeface="华文中宋" panose="02010600040101010101" charset="-122"/>
                <a:ea typeface="华文中宋" panose="02010600040101010101" charset="-122"/>
                <a:cs typeface="华文中宋" panose="02010600040101010101" charset="-122"/>
              </a:rPr>
              <a:t>6.</a:t>
            </a:r>
            <a:r>
              <a:rPr lang="zh-CN" altLang="en-US" sz="2400">
                <a:latin typeface="华文中宋" panose="02010600040101010101" charset="-122"/>
                <a:ea typeface="华文中宋" panose="02010600040101010101" charset="-122"/>
                <a:cs typeface="华文中宋" panose="02010600040101010101" charset="-122"/>
              </a:rPr>
              <a:t>计算评价指标</a:t>
            </a:r>
          </a:p>
        </p:txBody>
      </p:sp>
      <p:sp>
        <p:nvSpPr>
          <p:cNvPr id="23" name="文本框 22"/>
          <p:cNvSpPr txBox="1"/>
          <p:nvPr>
            <p:custDataLst>
              <p:tags r:id="rId11"/>
            </p:custDataLst>
          </p:nvPr>
        </p:nvSpPr>
        <p:spPr>
          <a:xfrm>
            <a:off x="3111500" y="5289550"/>
            <a:ext cx="1993265" cy="706755"/>
          </a:xfrm>
          <a:prstGeom prst="rect">
            <a:avLst/>
          </a:prstGeom>
          <a:noFill/>
        </p:spPr>
        <p:txBody>
          <a:bodyPr wrap="square" rtlCol="0">
            <a:spAutoFit/>
          </a:bodyPr>
          <a:lstStyle/>
          <a:p>
            <a:r>
              <a:rPr lang="en-US" sz="2000">
                <a:latin typeface="华文中宋" panose="02010600040101010101" charset="-122"/>
                <a:ea typeface="华文中宋" panose="02010600040101010101" charset="-122"/>
                <a:cs typeface="华文中宋" panose="02010600040101010101" charset="-122"/>
              </a:rPr>
              <a:t>4.</a:t>
            </a:r>
            <a:r>
              <a:rPr lang="zh-CN" altLang="en-US" sz="2000">
                <a:latin typeface="华文中宋" panose="02010600040101010101" charset="-122"/>
                <a:ea typeface="华文中宋" panose="02010600040101010101" charset="-122"/>
                <a:cs typeface="华文中宋" panose="02010600040101010101" charset="-122"/>
              </a:rPr>
              <a:t>训练模型（梯度下降法）</a:t>
            </a:r>
          </a:p>
        </p:txBody>
      </p:sp>
      <p:sp>
        <p:nvSpPr>
          <p:cNvPr id="24" name="文本框 23"/>
          <p:cNvSpPr txBox="1"/>
          <p:nvPr>
            <p:custDataLst>
              <p:tags r:id="rId12"/>
            </p:custDataLst>
          </p:nvPr>
        </p:nvSpPr>
        <p:spPr>
          <a:xfrm>
            <a:off x="3048635" y="3515360"/>
            <a:ext cx="1848485" cy="460375"/>
          </a:xfrm>
          <a:prstGeom prst="rect">
            <a:avLst/>
          </a:prstGeom>
          <a:noFill/>
        </p:spPr>
        <p:txBody>
          <a:bodyPr wrap="square" rtlCol="0">
            <a:spAutoFit/>
          </a:bodyPr>
          <a:lstStyle/>
          <a:p>
            <a:r>
              <a:rPr lang="en-US" sz="2400">
                <a:latin typeface="华文中宋" panose="02010600040101010101" charset="-122"/>
                <a:ea typeface="华文中宋" panose="02010600040101010101" charset="-122"/>
                <a:cs typeface="华文中宋" panose="02010600040101010101" charset="-122"/>
              </a:rPr>
              <a:t> 5.</a:t>
            </a:r>
            <a:r>
              <a:rPr lang="zh-CN" altLang="en-US" sz="2400">
                <a:latin typeface="华文中宋" panose="02010600040101010101" charset="-122"/>
                <a:ea typeface="华文中宋" panose="02010600040101010101" charset="-122"/>
                <a:cs typeface="华文中宋" panose="02010600040101010101" charset="-122"/>
              </a:rPr>
              <a:t>预测结果</a:t>
            </a:r>
          </a:p>
        </p:txBody>
      </p:sp>
      <p:pic>
        <p:nvPicPr>
          <p:cNvPr id="4" name="图片 3"/>
          <p:cNvPicPr>
            <a:picLocks noChangeAspect="1"/>
          </p:cNvPicPr>
          <p:nvPr>
            <p:custDataLst>
              <p:tags r:id="rId13"/>
            </p:custDataLst>
          </p:nvPr>
        </p:nvPicPr>
        <p:blipFill>
          <a:blip r:embed="rId20"/>
          <a:stretch>
            <a:fillRect/>
          </a:stretch>
        </p:blipFill>
        <p:spPr>
          <a:xfrm>
            <a:off x="5117309" y="1147379"/>
            <a:ext cx="5321755" cy="5603044"/>
          </a:xfrm>
          <a:prstGeom prst="rect">
            <a:avLst/>
          </a:prstGeom>
        </p:spPr>
      </p:pic>
      <p:cxnSp>
        <p:nvCxnSpPr>
          <p:cNvPr id="7" name="直接箭头连接符 6"/>
          <p:cNvCxnSpPr>
            <a:endCxn id="12" idx="0"/>
          </p:cNvCxnSpPr>
          <p:nvPr/>
        </p:nvCxnSpPr>
        <p:spPr>
          <a:xfrm>
            <a:off x="1446530" y="2454910"/>
            <a:ext cx="0" cy="698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endCxn id="13" idx="0"/>
          </p:cNvCxnSpPr>
          <p:nvPr/>
        </p:nvCxnSpPr>
        <p:spPr>
          <a:xfrm flipH="1">
            <a:off x="1446530" y="4311650"/>
            <a:ext cx="10160" cy="7683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custDataLst>
              <p:tags r:id="rId14"/>
            </p:custDataLst>
          </p:nvPr>
        </p:nvCxnSpPr>
        <p:spPr>
          <a:xfrm flipV="1">
            <a:off x="4046220" y="4335145"/>
            <a:ext cx="0" cy="7416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5" idx="0"/>
          </p:cNvCxnSpPr>
          <p:nvPr>
            <p:custDataLst>
              <p:tags r:id="rId15"/>
            </p:custDataLst>
          </p:nvPr>
        </p:nvCxnSpPr>
        <p:spPr>
          <a:xfrm flipV="1">
            <a:off x="4046220" y="2353945"/>
            <a:ext cx="0" cy="80581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3" idx="6"/>
            <a:endCxn id="14" idx="2"/>
          </p:cNvCxnSpPr>
          <p:nvPr>
            <p:custDataLst>
              <p:tags r:id="rId16"/>
            </p:custDataLst>
          </p:nvPr>
        </p:nvCxnSpPr>
        <p:spPr>
          <a:xfrm flipV="1">
            <a:off x="2536825" y="5658485"/>
            <a:ext cx="386715" cy="76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7" name="Picture 4"/>
          <p:cNvPicPr>
            <a:picLocks noChangeAspect="1"/>
          </p:cNvPicPr>
          <p:nvPr/>
        </p:nvPicPr>
        <p:blipFill>
          <a:blip r:embed="rId5"/>
          <a:stretch>
            <a:fillRect/>
          </a:stretch>
        </p:blipFill>
        <p:spPr>
          <a:xfrm>
            <a:off x="10698163" y="0"/>
            <a:ext cx="1282700" cy="1282700"/>
          </a:xfrm>
          <a:prstGeom prst="rect">
            <a:avLst/>
          </a:prstGeom>
          <a:noFill/>
          <a:ln w="9525">
            <a:noFill/>
          </a:ln>
        </p:spPr>
      </p:pic>
      <p:sp>
        <p:nvSpPr>
          <p:cNvPr id="5" name="文本框 4"/>
          <p:cNvSpPr txBox="1"/>
          <p:nvPr>
            <p:custDataLst>
              <p:tags r:id="rId1"/>
            </p:custDataLst>
          </p:nvPr>
        </p:nvSpPr>
        <p:spPr>
          <a:xfrm>
            <a:off x="4643120" y="368300"/>
            <a:ext cx="2373630" cy="701675"/>
          </a:xfrm>
          <a:prstGeom prst="rect">
            <a:avLst/>
          </a:prstGeom>
          <a:noFill/>
        </p:spPr>
        <p:txBody>
          <a:bodyPr wrap="square" rtlCol="0" anchor="t">
            <a:noAutofit/>
          </a:bodyPr>
          <a:lstStyle/>
          <a:p>
            <a:r>
              <a:rPr lang="zh-CN" altLang="en-US" sz="3200" dirty="0">
                <a:latin typeface="华文中宋" panose="02010600040101010101" charset="-122"/>
                <a:ea typeface="华文中宋" panose="02010600040101010101" charset="-122"/>
                <a:sym typeface="+mn-ea"/>
              </a:rPr>
              <a:t>实验环境</a:t>
            </a:r>
          </a:p>
          <a:p>
            <a:endParaRPr lang="zh-CN" altLang="en-US" sz="3200" dirty="0">
              <a:latin typeface="华文中宋" panose="02010600040101010101" charset="-122"/>
              <a:ea typeface="华文中宋" panose="02010600040101010101" charset="-122"/>
              <a:sym typeface="+mn-ea"/>
            </a:endParaRPr>
          </a:p>
        </p:txBody>
      </p:sp>
      <p:sp>
        <p:nvSpPr>
          <p:cNvPr id="3" name="文本框 2"/>
          <p:cNvSpPr txBox="1"/>
          <p:nvPr/>
        </p:nvSpPr>
        <p:spPr>
          <a:xfrm>
            <a:off x="1534795" y="1674050"/>
            <a:ext cx="9414510" cy="1569660"/>
          </a:xfrm>
          <a:prstGeom prst="rect">
            <a:avLst/>
          </a:prstGeom>
          <a:noFill/>
        </p:spPr>
        <p:txBody>
          <a:bodyPr wrap="square" rtlCol="0" anchor="t">
            <a:spAutoFit/>
          </a:bodyPr>
          <a:lstStyle/>
          <a:p>
            <a:pPr marL="0" indent="0">
              <a:buNone/>
            </a:pPr>
            <a:r>
              <a:rPr lang="en-US" altLang="zh-CN" sz="2400" dirty="0">
                <a:latin typeface="华文中宋" panose="02010600040101010101" charset="-122"/>
                <a:ea typeface="华文中宋" panose="02010600040101010101" charset="-122"/>
                <a:cs typeface="华文中宋" panose="02010600040101010101" charset="-122"/>
                <a:sym typeface="+mn-ea"/>
              </a:rPr>
              <a:t>Python </a:t>
            </a:r>
            <a:endParaRPr lang="en-US" altLang="zh-CN" sz="2400" dirty="0">
              <a:latin typeface="华文中宋" panose="02010600040101010101" charset="-122"/>
              <a:ea typeface="华文中宋" panose="02010600040101010101" charset="-122"/>
              <a:cs typeface="华文中宋" panose="02010600040101010101" charset="-122"/>
            </a:endParaRPr>
          </a:p>
          <a:p>
            <a:pPr marL="0" indent="0">
              <a:buNone/>
            </a:pPr>
            <a:r>
              <a:rPr lang="zh-CN" altLang="en-US" sz="2400" dirty="0">
                <a:latin typeface="华文中宋" panose="02010600040101010101" charset="-122"/>
                <a:ea typeface="华文中宋" panose="02010600040101010101" charset="-122"/>
                <a:cs typeface="华文中宋" panose="02010600040101010101" charset="-122"/>
                <a:sym typeface="+mn-ea"/>
              </a:rPr>
              <a:t>编辑器：</a:t>
            </a:r>
            <a:r>
              <a:rPr lang="en-US" altLang="zh-CN" sz="2400" dirty="0" err="1">
                <a:latin typeface="华文中宋" panose="02010600040101010101" charset="-122"/>
                <a:ea typeface="华文中宋" panose="02010600040101010101" charset="-122"/>
                <a:cs typeface="华文中宋" panose="02010600040101010101" charset="-122"/>
                <a:sym typeface="+mn-ea"/>
              </a:rPr>
              <a:t>Jupyter</a:t>
            </a:r>
            <a:r>
              <a:rPr lang="en-US" altLang="zh-CN" sz="2400" dirty="0">
                <a:latin typeface="华文中宋" panose="02010600040101010101" charset="-122"/>
                <a:ea typeface="华文中宋" panose="02010600040101010101" charset="-122"/>
                <a:cs typeface="华文中宋" panose="02010600040101010101" charset="-122"/>
                <a:sym typeface="+mn-ea"/>
              </a:rPr>
              <a:t> Notebook</a:t>
            </a:r>
            <a:r>
              <a:rPr lang="zh-CN" altLang="en-US" sz="2400" dirty="0">
                <a:latin typeface="华文中宋" panose="02010600040101010101" charset="-122"/>
                <a:ea typeface="华文中宋" panose="02010600040101010101" charset="-122"/>
                <a:cs typeface="华文中宋" panose="02010600040101010101" charset="-122"/>
                <a:sym typeface="+mn-ea"/>
              </a:rPr>
              <a:t>、</a:t>
            </a:r>
            <a:r>
              <a:rPr lang="en-US" altLang="zh-CN" sz="2400" dirty="0" err="1">
                <a:latin typeface="华文中宋" panose="02010600040101010101" charset="-122"/>
                <a:ea typeface="华文中宋" panose="02010600040101010101" charset="-122"/>
                <a:cs typeface="华文中宋" panose="02010600040101010101" charset="-122"/>
                <a:sym typeface="+mn-ea"/>
              </a:rPr>
              <a:t>Pycharm</a:t>
            </a:r>
            <a:br>
              <a:rPr lang="en-US" altLang="zh-CN" sz="2400" dirty="0" err="1">
                <a:latin typeface="华文中宋" panose="02010600040101010101" charset="-122"/>
                <a:ea typeface="华文中宋" panose="02010600040101010101" charset="-122"/>
                <a:cs typeface="华文中宋" panose="02010600040101010101" charset="-122"/>
                <a:sym typeface="+mn-ea"/>
              </a:rPr>
            </a:br>
            <a:r>
              <a:rPr lang="zh-CN" altLang="en-US" sz="2400" dirty="0">
                <a:latin typeface="华文中宋" panose="02010600040101010101" charset="-122"/>
                <a:ea typeface="华文中宋" panose="02010600040101010101" charset="-122"/>
                <a:cs typeface="华文中宋" panose="02010600040101010101" charset="-122"/>
                <a:sym typeface="+mn-ea"/>
              </a:rPr>
              <a:t>可使用</a:t>
            </a:r>
            <a:r>
              <a:rPr lang="en-US" altLang="zh-CN" sz="2400" dirty="0" err="1">
                <a:latin typeface="华文中宋" panose="02010600040101010101" charset="-122"/>
                <a:ea typeface="华文中宋" panose="02010600040101010101" charset="-122"/>
                <a:cs typeface="华文中宋" panose="02010600040101010101" charset="-122"/>
                <a:sym typeface="+mn-ea"/>
              </a:rPr>
              <a:t>numpy</a:t>
            </a:r>
            <a:r>
              <a:rPr lang="zh-CN" altLang="en-US" sz="2400" dirty="0">
                <a:latin typeface="华文中宋" panose="02010600040101010101" charset="-122"/>
                <a:ea typeface="华文中宋" panose="02010600040101010101" charset="-122"/>
                <a:cs typeface="华文中宋" panose="02010600040101010101" charset="-122"/>
                <a:sym typeface="+mn-ea"/>
              </a:rPr>
              <a:t>、</a:t>
            </a:r>
            <a:r>
              <a:rPr lang="en-US" altLang="zh-CN" sz="2400" dirty="0">
                <a:latin typeface="华文中宋" panose="02010600040101010101" charset="-122"/>
                <a:ea typeface="华文中宋" panose="02010600040101010101" charset="-122"/>
                <a:cs typeface="华文中宋" panose="02010600040101010101" charset="-122"/>
                <a:sym typeface="+mn-ea"/>
              </a:rPr>
              <a:t>pandas</a:t>
            </a:r>
            <a:r>
              <a:rPr lang="zh-CN" altLang="en-US" sz="2400" dirty="0">
                <a:latin typeface="华文中宋" panose="02010600040101010101" charset="-122"/>
                <a:ea typeface="华文中宋" panose="02010600040101010101" charset="-122"/>
                <a:cs typeface="华文中宋" panose="02010600040101010101" charset="-122"/>
                <a:sym typeface="+mn-ea"/>
              </a:rPr>
              <a:t>、等基础扩展包，建议使用</a:t>
            </a:r>
            <a:r>
              <a:rPr lang="en-US" altLang="zh-CN" sz="2400" dirty="0">
                <a:latin typeface="华文中宋" panose="02010600040101010101" charset="-122"/>
                <a:ea typeface="华文中宋" panose="02010600040101010101" charset="-122"/>
                <a:cs typeface="华文中宋" panose="02010600040101010101" charset="-122"/>
                <a:sym typeface="+mn-ea"/>
              </a:rPr>
              <a:t>anaconda</a:t>
            </a:r>
            <a:r>
              <a:rPr lang="zh-CN" altLang="en-US" sz="2400" dirty="0">
                <a:latin typeface="华文中宋" panose="02010600040101010101" charset="-122"/>
                <a:ea typeface="华文中宋" panose="02010600040101010101" charset="-122"/>
                <a:cs typeface="华文中宋" panose="02010600040101010101" charset="-122"/>
                <a:sym typeface="+mn-ea"/>
              </a:rPr>
              <a:t>安装</a:t>
            </a:r>
            <a:endParaRPr lang="en-US" altLang="zh-CN" sz="2400" dirty="0">
              <a:latin typeface="华文中宋" panose="02010600040101010101" charset="-122"/>
              <a:ea typeface="华文中宋" panose="02010600040101010101" charset="-122"/>
              <a:cs typeface="华文中宋" panose="02010600040101010101" charset="-122"/>
            </a:endParaRPr>
          </a:p>
          <a:p>
            <a:pPr marL="0" indent="0">
              <a:buNone/>
            </a:pPr>
            <a:r>
              <a:rPr lang="zh-CN" altLang="en-US" sz="2400" dirty="0">
                <a:solidFill>
                  <a:srgbClr val="FF0000"/>
                </a:solidFill>
                <a:latin typeface="华文中宋" panose="02010600040101010101" charset="-122"/>
                <a:ea typeface="华文中宋" panose="02010600040101010101" charset="-122"/>
                <a:cs typeface="华文中宋" panose="02010600040101010101" charset="-122"/>
                <a:sym typeface="+mn-ea"/>
              </a:rPr>
              <a:t>不可使用</a:t>
            </a:r>
            <a:r>
              <a:rPr lang="en-US" altLang="zh-CN" sz="2400" dirty="0" err="1">
                <a:solidFill>
                  <a:srgbClr val="FF0000"/>
                </a:solidFill>
                <a:latin typeface="华文中宋" panose="02010600040101010101" charset="-122"/>
                <a:ea typeface="华文中宋" panose="02010600040101010101" charset="-122"/>
                <a:cs typeface="华文中宋" panose="02010600040101010101" charset="-122"/>
                <a:sym typeface="+mn-ea"/>
              </a:rPr>
              <a:t>sklearn</a:t>
            </a:r>
            <a:r>
              <a:rPr lang="zh-CN" altLang="en-US" sz="2400" dirty="0">
                <a:solidFill>
                  <a:srgbClr val="FF0000"/>
                </a:solidFill>
                <a:latin typeface="华文中宋" panose="02010600040101010101" charset="-122"/>
                <a:ea typeface="华文中宋" panose="02010600040101010101" charset="-122"/>
                <a:cs typeface="华文中宋" panose="02010600040101010101" charset="-122"/>
                <a:sym typeface="+mn-ea"/>
              </a:rPr>
              <a:t>、</a:t>
            </a:r>
            <a:r>
              <a:rPr lang="en-US" altLang="zh-CN" sz="2400" dirty="0" err="1">
                <a:solidFill>
                  <a:srgbClr val="FF0000"/>
                </a:solidFill>
                <a:latin typeface="华文中宋" panose="02010600040101010101" charset="-122"/>
                <a:ea typeface="华文中宋" panose="02010600040101010101" charset="-122"/>
                <a:cs typeface="华文中宋" panose="02010600040101010101" charset="-122"/>
                <a:sym typeface="+mn-ea"/>
              </a:rPr>
              <a:t>pytorch</a:t>
            </a:r>
            <a:r>
              <a:rPr lang="zh-CN" altLang="en-US" sz="2400" dirty="0">
                <a:solidFill>
                  <a:srgbClr val="FF0000"/>
                </a:solidFill>
                <a:latin typeface="华文中宋" panose="02010600040101010101" charset="-122"/>
                <a:ea typeface="华文中宋" panose="02010600040101010101" charset="-122"/>
                <a:cs typeface="华文中宋" panose="02010600040101010101" charset="-122"/>
                <a:sym typeface="+mn-ea"/>
              </a:rPr>
              <a:t>等机器学习包</a:t>
            </a:r>
          </a:p>
        </p:txBody>
      </p:sp>
      <p:sp>
        <p:nvSpPr>
          <p:cNvPr id="6" name="文本框 5"/>
          <p:cNvSpPr txBox="1"/>
          <p:nvPr/>
        </p:nvSpPr>
        <p:spPr>
          <a:xfrm>
            <a:off x="3190315" y="4246730"/>
            <a:ext cx="7249795" cy="706755"/>
          </a:xfrm>
          <a:prstGeom prst="rect">
            <a:avLst/>
          </a:prstGeom>
          <a:noFill/>
        </p:spPr>
        <p:txBody>
          <a:bodyPr wrap="square" rtlCol="0" anchor="t">
            <a:spAutoFit/>
          </a:bodyPr>
          <a:lstStyle/>
          <a:p>
            <a:r>
              <a:rPr lang="en-US" altLang="zh-CN" sz="2000" b="1" dirty="0" err="1">
                <a:solidFill>
                  <a:srgbClr val="191B1F"/>
                </a:solidFill>
                <a:latin typeface="+mj-ea"/>
                <a:ea typeface="+mj-ea"/>
              </a:rPr>
              <a:t>J</a:t>
            </a:r>
            <a:r>
              <a:rPr lang="en-US" altLang="zh-CN" sz="2000" b="1" i="0" dirty="0" err="1">
                <a:solidFill>
                  <a:srgbClr val="191B1F"/>
                </a:solidFill>
                <a:effectLst/>
                <a:latin typeface="+mj-ea"/>
                <a:ea typeface="+mj-ea"/>
              </a:rPr>
              <a:t>upyter</a:t>
            </a:r>
            <a:r>
              <a:rPr lang="en-US" altLang="zh-CN" sz="2000" b="1" i="0" dirty="0">
                <a:solidFill>
                  <a:srgbClr val="191B1F"/>
                </a:solidFill>
                <a:effectLst/>
                <a:latin typeface="+mj-ea"/>
                <a:ea typeface="+mj-ea"/>
              </a:rPr>
              <a:t> Notebook</a:t>
            </a:r>
            <a:r>
              <a:rPr lang="zh-CN" altLang="en-US" sz="2000" b="1" i="0" dirty="0">
                <a:solidFill>
                  <a:srgbClr val="191B1F"/>
                </a:solidFill>
                <a:effectLst/>
                <a:latin typeface="-apple-system"/>
              </a:rPr>
              <a:t>介绍、安装及使用教程</a:t>
            </a:r>
            <a:r>
              <a:rPr lang="zh-CN" altLang="en-US" sz="2000" b="1" dirty="0">
                <a:solidFill>
                  <a:srgbClr val="191B1F"/>
                </a:solidFill>
                <a:latin typeface="-apple-system"/>
              </a:rPr>
              <a:t>（推荐）</a:t>
            </a:r>
            <a:endParaRPr lang="zh-CN" altLang="en-US" sz="2000" b="1" i="0" dirty="0">
              <a:solidFill>
                <a:srgbClr val="191B1F"/>
              </a:solidFill>
              <a:effectLst/>
              <a:latin typeface="-apple-system"/>
            </a:endParaRPr>
          </a:p>
          <a:p>
            <a:r>
              <a:rPr lang="en-US" altLang="zh-CN" sz="2000" dirty="0">
                <a:latin typeface="华文中宋" panose="02010600040101010101" charset="-122"/>
                <a:ea typeface="华文中宋" panose="02010600040101010101" charset="-122"/>
                <a:cs typeface="华文中宋" panose="02010600040101010101" charset="-122"/>
                <a:sym typeface="+mn-ea"/>
              </a:rPr>
              <a:t>	https://zhuanlan.zhihu.com/p/33105153</a:t>
            </a:r>
            <a:endParaRPr lang="zh-CN" altLang="en-US" sz="2000" dirty="0">
              <a:latin typeface="华文中宋" panose="02010600040101010101" charset="-122"/>
              <a:ea typeface="华文中宋" panose="02010600040101010101" charset="-122"/>
              <a:cs typeface="华文中宋" panose="02010600040101010101" charset="-122"/>
              <a:sym typeface="+mn-ea"/>
            </a:endParaRPr>
          </a:p>
        </p:txBody>
      </p:sp>
      <p:sp>
        <p:nvSpPr>
          <p:cNvPr id="7" name="文本框 6"/>
          <p:cNvSpPr txBox="1"/>
          <p:nvPr>
            <p:custDataLst>
              <p:tags r:id="rId2"/>
            </p:custDataLst>
          </p:nvPr>
        </p:nvSpPr>
        <p:spPr>
          <a:xfrm>
            <a:off x="3073774" y="5204721"/>
            <a:ext cx="8492490" cy="1015663"/>
          </a:xfrm>
          <a:prstGeom prst="rect">
            <a:avLst/>
          </a:prstGeom>
          <a:noFill/>
        </p:spPr>
        <p:txBody>
          <a:bodyPr wrap="square" rtlCol="0" anchor="t">
            <a:spAutoFit/>
          </a:bodyPr>
          <a:lstStyle/>
          <a:p>
            <a:r>
              <a:rPr lang="en-US" altLang="zh-CN" sz="2000" b="1" i="0" dirty="0">
                <a:solidFill>
                  <a:srgbClr val="191B1F"/>
                </a:solidFill>
                <a:effectLst/>
                <a:latin typeface="+mj-ea"/>
                <a:ea typeface="+mj-ea"/>
              </a:rPr>
              <a:t>PyCharm</a:t>
            </a:r>
            <a:r>
              <a:rPr lang="en-US" altLang="zh-CN" sz="2000" b="1" i="0" dirty="0">
                <a:solidFill>
                  <a:srgbClr val="191B1F"/>
                </a:solidFill>
                <a:effectLst/>
                <a:latin typeface="-apple-system"/>
              </a:rPr>
              <a:t> </a:t>
            </a:r>
            <a:r>
              <a:rPr lang="zh-CN" altLang="en-US" sz="2000" b="1" i="0" dirty="0">
                <a:solidFill>
                  <a:srgbClr val="191B1F"/>
                </a:solidFill>
                <a:effectLst/>
                <a:latin typeface="-apple-system"/>
              </a:rPr>
              <a:t>安装教程及环境配置</a:t>
            </a:r>
            <a:endParaRPr lang="en-US" altLang="zh-CN" sz="2000" b="1" i="0" dirty="0">
              <a:solidFill>
                <a:srgbClr val="191B1F"/>
              </a:solidFill>
              <a:effectLst/>
              <a:latin typeface="-apple-system"/>
            </a:endParaRPr>
          </a:p>
          <a:p>
            <a:r>
              <a:rPr lang="en-US" altLang="zh-CN" sz="2000" b="1" i="0" dirty="0">
                <a:solidFill>
                  <a:srgbClr val="191B1F"/>
                </a:solidFill>
                <a:effectLst/>
                <a:latin typeface="-apple-system"/>
              </a:rPr>
              <a:t>	</a:t>
            </a:r>
            <a:r>
              <a:rPr lang="en-US" altLang="zh-CN" sz="2000" i="0" dirty="0">
                <a:solidFill>
                  <a:srgbClr val="191B1F"/>
                </a:solidFill>
                <a:effectLst/>
                <a:latin typeface="华文中宋" panose="02010600040101010101" pitchFamily="2" charset="-122"/>
                <a:ea typeface="华文中宋" panose="02010600040101010101" pitchFamily="2" charset="-122"/>
              </a:rPr>
              <a:t>https://zhuanlan.zhihu.com/p/522291616</a:t>
            </a:r>
            <a:endParaRPr lang="zh-CN" altLang="en-US" sz="2000" i="0" dirty="0">
              <a:solidFill>
                <a:srgbClr val="191B1F"/>
              </a:solidFill>
              <a:effectLst/>
              <a:latin typeface="华文中宋" panose="02010600040101010101" pitchFamily="2" charset="-122"/>
              <a:ea typeface="华文中宋" panose="02010600040101010101" pitchFamily="2" charset="-122"/>
            </a:endParaRPr>
          </a:p>
          <a:p>
            <a:endParaRPr lang="zh-CN" altLang="en-US" sz="2000" dirty="0">
              <a:latin typeface="华文中宋" panose="02010600040101010101" charset="-122"/>
              <a:ea typeface="华文中宋" panose="02010600040101010101" charset="-122"/>
              <a:cs typeface="华文中宋" panose="02010600040101010101" charset="-122"/>
              <a:sym typeface="+mn-ea"/>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7" name="Picture 4"/>
          <p:cNvPicPr>
            <a:picLocks noChangeAspect="1"/>
          </p:cNvPicPr>
          <p:nvPr/>
        </p:nvPicPr>
        <p:blipFill>
          <a:blip r:embed="rId4"/>
          <a:stretch>
            <a:fillRect/>
          </a:stretch>
        </p:blipFill>
        <p:spPr>
          <a:xfrm>
            <a:off x="10698163" y="0"/>
            <a:ext cx="1282700" cy="1282700"/>
          </a:xfrm>
          <a:prstGeom prst="rect">
            <a:avLst/>
          </a:prstGeom>
          <a:noFill/>
          <a:ln w="9525">
            <a:noFill/>
          </a:ln>
        </p:spPr>
      </p:pic>
      <p:sp>
        <p:nvSpPr>
          <p:cNvPr id="3" name="文本框 2"/>
          <p:cNvSpPr txBox="1"/>
          <p:nvPr/>
        </p:nvSpPr>
        <p:spPr>
          <a:xfrm>
            <a:off x="1367734" y="1858085"/>
            <a:ext cx="9456532" cy="3574528"/>
          </a:xfrm>
          <a:prstGeom prst="rect">
            <a:avLst/>
          </a:prstGeom>
          <a:noFill/>
        </p:spPr>
        <p:txBody>
          <a:bodyPr wrap="square" rtlCol="0" anchor="t">
            <a:noAutofit/>
          </a:bodyPr>
          <a:lstStyle/>
          <a:p>
            <a:pPr indent="0" fontAlgn="auto">
              <a:lnSpc>
                <a:spcPct val="150000"/>
              </a:lnSpc>
              <a:buNone/>
            </a:pPr>
            <a:r>
              <a:rPr lang="en-US" altLang="zh-CN" sz="2000" dirty="0">
                <a:latin typeface="华文中宋" panose="02010600040101010101" charset="-122"/>
                <a:ea typeface="华文中宋" panose="02010600040101010101" charset="-122"/>
                <a:cs typeface="华文中宋" panose="02010600040101010101" charset="-122"/>
                <a:sym typeface="+mn-ea"/>
              </a:rPr>
              <a:t>1. </a:t>
            </a:r>
            <a:r>
              <a:rPr lang="zh-CN" altLang="en-US" sz="2000" dirty="0">
                <a:latin typeface="华文中宋" panose="02010600040101010101" charset="-122"/>
                <a:ea typeface="华文中宋" panose="02010600040101010101" charset="-122"/>
                <a:cs typeface="华文中宋" panose="02010600040101010101" charset="-122"/>
                <a:sym typeface="+mn-ea"/>
              </a:rPr>
              <a:t>将数据集拆分成训练集（前</a:t>
            </a:r>
            <a:r>
              <a:rPr lang="en-US" altLang="zh-CN" sz="2000" dirty="0">
                <a:latin typeface="华文中宋" panose="02010600040101010101" charset="-122"/>
                <a:ea typeface="华文中宋" panose="02010600040101010101" charset="-122"/>
                <a:cs typeface="华文中宋" panose="02010600040101010101" charset="-122"/>
                <a:sym typeface="+mn-ea"/>
              </a:rPr>
              <a:t>450</a:t>
            </a:r>
            <a:r>
              <a:rPr lang="zh-CN" altLang="en-US" sz="2000" dirty="0">
                <a:latin typeface="华文中宋" panose="02010600040101010101" charset="-122"/>
                <a:ea typeface="华文中宋" panose="02010600040101010101" charset="-122"/>
                <a:cs typeface="华文中宋" panose="02010600040101010101" charset="-122"/>
                <a:sym typeface="+mn-ea"/>
              </a:rPr>
              <a:t>个样本）和测试集（后</a:t>
            </a:r>
            <a:r>
              <a:rPr lang="en-US" altLang="zh-CN" sz="2000" dirty="0">
                <a:latin typeface="华文中宋" panose="02010600040101010101" charset="-122"/>
                <a:ea typeface="华文中宋" panose="02010600040101010101" charset="-122"/>
                <a:cs typeface="华文中宋" panose="02010600040101010101" charset="-122"/>
                <a:sym typeface="+mn-ea"/>
              </a:rPr>
              <a:t>56</a:t>
            </a:r>
            <a:r>
              <a:rPr lang="zh-CN" altLang="en-US" sz="2000" dirty="0">
                <a:latin typeface="华文中宋" panose="02010600040101010101" charset="-122"/>
                <a:ea typeface="华文中宋" panose="02010600040101010101" charset="-122"/>
                <a:cs typeface="华文中宋" panose="02010600040101010101" charset="-122"/>
                <a:sym typeface="+mn-ea"/>
              </a:rPr>
              <a:t>个样本）</a:t>
            </a:r>
            <a:endParaRPr lang="en-US" altLang="zh-CN" sz="2000" dirty="0">
              <a:latin typeface="华文中宋" panose="02010600040101010101" charset="-122"/>
              <a:ea typeface="华文中宋" panose="02010600040101010101" charset="-122"/>
              <a:cs typeface="华文中宋" panose="02010600040101010101" charset="-122"/>
            </a:endParaRPr>
          </a:p>
          <a:p>
            <a:pPr indent="0" fontAlgn="auto">
              <a:lnSpc>
                <a:spcPct val="150000"/>
              </a:lnSpc>
              <a:buNone/>
            </a:pPr>
            <a:r>
              <a:rPr lang="en-US" altLang="zh-CN" sz="2000" dirty="0">
                <a:latin typeface="华文中宋" panose="02010600040101010101" charset="-122"/>
                <a:ea typeface="华文中宋" panose="02010600040101010101" charset="-122"/>
                <a:cs typeface="华文中宋" panose="02010600040101010101" charset="-122"/>
                <a:sym typeface="+mn-ea"/>
              </a:rPr>
              <a:t>2.</a:t>
            </a:r>
            <a:r>
              <a:rPr lang="zh-CN" altLang="en-US" sz="2000" dirty="0">
                <a:latin typeface="华文中宋" panose="02010600040101010101" charset="-122"/>
                <a:ea typeface="华文中宋" panose="02010600040101010101" charset="-122"/>
                <a:cs typeface="华文中宋" panose="02010600040101010101" charset="-122"/>
                <a:sym typeface="+mn-ea"/>
              </a:rPr>
              <a:t>利用多元线性回归模型在训练集上进行训练。</a:t>
            </a:r>
            <a:endParaRPr lang="en-US" altLang="zh-CN" sz="2000" dirty="0">
              <a:latin typeface="华文中宋" panose="02010600040101010101" charset="-122"/>
              <a:ea typeface="华文中宋" panose="02010600040101010101" charset="-122"/>
              <a:cs typeface="华文中宋" panose="02010600040101010101" charset="-122"/>
            </a:endParaRPr>
          </a:p>
          <a:p>
            <a:pPr indent="0" fontAlgn="auto">
              <a:lnSpc>
                <a:spcPct val="150000"/>
              </a:lnSpc>
              <a:buNone/>
            </a:pPr>
            <a:r>
              <a:rPr lang="en-US" altLang="zh-CN" sz="2000" dirty="0">
                <a:latin typeface="华文中宋" panose="02010600040101010101" charset="-122"/>
                <a:ea typeface="华文中宋" panose="02010600040101010101" charset="-122"/>
                <a:cs typeface="华文中宋" panose="02010600040101010101" charset="-122"/>
                <a:sym typeface="+mn-ea"/>
              </a:rPr>
              <a:t>3.</a:t>
            </a:r>
            <a:r>
              <a:rPr lang="zh-CN" altLang="en-US" sz="2000" dirty="0">
                <a:latin typeface="华文中宋" panose="02010600040101010101" charset="-122"/>
                <a:ea typeface="华文中宋" panose="02010600040101010101" charset="-122"/>
                <a:cs typeface="华文中宋" panose="02010600040101010101" charset="-122"/>
                <a:sym typeface="+mn-ea"/>
              </a:rPr>
              <a:t>对训练得到的模型在测试集上进行测试，使用均方误差（</a:t>
            </a:r>
            <a:r>
              <a:rPr lang="en-US" altLang="zh-CN" sz="2000" dirty="0">
                <a:latin typeface="华文中宋" panose="02010600040101010101" charset="-122"/>
                <a:ea typeface="华文中宋" panose="02010600040101010101" charset="-122"/>
                <a:cs typeface="华文中宋" panose="02010600040101010101" charset="-122"/>
                <a:sym typeface="+mn-ea"/>
              </a:rPr>
              <a:t>MSE</a:t>
            </a:r>
            <a:r>
              <a:rPr lang="zh-CN" altLang="en-US" sz="2000" dirty="0">
                <a:latin typeface="华文中宋" panose="02010600040101010101" charset="-122"/>
                <a:ea typeface="华文中宋" panose="02010600040101010101" charset="-122"/>
                <a:cs typeface="华文中宋" panose="02010600040101010101" charset="-122"/>
                <a:sym typeface="+mn-ea"/>
              </a:rPr>
              <a:t>）作为实验的准确结果并输出。</a:t>
            </a:r>
            <a:endParaRPr lang="en-US" altLang="zh-CN" sz="2000" dirty="0">
              <a:latin typeface="华文中宋" panose="02010600040101010101" charset="-122"/>
              <a:ea typeface="华文中宋" panose="02010600040101010101" charset="-122"/>
              <a:cs typeface="华文中宋" panose="02010600040101010101" charset="-122"/>
            </a:endParaRPr>
          </a:p>
          <a:p>
            <a:pPr indent="0" fontAlgn="auto">
              <a:lnSpc>
                <a:spcPct val="150000"/>
              </a:lnSpc>
              <a:buNone/>
            </a:pPr>
            <a:r>
              <a:rPr lang="en-US" altLang="zh-CN" sz="2000" dirty="0">
                <a:latin typeface="华文中宋" panose="02010600040101010101" charset="-122"/>
                <a:ea typeface="华文中宋" panose="02010600040101010101" charset="-122"/>
                <a:cs typeface="华文中宋" panose="02010600040101010101" charset="-122"/>
                <a:sym typeface="+mn-ea"/>
              </a:rPr>
              <a:t>4. </a:t>
            </a:r>
            <a:r>
              <a:rPr lang="en-US" altLang="zh-CN" sz="2000" dirty="0">
                <a:solidFill>
                  <a:srgbClr val="FF0000"/>
                </a:solidFill>
                <a:latin typeface="华文中宋" panose="02010600040101010101" charset="-122"/>
                <a:ea typeface="华文中宋" panose="02010600040101010101" charset="-122"/>
                <a:cs typeface="华文中宋" panose="02010600040101010101" charset="-122"/>
                <a:sym typeface="+mn-ea"/>
              </a:rPr>
              <a:t>3</a:t>
            </a:r>
            <a:r>
              <a:rPr lang="zh-CN" altLang="en-US" sz="2000" dirty="0">
                <a:solidFill>
                  <a:srgbClr val="FF0000"/>
                </a:solidFill>
                <a:latin typeface="华文中宋" panose="02010600040101010101" charset="-122"/>
                <a:ea typeface="华文中宋" panose="02010600040101010101" charset="-122"/>
                <a:cs typeface="华文中宋" panose="02010600040101010101" charset="-122"/>
                <a:sym typeface="+mn-ea"/>
              </a:rPr>
              <a:t>月</a:t>
            </a:r>
            <a:r>
              <a:rPr lang="en-US" altLang="zh-CN" sz="2000" dirty="0">
                <a:solidFill>
                  <a:srgbClr val="FF0000"/>
                </a:solidFill>
                <a:latin typeface="华文中宋" panose="02010600040101010101" charset="-122"/>
                <a:ea typeface="华文中宋" panose="02010600040101010101" charset="-122"/>
                <a:cs typeface="华文中宋" panose="02010600040101010101" charset="-122"/>
                <a:sym typeface="+mn-ea"/>
              </a:rPr>
              <a:t>17</a:t>
            </a:r>
            <a:r>
              <a:rPr lang="zh-CN" altLang="en-US" sz="2000" dirty="0">
                <a:solidFill>
                  <a:srgbClr val="FF0000"/>
                </a:solidFill>
                <a:latin typeface="华文中宋" panose="02010600040101010101" charset="-122"/>
                <a:ea typeface="华文中宋" panose="02010600040101010101" charset="-122"/>
                <a:cs typeface="华文中宋" panose="02010600040101010101" charset="-122"/>
                <a:sym typeface="+mn-ea"/>
              </a:rPr>
              <a:t>日晚上</a:t>
            </a:r>
            <a:r>
              <a:rPr lang="en-US" altLang="zh-CN" sz="2000" dirty="0">
                <a:solidFill>
                  <a:srgbClr val="FF0000"/>
                </a:solidFill>
                <a:latin typeface="华文中宋" panose="02010600040101010101" charset="-122"/>
                <a:ea typeface="华文中宋" panose="02010600040101010101" charset="-122"/>
                <a:cs typeface="华文中宋" panose="02010600040101010101" charset="-122"/>
                <a:sym typeface="+mn-ea"/>
              </a:rPr>
              <a:t>12:00</a:t>
            </a:r>
            <a:r>
              <a:rPr lang="zh-CN" altLang="en-US" sz="2000" dirty="0">
                <a:latin typeface="华文中宋" panose="02010600040101010101" charset="-122"/>
                <a:ea typeface="华文中宋" panose="02010600040101010101" charset="-122"/>
                <a:cs typeface="华文中宋" panose="02010600040101010101" charset="-122"/>
                <a:sym typeface="+mn-ea"/>
              </a:rPr>
              <a:t>之前将代码（</a:t>
            </a:r>
            <a:r>
              <a:rPr lang="en-US" altLang="zh-CN" sz="2000" dirty="0">
                <a:latin typeface="华文中宋" panose="02010600040101010101" charset="-122"/>
                <a:ea typeface="华文中宋" panose="02010600040101010101" charset="-122"/>
                <a:cs typeface="华文中宋" panose="02010600040101010101" charset="-122"/>
                <a:sym typeface="+mn-ea"/>
              </a:rPr>
              <a:t>.</a:t>
            </a:r>
            <a:r>
              <a:rPr lang="en-US" altLang="zh-CN" sz="2000" dirty="0" err="1">
                <a:latin typeface="华文中宋" panose="02010600040101010101" charset="-122"/>
                <a:ea typeface="华文中宋" panose="02010600040101010101" charset="-122"/>
                <a:cs typeface="华文中宋" panose="02010600040101010101" charset="-122"/>
                <a:sym typeface="+mn-ea"/>
              </a:rPr>
              <a:t>py</a:t>
            </a:r>
            <a:r>
              <a:rPr lang="zh-CN" altLang="en-US" sz="2000" dirty="0">
                <a:latin typeface="华文中宋" panose="02010600040101010101" charset="-122"/>
                <a:ea typeface="华文中宋" panose="02010600040101010101" charset="-122"/>
                <a:cs typeface="华文中宋" panose="02010600040101010101" charset="-122"/>
                <a:sym typeface="+mn-ea"/>
              </a:rPr>
              <a:t>或者</a:t>
            </a:r>
            <a:r>
              <a:rPr lang="en-US" altLang="zh-CN" sz="2000" dirty="0">
                <a:latin typeface="华文中宋" panose="02010600040101010101" charset="-122"/>
                <a:ea typeface="华文中宋" panose="02010600040101010101" charset="-122"/>
                <a:cs typeface="华文中宋" panose="02010600040101010101" charset="-122"/>
                <a:sym typeface="+mn-ea"/>
              </a:rPr>
              <a:t>.</a:t>
            </a:r>
            <a:r>
              <a:rPr lang="en-US" altLang="zh-CN" sz="2000" dirty="0" err="1">
                <a:latin typeface="华文中宋" panose="02010600040101010101" charset="-122"/>
                <a:ea typeface="华文中宋" panose="02010600040101010101" charset="-122"/>
                <a:cs typeface="华文中宋" panose="02010600040101010101" charset="-122"/>
                <a:sym typeface="+mn-ea"/>
              </a:rPr>
              <a:t>ipynb</a:t>
            </a:r>
            <a:r>
              <a:rPr lang="zh-CN" altLang="en-US" sz="2000" dirty="0">
                <a:latin typeface="华文中宋" panose="02010600040101010101" charset="-122"/>
                <a:ea typeface="华文中宋" panose="02010600040101010101" charset="-122"/>
                <a:cs typeface="华文中宋" panose="02010600040101010101" charset="-122"/>
                <a:sym typeface="+mn-ea"/>
              </a:rPr>
              <a:t>文件）、实验报告（</a:t>
            </a:r>
            <a:r>
              <a:rPr lang="en-US" altLang="zh-CN" sz="2000" dirty="0">
                <a:latin typeface="华文中宋" panose="02010600040101010101" charset="-122"/>
                <a:ea typeface="华文中宋" panose="02010600040101010101" charset="-122"/>
                <a:cs typeface="华文中宋" panose="02010600040101010101" charset="-122"/>
                <a:sym typeface="+mn-ea"/>
              </a:rPr>
              <a:t>pdf</a:t>
            </a:r>
            <a:r>
              <a:rPr lang="zh-CN" altLang="en-US" sz="2000" dirty="0">
                <a:latin typeface="华文中宋" panose="02010600040101010101" charset="-122"/>
                <a:ea typeface="华文中宋" panose="02010600040101010101" charset="-122"/>
                <a:cs typeface="华文中宋" panose="02010600040101010101" charset="-122"/>
                <a:sym typeface="+mn-ea"/>
              </a:rPr>
              <a:t>文件）一并打包上传至邮箱（</a:t>
            </a:r>
            <a:r>
              <a:rPr lang="en-US" altLang="zh-CN" sz="2000" dirty="0">
                <a:solidFill>
                  <a:srgbClr val="FF0000"/>
                </a:solidFill>
                <a:latin typeface="华文中宋" panose="02010600040101010101" charset="-122"/>
                <a:ea typeface="华文中宋" panose="02010600040101010101" charset="-122"/>
                <a:cs typeface="华文中宋" panose="02010600040101010101" charset="-122"/>
                <a:sym typeface="+mn-ea"/>
              </a:rPr>
              <a:t> lfs17371915413@163.com </a:t>
            </a:r>
            <a:r>
              <a:rPr lang="zh-CN" altLang="en-US" sz="2000" dirty="0">
                <a:latin typeface="华文中宋" panose="02010600040101010101" charset="-122"/>
                <a:ea typeface="华文中宋" panose="02010600040101010101" charset="-122"/>
                <a:cs typeface="华文中宋" panose="02010600040101010101" charset="-122"/>
                <a:sym typeface="+mn-ea"/>
              </a:rPr>
              <a:t>）。压缩包和实验报告命名方式：</a:t>
            </a:r>
            <a:r>
              <a:rPr lang="zh-CN" altLang="en-US" sz="2000" dirty="0">
                <a:solidFill>
                  <a:srgbClr val="FF0000"/>
                </a:solidFill>
                <a:latin typeface="华文中宋" panose="02010600040101010101" charset="-122"/>
                <a:ea typeface="华文中宋" panose="02010600040101010101" charset="-122"/>
                <a:cs typeface="华文中宋" panose="02010600040101010101" charset="-122"/>
                <a:sym typeface="+mn-ea"/>
              </a:rPr>
              <a:t>实验序号</a:t>
            </a:r>
            <a:r>
              <a:rPr lang="en-US" altLang="zh-CN" sz="2000" dirty="0">
                <a:solidFill>
                  <a:srgbClr val="FF0000"/>
                </a:solidFill>
                <a:latin typeface="华文中宋" panose="02010600040101010101" charset="-122"/>
                <a:ea typeface="华文中宋" panose="02010600040101010101" charset="-122"/>
                <a:cs typeface="华文中宋" panose="02010600040101010101" charset="-122"/>
                <a:sym typeface="+mn-ea"/>
              </a:rPr>
              <a:t>_</a:t>
            </a:r>
            <a:r>
              <a:rPr lang="zh-CN" altLang="en-US" sz="2000" dirty="0">
                <a:solidFill>
                  <a:srgbClr val="FF0000"/>
                </a:solidFill>
                <a:latin typeface="华文中宋" panose="02010600040101010101" charset="-122"/>
                <a:ea typeface="华文中宋" panose="02010600040101010101" charset="-122"/>
                <a:cs typeface="华文中宋" panose="02010600040101010101" charset="-122"/>
                <a:sym typeface="+mn-ea"/>
              </a:rPr>
              <a:t>学号</a:t>
            </a:r>
            <a:r>
              <a:rPr lang="en-US" altLang="zh-CN" sz="2000" dirty="0">
                <a:solidFill>
                  <a:srgbClr val="FF0000"/>
                </a:solidFill>
                <a:latin typeface="华文中宋" panose="02010600040101010101" charset="-122"/>
                <a:ea typeface="华文中宋" panose="02010600040101010101" charset="-122"/>
                <a:cs typeface="华文中宋" panose="02010600040101010101" charset="-122"/>
                <a:sym typeface="+mn-ea"/>
              </a:rPr>
              <a:t>_</a:t>
            </a:r>
            <a:r>
              <a:rPr lang="zh-CN" altLang="en-US" sz="2000" dirty="0">
                <a:solidFill>
                  <a:srgbClr val="FF0000"/>
                </a:solidFill>
                <a:latin typeface="华文中宋" panose="02010600040101010101" charset="-122"/>
                <a:ea typeface="华文中宋" panose="02010600040101010101" charset="-122"/>
                <a:cs typeface="华文中宋" panose="02010600040101010101" charset="-122"/>
                <a:sym typeface="+mn-ea"/>
              </a:rPr>
              <a:t>姓名</a:t>
            </a:r>
            <a:r>
              <a:rPr lang="zh-CN" altLang="en-US" sz="2000" dirty="0">
                <a:latin typeface="华文中宋" panose="02010600040101010101" charset="-122"/>
                <a:ea typeface="华文中宋" panose="02010600040101010101" charset="-122"/>
                <a:cs typeface="华文中宋" panose="02010600040101010101" charset="-122"/>
                <a:sym typeface="+mn-ea"/>
              </a:rPr>
              <a:t>，例如：实验</a:t>
            </a:r>
            <a:r>
              <a:rPr lang="en-US" altLang="zh-CN" sz="2000" dirty="0">
                <a:latin typeface="华文中宋" panose="02010600040101010101" charset="-122"/>
                <a:ea typeface="华文中宋" panose="02010600040101010101" charset="-122"/>
                <a:cs typeface="华文中宋" panose="02010600040101010101" charset="-122"/>
                <a:sym typeface="+mn-ea"/>
              </a:rPr>
              <a:t>1_xxxxx_</a:t>
            </a:r>
            <a:r>
              <a:rPr lang="zh-CN" altLang="en-US" sz="2000" dirty="0">
                <a:latin typeface="华文中宋" panose="02010600040101010101" charset="-122"/>
                <a:ea typeface="华文中宋" panose="02010600040101010101" charset="-122"/>
                <a:cs typeface="华文中宋" panose="02010600040101010101" charset="-122"/>
                <a:sym typeface="+mn-ea"/>
              </a:rPr>
              <a:t>王</a:t>
            </a:r>
            <a:r>
              <a:rPr lang="en-US" altLang="zh-CN" sz="2000" dirty="0">
                <a:latin typeface="华文中宋" panose="02010600040101010101" charset="-122"/>
                <a:ea typeface="华文中宋" panose="02010600040101010101" charset="-122"/>
                <a:cs typeface="华文中宋" panose="02010600040101010101" charset="-122"/>
                <a:sym typeface="+mn-ea"/>
              </a:rPr>
              <a:t>xx</a:t>
            </a:r>
            <a:r>
              <a:rPr lang="zh-CN" altLang="en-US" sz="2000" dirty="0">
                <a:latin typeface="华文中宋" panose="02010600040101010101" charset="-122"/>
                <a:ea typeface="华文中宋" panose="02010600040101010101" charset="-122"/>
                <a:cs typeface="华文中宋" panose="02010600040101010101" charset="-122"/>
                <a:sym typeface="+mn-ea"/>
              </a:rPr>
              <a:t>。</a:t>
            </a:r>
            <a:endParaRPr lang="en-US" altLang="zh-CN" sz="2000" dirty="0">
              <a:latin typeface="华文中宋" panose="02010600040101010101" charset="-122"/>
              <a:ea typeface="华文中宋" panose="02010600040101010101" charset="-122"/>
              <a:cs typeface="华文中宋" panose="02010600040101010101" charset="-122"/>
              <a:sym typeface="+mn-ea"/>
            </a:endParaRPr>
          </a:p>
          <a:p>
            <a:pPr indent="0" fontAlgn="auto">
              <a:lnSpc>
                <a:spcPct val="150000"/>
              </a:lnSpc>
              <a:buNone/>
            </a:pPr>
            <a:endParaRPr lang="zh-CN" altLang="en-US" sz="2000" dirty="0">
              <a:latin typeface="华文中宋" panose="02010600040101010101" charset="-122"/>
              <a:ea typeface="华文中宋" panose="02010600040101010101" charset="-122"/>
              <a:cs typeface="华文中宋" panose="02010600040101010101" charset="-122"/>
              <a:sym typeface="+mn-ea"/>
            </a:endParaRPr>
          </a:p>
          <a:p>
            <a:pPr indent="0" fontAlgn="auto">
              <a:lnSpc>
                <a:spcPct val="150000"/>
              </a:lnSpc>
              <a:buNone/>
            </a:pPr>
            <a:endParaRPr lang="en-US" altLang="zh-CN" sz="2000" dirty="0">
              <a:latin typeface="华文中宋" panose="02010600040101010101" charset="-122"/>
              <a:ea typeface="华文中宋" panose="02010600040101010101" charset="-122"/>
              <a:cs typeface="华文中宋" panose="02010600040101010101" charset="-122"/>
            </a:endParaRPr>
          </a:p>
          <a:p>
            <a:pPr indent="0" fontAlgn="auto">
              <a:lnSpc>
                <a:spcPct val="150000"/>
              </a:lnSpc>
              <a:buNone/>
            </a:pPr>
            <a:r>
              <a:rPr lang="en-US" altLang="zh-CN" sz="2000" dirty="0">
                <a:solidFill>
                  <a:srgbClr val="FF0000"/>
                </a:solidFill>
                <a:latin typeface="华文中宋" panose="02010600040101010101" charset="-122"/>
                <a:ea typeface="华文中宋" panose="02010600040101010101" charset="-122"/>
                <a:cs typeface="华文中宋" panose="02010600040101010101" charset="-122"/>
                <a:sym typeface="+mn-ea"/>
              </a:rPr>
              <a:t>	</a:t>
            </a:r>
          </a:p>
        </p:txBody>
      </p:sp>
      <p:sp>
        <p:nvSpPr>
          <p:cNvPr id="5" name="文本框 4"/>
          <p:cNvSpPr txBox="1"/>
          <p:nvPr>
            <p:custDataLst>
              <p:tags r:id="rId1"/>
            </p:custDataLst>
          </p:nvPr>
        </p:nvSpPr>
        <p:spPr>
          <a:xfrm>
            <a:off x="4643120" y="368300"/>
            <a:ext cx="2373630" cy="701675"/>
          </a:xfrm>
          <a:prstGeom prst="rect">
            <a:avLst/>
          </a:prstGeom>
          <a:noFill/>
        </p:spPr>
        <p:txBody>
          <a:bodyPr wrap="square" rtlCol="0" anchor="t">
            <a:noAutofit/>
          </a:bodyPr>
          <a:lstStyle/>
          <a:p>
            <a:r>
              <a:rPr lang="zh-CN" altLang="en-US" sz="3200" dirty="0">
                <a:latin typeface="华文中宋" panose="02010600040101010101" charset="-122"/>
                <a:ea typeface="华文中宋" panose="02010600040101010101" charset="-122"/>
                <a:sym typeface="+mn-ea"/>
              </a:rPr>
              <a:t>实验要求</a:t>
            </a:r>
          </a:p>
          <a:p>
            <a:endParaRPr lang="zh-CN" altLang="en-US" sz="3200" dirty="0">
              <a:latin typeface="华文中宋" panose="02010600040101010101" charset="-122"/>
              <a:ea typeface="华文中宋" panose="02010600040101010101" charset="-122"/>
              <a:sym typeface="+mn-ea"/>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139327" y="1433209"/>
            <a:ext cx="2152927"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标题 1"/>
          <p:cNvSpPr>
            <a:spLocks noGrp="1"/>
          </p:cNvSpPr>
          <p:nvPr>
            <p:ph type="title"/>
          </p:nvPr>
        </p:nvSpPr>
        <p:spPr>
          <a:xfrm>
            <a:off x="996290" y="29248"/>
            <a:ext cx="8229600" cy="864096"/>
          </a:xfrm>
        </p:spPr>
        <p:txBody>
          <a:bodyPr>
            <a:normAutofit/>
          </a:bodyPr>
          <a:lstStyle/>
          <a:p>
            <a:r>
              <a:rPr lang="zh-CN" altLang="en-US" sz="4000" dirty="0"/>
              <a:t>附录：</a:t>
            </a:r>
            <a:r>
              <a:rPr lang="en-US" altLang="zh-CN" sz="4000" dirty="0" err="1"/>
              <a:t>Jupyter</a:t>
            </a:r>
            <a:r>
              <a:rPr lang="en-US" altLang="zh-CN" sz="4000" dirty="0"/>
              <a:t> Notebook</a:t>
            </a:r>
            <a:r>
              <a:rPr lang="zh-CN" altLang="en-US" sz="4000" dirty="0"/>
              <a:t>使用</a:t>
            </a:r>
          </a:p>
        </p:txBody>
      </p:sp>
      <p:sp>
        <p:nvSpPr>
          <p:cNvPr id="7" name="TextBox 6"/>
          <p:cNvSpPr txBox="1"/>
          <p:nvPr/>
        </p:nvSpPr>
        <p:spPr>
          <a:xfrm>
            <a:off x="1246988" y="826605"/>
            <a:ext cx="1936681" cy="461665"/>
          </a:xfrm>
          <a:prstGeom prst="rect">
            <a:avLst/>
          </a:prstGeom>
          <a:noFill/>
        </p:spPr>
        <p:txBody>
          <a:bodyPr wrap="square" rtlCol="0">
            <a:spAutoFit/>
          </a:bodyPr>
          <a:lstStyle/>
          <a:p>
            <a:r>
              <a:rPr lang="zh-CN" altLang="en-US" sz="2400" dirty="0">
                <a:solidFill>
                  <a:srgbClr val="FF0000"/>
                </a:solidFill>
              </a:rPr>
              <a:t>打开方式：</a:t>
            </a:r>
          </a:p>
        </p:txBody>
      </p:sp>
      <p:sp>
        <p:nvSpPr>
          <p:cNvPr id="4" name="TextBox 3"/>
          <p:cNvSpPr txBox="1"/>
          <p:nvPr/>
        </p:nvSpPr>
        <p:spPr>
          <a:xfrm>
            <a:off x="3681274" y="1374749"/>
            <a:ext cx="5544616" cy="368300"/>
          </a:xfrm>
          <a:prstGeom prst="rect">
            <a:avLst/>
          </a:prstGeom>
          <a:noFill/>
        </p:spPr>
        <p:txBody>
          <a:bodyPr wrap="square" rtlCol="0">
            <a:spAutoFit/>
          </a:bodyPr>
          <a:lstStyle/>
          <a:p>
            <a:r>
              <a:rPr lang="en-US" altLang="zh-CN" dirty="0">
                <a:latin typeface="华文中宋" panose="02010600040101010101" charset="-122"/>
                <a:ea typeface="华文中宋" panose="02010600040101010101" charset="-122"/>
                <a:cs typeface="华文中宋" panose="02010600040101010101" charset="-122"/>
              </a:rPr>
              <a:t>1. </a:t>
            </a:r>
            <a:r>
              <a:rPr lang="zh-CN" altLang="en-US" dirty="0">
                <a:latin typeface="华文中宋" panose="02010600040101010101" charset="-122"/>
                <a:ea typeface="华文中宋" panose="02010600040101010101" charset="-122"/>
                <a:cs typeface="华文中宋" panose="02010600040101010101" charset="-122"/>
              </a:rPr>
              <a:t>安装</a:t>
            </a:r>
            <a:r>
              <a:rPr lang="en-US" altLang="zh-CN" dirty="0">
                <a:latin typeface="华文中宋" panose="02010600040101010101" charset="-122"/>
                <a:ea typeface="华文中宋" panose="02010600040101010101" charset="-122"/>
                <a:cs typeface="华文中宋" panose="02010600040101010101" charset="-122"/>
              </a:rPr>
              <a:t>anaconda</a:t>
            </a:r>
            <a:endParaRPr lang="zh-CN" altLang="en-US" dirty="0">
              <a:latin typeface="华文中宋" panose="02010600040101010101" charset="-122"/>
              <a:ea typeface="华文中宋" panose="02010600040101010101" charset="-122"/>
              <a:cs typeface="华文中宋" panose="02010600040101010101" charset="-122"/>
            </a:endParaRPr>
          </a:p>
        </p:txBody>
      </p:sp>
      <p:sp>
        <p:nvSpPr>
          <p:cNvPr id="9" name="TextBox 8"/>
          <p:cNvSpPr txBox="1"/>
          <p:nvPr/>
        </p:nvSpPr>
        <p:spPr>
          <a:xfrm>
            <a:off x="3681275" y="1848921"/>
            <a:ext cx="5544615" cy="369332"/>
          </a:xfrm>
          <a:prstGeom prst="rect">
            <a:avLst/>
          </a:prstGeom>
          <a:noFill/>
        </p:spPr>
        <p:txBody>
          <a:bodyPr wrap="square" rtlCol="0">
            <a:spAutoFit/>
          </a:bodyPr>
          <a:lstStyle/>
          <a:p>
            <a:r>
              <a:rPr lang="en-US" altLang="zh-CN" dirty="0">
                <a:latin typeface="华文中宋" panose="02010600040101010101" charset="-122"/>
                <a:ea typeface="华文中宋" panose="02010600040101010101" charset="-122"/>
                <a:cs typeface="华文中宋" panose="02010600040101010101" charset="-122"/>
              </a:rPr>
              <a:t>2. </a:t>
            </a:r>
            <a:r>
              <a:rPr lang="zh-CN" altLang="en-US" dirty="0">
                <a:latin typeface="华文中宋" panose="02010600040101010101" charset="-122"/>
                <a:ea typeface="华文中宋" panose="02010600040101010101" charset="-122"/>
                <a:cs typeface="华文中宋" panose="02010600040101010101" charset="-122"/>
              </a:rPr>
              <a:t>从开始菜单中找到 </a:t>
            </a:r>
            <a:r>
              <a:rPr lang="en-US" altLang="zh-CN" dirty="0" err="1">
                <a:latin typeface="华文中宋" panose="02010600040101010101" charset="-122"/>
                <a:ea typeface="华文中宋" panose="02010600040101010101" charset="-122"/>
                <a:cs typeface="华文中宋" panose="02010600040101010101" charset="-122"/>
              </a:rPr>
              <a:t>Jupyter</a:t>
            </a:r>
            <a:r>
              <a:rPr lang="en-US" altLang="zh-CN" dirty="0">
                <a:latin typeface="华文中宋" panose="02010600040101010101" charset="-122"/>
                <a:ea typeface="华文中宋" panose="02010600040101010101" charset="-122"/>
                <a:cs typeface="华文中宋" panose="02010600040101010101" charset="-122"/>
              </a:rPr>
              <a:t> Notebook</a:t>
            </a:r>
            <a:r>
              <a:rPr lang="zh-CN" altLang="en-US" dirty="0">
                <a:latin typeface="华文中宋" panose="02010600040101010101" charset="-122"/>
                <a:ea typeface="华文中宋" panose="02010600040101010101" charset="-122"/>
                <a:cs typeface="华文中宋" panose="02010600040101010101" charset="-122"/>
              </a:rPr>
              <a:t>，点击运行</a:t>
            </a:r>
          </a:p>
        </p:txBody>
      </p:sp>
      <p:sp>
        <p:nvSpPr>
          <p:cNvPr id="11" name="TextBox 10"/>
          <p:cNvSpPr txBox="1"/>
          <p:nvPr/>
        </p:nvSpPr>
        <p:spPr>
          <a:xfrm>
            <a:off x="3680823" y="5799437"/>
            <a:ext cx="2736304" cy="398780"/>
          </a:xfrm>
          <a:prstGeom prst="rect">
            <a:avLst/>
          </a:prstGeom>
          <a:noFill/>
        </p:spPr>
        <p:txBody>
          <a:bodyPr wrap="square" rtlCol="0">
            <a:spAutoFit/>
          </a:bodyPr>
          <a:lstStyle/>
          <a:p>
            <a:r>
              <a:rPr lang="zh-CN" altLang="en-US" sz="2000" dirty="0">
                <a:solidFill>
                  <a:srgbClr val="FF0000"/>
                </a:solidFill>
                <a:latin typeface="华文中宋" panose="02010600040101010101" charset="-122"/>
                <a:ea typeface="华文中宋" panose="02010600040101010101" charset="-122"/>
              </a:rPr>
              <a:t>命令行程序不要关闭！</a:t>
            </a:r>
          </a:p>
        </p:txBody>
      </p:sp>
      <p:pic>
        <p:nvPicPr>
          <p:cNvPr id="2" name="图片 1"/>
          <p:cNvPicPr>
            <a:picLocks noChangeAspect="1"/>
          </p:cNvPicPr>
          <p:nvPr>
            <p:custDataLst>
              <p:tags r:id="rId2"/>
            </p:custDataLst>
          </p:nvPr>
        </p:nvPicPr>
        <p:blipFill>
          <a:blip r:embed="rId5"/>
          <a:stretch>
            <a:fillRect/>
          </a:stretch>
        </p:blipFill>
        <p:spPr>
          <a:xfrm>
            <a:off x="3779520" y="2458720"/>
            <a:ext cx="6565900" cy="32931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5000" y="158750"/>
            <a:ext cx="8896350" cy="577215"/>
          </a:xfrm>
        </p:spPr>
        <p:txBody>
          <a:bodyPr>
            <a:normAutofit/>
          </a:bodyPr>
          <a:lstStyle/>
          <a:p>
            <a:r>
              <a:rPr lang="en-US" altLang="zh-CN" sz="2665" dirty="0" err="1">
                <a:latin typeface="华文中宋" panose="02010600040101010101" charset="-122"/>
                <a:ea typeface="华文中宋" panose="02010600040101010101" charset="-122"/>
                <a:cs typeface="华文中宋" panose="02010600040101010101" charset="-122"/>
              </a:rPr>
              <a:t>Jupyter</a:t>
            </a:r>
            <a:r>
              <a:rPr lang="en-US" altLang="zh-CN" sz="2665" dirty="0">
                <a:latin typeface="华文中宋" panose="02010600040101010101" charset="-122"/>
                <a:ea typeface="华文中宋" panose="02010600040101010101" charset="-122"/>
                <a:cs typeface="华文中宋" panose="02010600040101010101" charset="-122"/>
              </a:rPr>
              <a:t> Notebook</a:t>
            </a:r>
            <a:r>
              <a:rPr lang="zh-CN" altLang="en-US" sz="2665" dirty="0">
                <a:latin typeface="华文中宋" panose="02010600040101010101" charset="-122"/>
                <a:ea typeface="华文中宋" panose="02010600040101010101" charset="-122"/>
                <a:cs typeface="华文中宋" panose="02010600040101010101" charset="-122"/>
              </a:rPr>
              <a:t>界面</a:t>
            </a:r>
          </a:p>
        </p:txBody>
      </p:sp>
      <p:pic>
        <p:nvPicPr>
          <p:cNvPr id="307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4645" y="735965"/>
            <a:ext cx="8827135" cy="4764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1793754" y="5768721"/>
            <a:ext cx="8448503" cy="706755"/>
          </a:xfrm>
          <a:prstGeom prst="rect">
            <a:avLst/>
          </a:prstGeom>
        </p:spPr>
        <p:txBody>
          <a:bodyPr wrap="square">
            <a:spAutoFit/>
          </a:bodyPr>
          <a:lstStyle/>
          <a:p>
            <a:r>
              <a:rPr lang="en-US" altLang="zh-CN" sz="2000" dirty="0">
                <a:latin typeface="华文中宋" panose="02010600040101010101" charset="-122"/>
                <a:ea typeface="华文中宋" panose="02010600040101010101" charset="-122"/>
                <a:cs typeface="华文中宋" panose="02010600040101010101" charset="-122"/>
              </a:rPr>
              <a:t>Notebook </a:t>
            </a:r>
            <a:r>
              <a:rPr lang="zh-CN" altLang="en-US" sz="2000" dirty="0">
                <a:latin typeface="华文中宋" panose="02010600040101010101" charset="-122"/>
                <a:ea typeface="华文中宋" panose="02010600040101010101" charset="-122"/>
                <a:cs typeface="华文中宋" panose="02010600040101010101" charset="-122"/>
              </a:rPr>
              <a:t>默认工作区为</a:t>
            </a:r>
            <a:r>
              <a:rPr lang="en-US" altLang="zh-CN" sz="2000" dirty="0">
                <a:latin typeface="华文中宋" panose="02010600040101010101" charset="-122"/>
                <a:ea typeface="华文中宋" panose="02010600040101010101" charset="-122"/>
                <a:cs typeface="华文中宋" panose="02010600040101010101" charset="-122"/>
              </a:rPr>
              <a:t>C:\Users\xx\.jupyter</a:t>
            </a:r>
            <a:r>
              <a:rPr lang="zh-CN" altLang="en-US" sz="2000" dirty="0">
                <a:latin typeface="华文中宋" panose="02010600040101010101" charset="-122"/>
                <a:ea typeface="华文中宋" panose="02010600040101010101" charset="-122"/>
                <a:cs typeface="华文中宋" panose="02010600040101010101" charset="-122"/>
              </a:rPr>
              <a:t>，你可以在该文件夹下找到你的</a:t>
            </a:r>
            <a:r>
              <a:rPr lang="en-US" altLang="zh-CN" sz="2000" dirty="0">
                <a:latin typeface="华文中宋" panose="02010600040101010101" charset="-122"/>
                <a:ea typeface="华文中宋" panose="02010600040101010101" charset="-122"/>
                <a:cs typeface="华文中宋" panose="02010600040101010101" charset="-122"/>
              </a:rPr>
              <a:t>.</a:t>
            </a:r>
            <a:r>
              <a:rPr lang="en-US" altLang="zh-CN" sz="2000" dirty="0" err="1">
                <a:latin typeface="华文中宋" panose="02010600040101010101" charset="-122"/>
                <a:ea typeface="华文中宋" panose="02010600040101010101" charset="-122"/>
                <a:cs typeface="华文中宋" panose="02010600040101010101" charset="-122"/>
              </a:rPr>
              <a:t>ipynb</a:t>
            </a:r>
            <a:r>
              <a:rPr lang="zh-CN" altLang="en-US" sz="2000" dirty="0">
                <a:latin typeface="华文中宋" panose="02010600040101010101" charset="-122"/>
                <a:ea typeface="华文中宋" panose="02010600040101010101" charset="-122"/>
                <a:cs typeface="华文中宋" panose="02010600040101010101" charset="-122"/>
              </a:rPr>
              <a:t>文件，你也可以按照网上教程修改到自己的工作区</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49573" b="19533"/>
          <a:stretch>
            <a:fillRect/>
          </a:stretch>
        </p:blipFill>
        <p:spPr bwMode="auto">
          <a:xfrm>
            <a:off x="1440180" y="626110"/>
            <a:ext cx="9845040" cy="5691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p:cNvGraphicFramePr>
            <a:graphicFrameLocks noChangeAspect="1"/>
          </p:cNvGraphicFramePr>
          <p:nvPr>
            <p:extLst>
              <p:ext uri="{D42A27DB-BD31-4B8C-83A1-F6EECF244321}">
                <p14:modId xmlns:p14="http://schemas.microsoft.com/office/powerpoint/2010/main" val="3021864474"/>
              </p:ext>
            </p:extLst>
          </p:nvPr>
        </p:nvGraphicFramePr>
        <p:xfrm>
          <a:off x="1654239" y="3568062"/>
          <a:ext cx="2457450" cy="333147"/>
        </p:xfrm>
        <a:graphic>
          <a:graphicData uri="http://schemas.openxmlformats.org/presentationml/2006/ole">
            <mc:AlternateContent xmlns:mc="http://schemas.openxmlformats.org/markup-compatibility/2006">
              <mc:Choice xmlns:v="urn:schemas-microsoft-com:vml" Requires="v">
                <p:oleObj name="Formula" r:id="rId2" imgW="1243440" imgH="176760" progId="Equation.Ribbit">
                  <p:embed/>
                </p:oleObj>
              </mc:Choice>
              <mc:Fallback>
                <p:oleObj name="Formula" r:id="rId2" imgW="1243440" imgH="176760" progId="Equation.Ribbit">
                  <p:embed/>
                  <p:pic>
                    <p:nvPicPr>
                      <p:cNvPr id="7" name="对象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4239" y="3568062"/>
                        <a:ext cx="2457450" cy="333147"/>
                      </a:xfrm>
                      <a:prstGeom prst="rect">
                        <a:avLst/>
                      </a:prstGeom>
                      <a:noFill/>
                      <a:ln>
                        <a:noFill/>
                      </a:ln>
                    </p:spPr>
                  </p:pic>
                </p:oleObj>
              </mc:Fallback>
            </mc:AlternateContent>
          </a:graphicData>
        </a:graphic>
      </p:graphicFrame>
      <p:sp>
        <p:nvSpPr>
          <p:cNvPr id="3" name="标题 2"/>
          <p:cNvSpPr>
            <a:spLocks noGrp="1"/>
          </p:cNvSpPr>
          <p:nvPr>
            <p:ph type="title"/>
          </p:nvPr>
        </p:nvSpPr>
        <p:spPr/>
        <p:txBody>
          <a:bodyPr/>
          <a:lstStyle/>
          <a:p>
            <a:r>
              <a:rPr lang="zh-CN" altLang="en-US" dirty="0">
                <a:solidFill>
                  <a:schemeClr val="tx1"/>
                </a:solidFill>
              </a:rPr>
              <a:t>线性回归基本形式</a:t>
            </a:r>
          </a:p>
        </p:txBody>
      </p:sp>
      <p:sp>
        <p:nvSpPr>
          <p:cNvPr id="4" name="内容占位符 3"/>
          <p:cNvSpPr>
            <a:spLocks noGrp="1"/>
          </p:cNvSpPr>
          <p:nvPr>
            <p:ph idx="1"/>
          </p:nvPr>
        </p:nvSpPr>
        <p:spPr>
          <a:xfrm>
            <a:off x="1564684" y="2312893"/>
            <a:ext cx="9192963" cy="4195483"/>
          </a:xfrm>
        </p:spPr>
        <p:txBody>
          <a:bodyPr/>
          <a:lstStyle/>
          <a:p>
            <a:r>
              <a:rPr lang="zh-CN" altLang="en-US" dirty="0"/>
              <a:t>线性模型一般形式</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                         </a:t>
            </a:r>
            <a:r>
              <a:rPr lang="zh-CN" altLang="en-US" sz="2000" dirty="0"/>
              <a:t>是由属性描述的示例，其中   是   在第</a:t>
            </a:r>
            <a:r>
              <a:rPr lang="en-US" altLang="zh-CN" sz="2000" b="1" i="1" dirty="0">
                <a:latin typeface="Times New Roman" panose="02020603050405020304" pitchFamily="18" charset="0"/>
                <a:ea typeface="Cambria Math" panose="02040503050406030204" pitchFamily="18" charset="0"/>
                <a:cs typeface="Times New Roman" panose="02020603050405020304" pitchFamily="18" charset="0"/>
              </a:rPr>
              <a:t>   </a:t>
            </a:r>
            <a:r>
              <a:rPr lang="zh-CN" altLang="en-US" sz="2000" dirty="0"/>
              <a:t>个属性上的取值</a:t>
            </a:r>
            <a:endParaRPr lang="en-US" altLang="zh-CN" sz="2000" dirty="0"/>
          </a:p>
          <a:p>
            <a:pPr marL="0" indent="0">
              <a:buNone/>
            </a:pPr>
            <a:r>
              <a:rPr lang="zh-CN" altLang="en-US" sz="2000" dirty="0"/>
              <a:t>线性模型试图通过学习</a:t>
            </a:r>
            <a:r>
              <a:rPr lang="zh-CN" altLang="en-US" sz="2000" u="sng" dirty="0"/>
              <a:t>一个通过属性的线性组合来进行预测的函数</a:t>
            </a:r>
            <a:r>
              <a:rPr lang="zh-CN" altLang="en-US" sz="2000" dirty="0"/>
              <a:t>。</a:t>
            </a:r>
            <a:endParaRPr lang="en-US" altLang="zh-CN" dirty="0"/>
          </a:p>
          <a:p>
            <a:r>
              <a:rPr lang="zh-CN" altLang="en-US" dirty="0"/>
              <a:t>向量形式</a:t>
            </a:r>
            <a:endParaRPr lang="en-US" altLang="zh-CN" dirty="0"/>
          </a:p>
          <a:p>
            <a:pPr marL="0" indent="0">
              <a:buNone/>
            </a:pPr>
            <a:endParaRPr lang="en-US" altLang="zh-CN" dirty="0"/>
          </a:p>
          <a:p>
            <a:pPr marL="0" indent="0">
              <a:buNone/>
            </a:pPr>
            <a:r>
              <a:rPr lang="zh-CN" altLang="en-US" sz="2000" dirty="0"/>
              <a:t>其中</a:t>
            </a:r>
            <a:endParaRPr lang="en-US" altLang="zh-CN" sz="2000" dirty="0"/>
          </a:p>
        </p:txBody>
      </p:sp>
      <p:graphicFrame>
        <p:nvGraphicFramePr>
          <p:cNvPr id="5" name="对象 4"/>
          <p:cNvGraphicFramePr>
            <a:graphicFrameLocks noChangeAspect="1"/>
          </p:cNvGraphicFramePr>
          <p:nvPr>
            <p:extLst>
              <p:ext uri="{D42A27DB-BD31-4B8C-83A1-F6EECF244321}">
                <p14:modId xmlns:p14="http://schemas.microsoft.com/office/powerpoint/2010/main" val="3015973609"/>
              </p:ext>
            </p:extLst>
          </p:nvPr>
        </p:nvGraphicFramePr>
        <p:xfrm>
          <a:off x="3190345" y="2982546"/>
          <a:ext cx="4829175" cy="333148"/>
        </p:xfrm>
        <a:graphic>
          <a:graphicData uri="http://schemas.openxmlformats.org/presentationml/2006/ole">
            <mc:AlternateContent xmlns:mc="http://schemas.openxmlformats.org/markup-compatibility/2006">
              <mc:Choice xmlns:v="urn:schemas-microsoft-com:vml" Requires="v">
                <p:oleObj name="Formula" r:id="rId4" imgW="2441160" imgH="176760" progId="Equation.Ribbit">
                  <p:embed/>
                </p:oleObj>
              </mc:Choice>
              <mc:Fallback>
                <p:oleObj name="Formula" r:id="rId4" imgW="2441160" imgH="176760" progId="Equation.Ribbit">
                  <p:embed/>
                  <p:pic>
                    <p:nvPicPr>
                      <p:cNvPr id="5"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0345" y="2982546"/>
                        <a:ext cx="4829175" cy="333148"/>
                      </a:xfrm>
                      <a:prstGeom prst="rect">
                        <a:avLst/>
                      </a:prstGeom>
                      <a:noFill/>
                      <a:ln>
                        <a:noFill/>
                      </a:ln>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830160089"/>
              </p:ext>
            </p:extLst>
          </p:nvPr>
        </p:nvGraphicFramePr>
        <p:xfrm>
          <a:off x="4627641" y="5349746"/>
          <a:ext cx="2170113" cy="352923"/>
        </p:xfrm>
        <a:graphic>
          <a:graphicData uri="http://schemas.openxmlformats.org/presentationml/2006/ole">
            <mc:AlternateContent xmlns:mc="http://schemas.openxmlformats.org/markup-compatibility/2006">
              <mc:Choice xmlns:v="urn:schemas-microsoft-com:vml" Requires="v">
                <p:oleObj name="Formula" r:id="rId6" imgW="1096200" imgH="186840" progId="Equation.Ribbit">
                  <p:embed/>
                </p:oleObj>
              </mc:Choice>
              <mc:Fallback>
                <p:oleObj name="Formula" r:id="rId6" imgW="1096200" imgH="186840" progId="Equation.Ribbit">
                  <p:embed/>
                  <p:pic>
                    <p:nvPicPr>
                      <p:cNvPr id="6" name="对象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27641" y="5349746"/>
                        <a:ext cx="2170113" cy="352923"/>
                      </a:xfrm>
                      <a:prstGeom prst="rect">
                        <a:avLst/>
                      </a:prstGeom>
                      <a:noFill/>
                      <a:ln>
                        <a:noFill/>
                      </a:ln>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004720114"/>
              </p:ext>
            </p:extLst>
          </p:nvPr>
        </p:nvGraphicFramePr>
        <p:xfrm>
          <a:off x="7174941" y="4198939"/>
          <a:ext cx="250825" cy="225141"/>
        </p:xfrm>
        <a:graphic>
          <a:graphicData uri="http://schemas.openxmlformats.org/presentationml/2006/ole">
            <mc:AlternateContent xmlns:mc="http://schemas.openxmlformats.org/markup-compatibility/2006">
              <mc:Choice xmlns:v="urn:schemas-microsoft-com:vml" Requires="v">
                <p:oleObj name="Formula" r:id="rId8" imgW="127080" imgH="119520" progId="Equation.Ribbit">
                  <p:embed/>
                </p:oleObj>
              </mc:Choice>
              <mc:Fallback>
                <p:oleObj name="Formula" r:id="rId8" imgW="127080" imgH="119520" progId="Equation.Ribbit">
                  <p:embed/>
                  <p:pic>
                    <p:nvPicPr>
                      <p:cNvPr id="9" name="对象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74941" y="4198939"/>
                        <a:ext cx="250825" cy="225141"/>
                      </a:xfrm>
                      <a:prstGeom prst="rect">
                        <a:avLst/>
                      </a:prstGeom>
                      <a:noFill/>
                      <a:ln>
                        <a:noFill/>
                      </a:ln>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457804856"/>
              </p:ext>
            </p:extLst>
          </p:nvPr>
        </p:nvGraphicFramePr>
        <p:xfrm>
          <a:off x="7723491" y="4188964"/>
          <a:ext cx="198438" cy="228183"/>
        </p:xfrm>
        <a:graphic>
          <a:graphicData uri="http://schemas.openxmlformats.org/presentationml/2006/ole">
            <mc:AlternateContent xmlns:mc="http://schemas.openxmlformats.org/markup-compatibility/2006">
              <mc:Choice xmlns:v="urn:schemas-microsoft-com:vml" Requires="v">
                <p:oleObj name="Formula" r:id="rId10" imgW="100440" imgH="120960" progId="Equation.Ribbit">
                  <p:embed/>
                </p:oleObj>
              </mc:Choice>
              <mc:Fallback>
                <p:oleObj name="Formula" r:id="rId10" imgW="100440" imgH="120960" progId="Equation.Ribbit">
                  <p:embed/>
                  <p:pic>
                    <p:nvPicPr>
                      <p:cNvPr id="10" name="对象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23491" y="4188964"/>
                        <a:ext cx="198438" cy="228183"/>
                      </a:xfrm>
                      <a:prstGeom prst="rect">
                        <a:avLst/>
                      </a:prstGeom>
                      <a:noFill/>
                      <a:ln>
                        <a:noFill/>
                      </a:ln>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448701660"/>
              </p:ext>
            </p:extLst>
          </p:nvPr>
        </p:nvGraphicFramePr>
        <p:xfrm>
          <a:off x="2245299" y="5955037"/>
          <a:ext cx="2651125" cy="333148"/>
        </p:xfrm>
        <a:graphic>
          <a:graphicData uri="http://schemas.openxmlformats.org/presentationml/2006/ole">
            <mc:AlternateContent xmlns:mc="http://schemas.openxmlformats.org/markup-compatibility/2006">
              <mc:Choice xmlns:v="urn:schemas-microsoft-com:vml" Requires="v">
                <p:oleObj name="Formula" r:id="rId12" imgW="1341360" imgH="176760" progId="Equation.Ribbit">
                  <p:embed/>
                </p:oleObj>
              </mc:Choice>
              <mc:Fallback>
                <p:oleObj name="Formula" r:id="rId12" imgW="1341360" imgH="176760" progId="Equation.Ribbit">
                  <p:embed/>
                  <p:pic>
                    <p:nvPicPr>
                      <p:cNvPr id="11" name="对象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45299" y="5955037"/>
                        <a:ext cx="2651125" cy="333148"/>
                      </a:xfrm>
                      <a:prstGeom prst="rect">
                        <a:avLst/>
                      </a:prstGeom>
                      <a:noFill/>
                      <a:ln>
                        <a:noFill/>
                      </a:ln>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99580156"/>
              </p:ext>
            </p:extLst>
          </p:nvPr>
        </p:nvGraphicFramePr>
        <p:xfrm>
          <a:off x="8523067" y="4150965"/>
          <a:ext cx="98425" cy="287511"/>
        </p:xfrm>
        <a:graphic>
          <a:graphicData uri="http://schemas.openxmlformats.org/presentationml/2006/ole">
            <mc:AlternateContent xmlns:mc="http://schemas.openxmlformats.org/markup-compatibility/2006">
              <mc:Choice xmlns:v="urn:schemas-microsoft-com:vml" Requires="v">
                <p:oleObj name="Formula" r:id="rId14" imgW="49680" imgH="152640" progId="Equation.Ribbit">
                  <p:embed/>
                </p:oleObj>
              </mc:Choice>
              <mc:Fallback>
                <p:oleObj name="Formula" r:id="rId14" imgW="49680" imgH="152640" progId="Equation.Ribbit">
                  <p:embed/>
                  <p:pic>
                    <p:nvPicPr>
                      <p:cNvPr id="15" name="对象 14"/>
                      <p:cNvPicPr>
                        <a:picLocks noChangeAspect="1" noChangeArrowheads="1"/>
                      </p:cNvPicPr>
                      <p:nvPr/>
                    </p:nvPicPr>
                    <p:blipFill>
                      <a:blip r:embed="rId15"/>
                      <a:srcRect/>
                      <a:stretch>
                        <a:fillRect/>
                      </a:stretch>
                    </p:blipFill>
                    <p:spPr bwMode="auto">
                      <a:xfrm>
                        <a:off x="8523067" y="4150965"/>
                        <a:ext cx="98425" cy="287511"/>
                      </a:xfrm>
                      <a:prstGeom prst="rect">
                        <a:avLst/>
                      </a:prstGeom>
                      <a:noFill/>
                      <a:ln>
                        <a:noFill/>
                      </a:ln>
                    </p:spPr>
                  </p:pic>
                </p:oleObj>
              </mc:Fallback>
            </mc:AlternateContent>
          </a:graphicData>
        </a:graphic>
      </p:graphicFrame>
      <p:sp>
        <p:nvSpPr>
          <p:cNvPr id="12" name="文本框 11">
            <a:extLst>
              <a:ext uri="{FF2B5EF4-FFF2-40B4-BE49-F238E27FC236}">
                <a16:creationId xmlns:a16="http://schemas.microsoft.com/office/drawing/2014/main" id="{E01DA185-1225-7FA1-7941-C8D97DA88953}"/>
              </a:ext>
            </a:extLst>
          </p:cNvPr>
          <p:cNvSpPr txBox="1"/>
          <p:nvPr/>
        </p:nvSpPr>
        <p:spPr>
          <a:xfrm>
            <a:off x="979286" y="1208410"/>
            <a:ext cx="9883447" cy="923330"/>
          </a:xfrm>
          <a:prstGeom prst="rect">
            <a:avLst/>
          </a:prstGeom>
          <a:noFill/>
        </p:spPr>
        <p:txBody>
          <a:bodyPr wrap="square">
            <a:spAutoFit/>
          </a:bodyPr>
          <a:lstStyle/>
          <a:p>
            <a:r>
              <a:rPr lang="zh-CN" altLang="en-US" dirty="0">
                <a:solidFill>
                  <a:srgbClr val="FF0000"/>
                </a:solidFill>
              </a:rPr>
              <a:t>     </a:t>
            </a:r>
            <a:r>
              <a:rPr lang="zh-CN" altLang="en-US" dirty="0"/>
              <a:t>在研究实际问题时，因变量的变化往往受几个重要因素的影响，此时就需要用两个或两个以上的影响因素作为自变量来解释因变量的变化，这就是多元回归。当多个自变量与因变量之间是线性关系时，所进行的回归分析就是多元线性回归。</a:t>
            </a:r>
          </a:p>
        </p:txBody>
      </p:sp>
    </p:spTree>
    <p:extLst>
      <p:ext uri="{BB962C8B-B14F-4D97-AF65-F5344CB8AC3E}">
        <p14:creationId xmlns:p14="http://schemas.microsoft.com/office/powerpoint/2010/main" val="2296144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附录：</a:t>
            </a:r>
            <a:r>
              <a:rPr lang="en-US" altLang="zh-CN" dirty="0" err="1"/>
              <a:t>Pycharm</a:t>
            </a:r>
            <a:r>
              <a:rPr lang="zh-CN" altLang="en-US" dirty="0"/>
              <a:t>的安装</a:t>
            </a:r>
          </a:p>
        </p:txBody>
      </p:sp>
      <p:sp>
        <p:nvSpPr>
          <p:cNvPr id="3" name="内容占位符 2"/>
          <p:cNvSpPr>
            <a:spLocks noGrp="1"/>
          </p:cNvSpPr>
          <p:nvPr>
            <p:ph idx="1"/>
          </p:nvPr>
        </p:nvSpPr>
        <p:spPr/>
        <p:txBody>
          <a:bodyPr/>
          <a:lstStyle/>
          <a:p>
            <a:pPr marL="0" indent="0">
              <a:buNone/>
            </a:pPr>
            <a:r>
              <a:rPr lang="en-US" altLang="zh-CN" dirty="0"/>
              <a:t>1</a:t>
            </a:r>
            <a:r>
              <a:rPr lang="zh-CN" altLang="en-US" dirty="0"/>
              <a:t>，安装</a:t>
            </a:r>
            <a:r>
              <a:rPr lang="en-US" altLang="zh-CN" dirty="0"/>
              <a:t>python3 </a:t>
            </a:r>
            <a:r>
              <a:rPr lang="zh-CN" altLang="en-US" dirty="0"/>
              <a:t>（</a:t>
            </a:r>
            <a:r>
              <a:rPr lang="en-US" altLang="zh-CN" dirty="0"/>
              <a:t>3.6</a:t>
            </a:r>
            <a:r>
              <a:rPr lang="zh-CN" altLang="en-US" dirty="0"/>
              <a:t>及以上版本均可，推荐</a:t>
            </a:r>
            <a:r>
              <a:rPr lang="en-US" altLang="zh-CN" dirty="0"/>
              <a:t>3.9</a:t>
            </a:r>
            <a:r>
              <a:rPr lang="zh-CN" altLang="en-US" dirty="0"/>
              <a:t>）</a:t>
            </a:r>
            <a:r>
              <a:rPr lang="en-US" altLang="zh-CN" dirty="0">
                <a:hlinkClick r:id="rId2"/>
              </a:rPr>
              <a:t>https://www.python.org/ftp/python/3.9.12/python-3.9.12-amd64.exe</a:t>
            </a:r>
            <a:endParaRPr lang="en-US" altLang="zh-CN" dirty="0"/>
          </a:p>
          <a:p>
            <a:r>
              <a:rPr lang="zh-CN" altLang="en-US" dirty="0"/>
              <a:t>选择自定义安装</a:t>
            </a:r>
          </a:p>
          <a:p>
            <a:r>
              <a:rPr lang="zh-CN" altLang="en-US" dirty="0"/>
              <a:t>记得勾选添加进环境变量</a:t>
            </a:r>
            <a:endParaRPr lang="en-US" altLang="zh-CN" dirty="0"/>
          </a:p>
        </p:txBody>
      </p:sp>
      <p:pic>
        <p:nvPicPr>
          <p:cNvPr id="5" name="图片 4"/>
          <p:cNvPicPr>
            <a:picLocks noChangeAspect="1"/>
          </p:cNvPicPr>
          <p:nvPr/>
        </p:nvPicPr>
        <p:blipFill>
          <a:blip r:embed="rId3"/>
          <a:stretch>
            <a:fillRect/>
          </a:stretch>
        </p:blipFill>
        <p:spPr>
          <a:xfrm>
            <a:off x="5484292" y="2883566"/>
            <a:ext cx="5869508" cy="360930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stretch>
            <a:fillRect/>
          </a:stretch>
        </p:blipFill>
        <p:spPr>
          <a:xfrm>
            <a:off x="3249477" y="1518180"/>
            <a:ext cx="5693045" cy="3500798"/>
          </a:xfrm>
        </p:spPr>
      </p:pic>
      <p:sp>
        <p:nvSpPr>
          <p:cNvPr id="6" name="内容占位符 2"/>
          <p:cNvSpPr txBox="1"/>
          <p:nvPr/>
        </p:nvSpPr>
        <p:spPr>
          <a:xfrm>
            <a:off x="998621" y="98848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2</a:t>
            </a:r>
            <a:r>
              <a:rPr lang="zh-CN" altLang="en-US" dirty="0"/>
              <a:t>，选择安装位置安装，其他选项均默认即可</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p:nvPr/>
        </p:nvSpPr>
        <p:spPr>
          <a:xfrm>
            <a:off x="998621" y="98848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latin typeface="华文中宋" panose="02010600040101010101" charset="-122"/>
                <a:ea typeface="华文中宋" panose="02010600040101010101" charset="-122"/>
                <a:cs typeface="华文中宋" panose="02010600040101010101" charset="-122"/>
              </a:rPr>
              <a:t>3</a:t>
            </a:r>
            <a:r>
              <a:rPr lang="zh-CN" altLang="en-US" dirty="0">
                <a:latin typeface="华文中宋" panose="02010600040101010101" charset="-122"/>
                <a:ea typeface="华文中宋" panose="02010600040101010101" charset="-122"/>
                <a:cs typeface="华文中宋" panose="02010600040101010101" charset="-122"/>
              </a:rPr>
              <a:t>，验证</a:t>
            </a:r>
            <a:r>
              <a:rPr lang="en-US" altLang="zh-CN" dirty="0">
                <a:latin typeface="华文中宋" panose="02010600040101010101" charset="-122"/>
                <a:ea typeface="华文中宋" panose="02010600040101010101" charset="-122"/>
                <a:cs typeface="华文中宋" panose="02010600040101010101" charset="-122"/>
              </a:rPr>
              <a:t>python</a:t>
            </a:r>
            <a:r>
              <a:rPr lang="zh-CN" altLang="en-US" dirty="0">
                <a:latin typeface="华文中宋" panose="02010600040101010101" charset="-122"/>
                <a:ea typeface="华文中宋" panose="02010600040101010101" charset="-122"/>
                <a:cs typeface="华文中宋" panose="02010600040101010101" charset="-122"/>
              </a:rPr>
              <a:t>安装成功</a:t>
            </a:r>
          </a:p>
        </p:txBody>
      </p:sp>
      <p:sp>
        <p:nvSpPr>
          <p:cNvPr id="9" name="内容占位符 8"/>
          <p:cNvSpPr>
            <a:spLocks noGrp="1"/>
          </p:cNvSpPr>
          <p:nvPr>
            <p:ph idx="1"/>
          </p:nvPr>
        </p:nvSpPr>
        <p:spPr>
          <a:xfrm>
            <a:off x="608330" y="1553845"/>
            <a:ext cx="10968990" cy="4695825"/>
          </a:xfrm>
        </p:spPr>
        <p:txBody>
          <a:bodyPr/>
          <a:lstStyle/>
          <a:p>
            <a:endParaRPr lang="zh-CN" altLang="en-US" dirty="0">
              <a:latin typeface="华文中宋" panose="02010600040101010101" charset="-122"/>
              <a:ea typeface="华文中宋" panose="02010600040101010101" charset="-122"/>
              <a:cs typeface="华文中宋" panose="02010600040101010101" charset="-122"/>
            </a:endParaRPr>
          </a:p>
          <a:p>
            <a:r>
              <a:rPr lang="zh-CN" altLang="en-US" dirty="0">
                <a:latin typeface="华文中宋" panose="02010600040101010101" charset="-122"/>
                <a:ea typeface="华文中宋" panose="02010600040101010101" charset="-122"/>
                <a:cs typeface="华文中宋" panose="02010600040101010101" charset="-122"/>
              </a:rPr>
              <a:t>命令行输入</a:t>
            </a:r>
            <a:r>
              <a:rPr lang="en-US" altLang="zh-CN" dirty="0">
                <a:latin typeface="华文中宋" panose="02010600040101010101" charset="-122"/>
                <a:ea typeface="华文中宋" panose="02010600040101010101" charset="-122"/>
                <a:cs typeface="华文中宋" panose="02010600040101010101" charset="-122"/>
              </a:rPr>
              <a:t>python</a:t>
            </a:r>
          </a:p>
          <a:p>
            <a:pPr marL="0" indent="0">
              <a:buNone/>
            </a:pPr>
            <a:r>
              <a:rPr lang="zh-CN" altLang="en-US" dirty="0">
                <a:latin typeface="华文中宋" panose="02010600040101010101" charset="-122"/>
                <a:ea typeface="华文中宋" panose="02010600040101010101" charset="-122"/>
                <a:cs typeface="华文中宋" panose="02010600040101010101" charset="-122"/>
              </a:rPr>
              <a:t>显示版本</a:t>
            </a:r>
          </a:p>
          <a:p>
            <a:pPr marL="0" indent="0">
              <a:buNone/>
            </a:pPr>
            <a:endParaRPr lang="en-US" altLang="zh-CN" dirty="0">
              <a:latin typeface="华文中宋" panose="02010600040101010101" charset="-122"/>
              <a:ea typeface="华文中宋" panose="02010600040101010101" charset="-122"/>
              <a:cs typeface="华文中宋" panose="02010600040101010101" charset="-122"/>
            </a:endParaRPr>
          </a:p>
          <a:p>
            <a:r>
              <a:rPr lang="zh-CN" altLang="en-US" dirty="0">
                <a:latin typeface="华文中宋" panose="02010600040101010101" charset="-122"/>
                <a:ea typeface="华文中宋" panose="02010600040101010101" charset="-122"/>
                <a:cs typeface="华文中宋" panose="02010600040101010101" charset="-122"/>
              </a:rPr>
              <a:t>输入</a:t>
            </a:r>
            <a:r>
              <a:rPr lang="en-US" altLang="zh-CN" dirty="0">
                <a:latin typeface="华文中宋" panose="02010600040101010101" charset="-122"/>
                <a:ea typeface="华文中宋" panose="02010600040101010101" charset="-122"/>
                <a:cs typeface="华文中宋" panose="02010600040101010101" charset="-122"/>
              </a:rPr>
              <a:t>where python</a:t>
            </a:r>
          </a:p>
          <a:p>
            <a:pPr marL="0" indent="0">
              <a:buNone/>
            </a:pPr>
            <a:r>
              <a:rPr lang="zh-CN" altLang="en-US" dirty="0">
                <a:latin typeface="华文中宋" panose="02010600040101010101" charset="-122"/>
                <a:ea typeface="华文中宋" panose="02010600040101010101" charset="-122"/>
                <a:cs typeface="华文中宋" panose="02010600040101010101" charset="-122"/>
              </a:rPr>
              <a:t>显示</a:t>
            </a:r>
            <a:r>
              <a:rPr lang="en-US" altLang="zh-CN" dirty="0">
                <a:latin typeface="华文中宋" panose="02010600040101010101" charset="-122"/>
                <a:ea typeface="华文中宋" panose="02010600040101010101" charset="-122"/>
                <a:cs typeface="华文中宋" panose="02010600040101010101" charset="-122"/>
              </a:rPr>
              <a:t>python</a:t>
            </a:r>
            <a:r>
              <a:rPr lang="zh-CN" altLang="en-US" dirty="0">
                <a:latin typeface="华文中宋" panose="02010600040101010101" charset="-122"/>
                <a:ea typeface="华文中宋" panose="02010600040101010101" charset="-122"/>
                <a:cs typeface="华文中宋" panose="02010600040101010101" charset="-122"/>
              </a:rPr>
              <a:t>安装位置</a:t>
            </a:r>
            <a:endParaRPr lang="en-US" altLang="zh-CN" dirty="0">
              <a:latin typeface="华文中宋" panose="02010600040101010101" charset="-122"/>
              <a:ea typeface="华文中宋" panose="02010600040101010101" charset="-122"/>
              <a:cs typeface="华文中宋" panose="02010600040101010101" charset="-122"/>
            </a:endParaRPr>
          </a:p>
          <a:p>
            <a:pPr marL="0" indent="0">
              <a:buNone/>
            </a:pPr>
            <a:endParaRPr lang="zh-CN" altLang="en-US" dirty="0">
              <a:latin typeface="华文中宋" panose="02010600040101010101" charset="-122"/>
              <a:ea typeface="华文中宋" panose="02010600040101010101" charset="-122"/>
              <a:cs typeface="华文中宋" panose="02010600040101010101" charset="-122"/>
            </a:endParaRPr>
          </a:p>
        </p:txBody>
      </p:sp>
      <p:pic>
        <p:nvPicPr>
          <p:cNvPr id="2" name="图片 1"/>
          <p:cNvPicPr>
            <a:picLocks noChangeAspect="1"/>
          </p:cNvPicPr>
          <p:nvPr>
            <p:custDataLst>
              <p:tags r:id="rId1"/>
            </p:custDataLst>
          </p:nvPr>
        </p:nvPicPr>
        <p:blipFill>
          <a:blip r:embed="rId3"/>
          <a:stretch>
            <a:fillRect/>
          </a:stretch>
        </p:blipFill>
        <p:spPr>
          <a:xfrm>
            <a:off x="3701415" y="1553845"/>
            <a:ext cx="8559800" cy="42926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p:nvPr/>
        </p:nvSpPr>
        <p:spPr>
          <a:xfrm>
            <a:off x="998621" y="98848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latin typeface="华文中宋" panose="02010600040101010101" charset="-122"/>
                <a:ea typeface="华文中宋" panose="02010600040101010101" charset="-122"/>
                <a:cs typeface="华文中宋" panose="02010600040101010101" charset="-122"/>
              </a:rPr>
              <a:t>4</a:t>
            </a:r>
            <a:r>
              <a:rPr lang="zh-CN" altLang="en-US" sz="2400" dirty="0">
                <a:latin typeface="华文中宋" panose="02010600040101010101" charset="-122"/>
                <a:ea typeface="华文中宋" panose="02010600040101010101" charset="-122"/>
                <a:cs typeface="华文中宋" panose="02010600040101010101" charset="-122"/>
              </a:rPr>
              <a:t>，下载</a:t>
            </a:r>
            <a:r>
              <a:rPr lang="en-US" altLang="zh-CN" sz="2400" dirty="0" err="1">
                <a:latin typeface="华文中宋" panose="02010600040101010101" charset="-122"/>
                <a:ea typeface="华文中宋" panose="02010600040101010101" charset="-122"/>
                <a:cs typeface="华文中宋" panose="02010600040101010101" charset="-122"/>
              </a:rPr>
              <a:t>pycharm</a:t>
            </a:r>
            <a:r>
              <a:rPr lang="zh-CN" altLang="en-US" sz="2400" dirty="0">
                <a:latin typeface="华文中宋" panose="02010600040101010101" charset="-122"/>
                <a:ea typeface="华文中宋" panose="02010600040101010101" charset="-122"/>
                <a:cs typeface="华文中宋" panose="02010600040101010101" charset="-122"/>
              </a:rPr>
              <a:t>，下载社区版，也可下载专业版，经过学生认证后也可免费使用。下载链接：</a:t>
            </a:r>
          </a:p>
          <a:p>
            <a:pPr marL="0" indent="0">
              <a:buNone/>
            </a:pPr>
            <a:r>
              <a:rPr lang="en-US" altLang="zh-CN" b="0" i="0" u="none" strike="noStrike" dirty="0">
                <a:solidFill>
                  <a:srgbClr val="4EA1DB"/>
                </a:solidFill>
                <a:effectLst/>
                <a:latin typeface="Times New Roman" panose="02020603050405020304" charset="0"/>
                <a:cs typeface="Times New Roman" panose="02020603050405020304" charset="0"/>
                <a:hlinkClick r:id="rId3"/>
              </a:rPr>
              <a:t>https://www.jetbrains.com/pycharm/download/#section=windows</a:t>
            </a:r>
            <a:endParaRPr lang="zh-CN" altLang="en-US" dirty="0">
              <a:latin typeface="Times New Roman" panose="02020603050405020304" charset="0"/>
              <a:cs typeface="Times New Roman" panose="02020603050405020304" charset="0"/>
            </a:endParaRPr>
          </a:p>
        </p:txBody>
      </p:sp>
      <p:pic>
        <p:nvPicPr>
          <p:cNvPr id="3" name="图片 2"/>
          <p:cNvPicPr>
            <a:picLocks noChangeAspect="1"/>
          </p:cNvPicPr>
          <p:nvPr>
            <p:custDataLst>
              <p:tags r:id="rId1"/>
            </p:custDataLst>
          </p:nvPr>
        </p:nvPicPr>
        <p:blipFill>
          <a:blip r:embed="rId4"/>
          <a:stretch>
            <a:fillRect/>
          </a:stretch>
        </p:blipFill>
        <p:spPr>
          <a:xfrm>
            <a:off x="2206625" y="2402205"/>
            <a:ext cx="7162800" cy="418592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p:nvPr/>
        </p:nvSpPr>
        <p:spPr>
          <a:xfrm>
            <a:off x="998621" y="98848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latin typeface="华文中宋" panose="02010600040101010101" charset="-122"/>
                <a:ea typeface="华文中宋" panose="02010600040101010101" charset="-122"/>
                <a:cs typeface="华文中宋" panose="02010600040101010101" charset="-122"/>
              </a:rPr>
              <a:t>5</a:t>
            </a:r>
            <a:r>
              <a:rPr lang="zh-CN" altLang="en-US" sz="2400" dirty="0">
                <a:latin typeface="华文中宋" panose="02010600040101010101" charset="-122"/>
                <a:ea typeface="华文中宋" panose="02010600040101010101" charset="-122"/>
                <a:cs typeface="华文中宋" panose="02010600040101010101" charset="-122"/>
              </a:rPr>
              <a:t>，安装时选择自己安装路径，勾选如下选项，其他的全部默认即可。安装完后启动</a:t>
            </a:r>
            <a:r>
              <a:rPr lang="en-US" altLang="zh-CN" sz="2400" dirty="0" err="1">
                <a:latin typeface="华文中宋" panose="02010600040101010101" charset="-122"/>
                <a:ea typeface="华文中宋" panose="02010600040101010101" charset="-122"/>
                <a:cs typeface="华文中宋" panose="02010600040101010101" charset="-122"/>
              </a:rPr>
              <a:t>pycharm</a:t>
            </a:r>
            <a:endParaRPr lang="zh-CN" altLang="en-US" sz="2400" dirty="0">
              <a:latin typeface="华文中宋" panose="02010600040101010101" charset="-122"/>
              <a:ea typeface="华文中宋" panose="02010600040101010101" charset="-122"/>
              <a:cs typeface="华文中宋" panose="02010600040101010101" charset="-122"/>
            </a:endParaRPr>
          </a:p>
        </p:txBody>
      </p:sp>
      <p:pic>
        <p:nvPicPr>
          <p:cNvPr id="4" name="图片 3"/>
          <p:cNvPicPr>
            <a:picLocks noChangeAspect="1"/>
          </p:cNvPicPr>
          <p:nvPr/>
        </p:nvPicPr>
        <p:blipFill>
          <a:blip r:embed="rId2"/>
          <a:stretch>
            <a:fillRect/>
          </a:stretch>
        </p:blipFill>
        <p:spPr>
          <a:xfrm>
            <a:off x="2507615" y="1886585"/>
            <a:ext cx="6859905" cy="47339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p:nvPr/>
        </p:nvSpPr>
        <p:spPr>
          <a:xfrm>
            <a:off x="561340" y="234315"/>
            <a:ext cx="2711450" cy="1148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latin typeface="华文中宋" panose="02010600040101010101" charset="-122"/>
                <a:ea typeface="华文中宋" panose="02010600040101010101" charset="-122"/>
                <a:cs typeface="华文中宋" panose="02010600040101010101" charset="-122"/>
              </a:rPr>
              <a:t>6</a:t>
            </a:r>
            <a:r>
              <a:rPr lang="zh-CN" altLang="en-US" dirty="0">
                <a:latin typeface="华文中宋" panose="02010600040101010101" charset="-122"/>
                <a:ea typeface="华文中宋" panose="02010600040101010101" charset="-122"/>
                <a:cs typeface="华文中宋" panose="02010600040101010101" charset="-122"/>
              </a:rPr>
              <a:t>、新建项目</a:t>
            </a:r>
            <a:endParaRPr lang="en-US" altLang="zh-CN" dirty="0">
              <a:latin typeface="华文中宋" panose="02010600040101010101" charset="-122"/>
              <a:ea typeface="华文中宋" panose="02010600040101010101" charset="-122"/>
              <a:cs typeface="华文中宋" panose="02010600040101010101" charset="-122"/>
            </a:endParaRPr>
          </a:p>
          <a:p>
            <a:pPr marL="0" indent="0">
              <a:buNone/>
            </a:pPr>
            <a:endParaRPr lang="zh-CN" altLang="en-US" dirty="0">
              <a:latin typeface="华文中宋" panose="02010600040101010101" charset="-122"/>
              <a:ea typeface="华文中宋" panose="02010600040101010101" charset="-122"/>
              <a:cs typeface="华文中宋" panose="02010600040101010101" charset="-122"/>
            </a:endParaRPr>
          </a:p>
        </p:txBody>
      </p:sp>
      <p:pic>
        <p:nvPicPr>
          <p:cNvPr id="9" name="图片 8"/>
          <p:cNvPicPr>
            <a:picLocks noChangeAspect="1"/>
          </p:cNvPicPr>
          <p:nvPr/>
        </p:nvPicPr>
        <p:blipFill>
          <a:blip r:embed="rId2"/>
          <a:stretch>
            <a:fillRect/>
          </a:stretch>
        </p:blipFill>
        <p:spPr>
          <a:xfrm>
            <a:off x="3630740" y="843932"/>
            <a:ext cx="7657143" cy="5695238"/>
          </a:xfrm>
          <a:prstGeom prst="rect">
            <a:avLst/>
          </a:prstGeom>
        </p:spPr>
      </p:pic>
      <p:sp>
        <p:nvSpPr>
          <p:cNvPr id="16" name="文本框 15"/>
          <p:cNvSpPr txBox="1"/>
          <p:nvPr/>
        </p:nvSpPr>
        <p:spPr>
          <a:xfrm>
            <a:off x="7218351" y="2512300"/>
            <a:ext cx="4182701" cy="646331"/>
          </a:xfrm>
          <a:prstGeom prst="rect">
            <a:avLst/>
          </a:prstGeom>
          <a:noFill/>
        </p:spPr>
        <p:txBody>
          <a:bodyPr wrap="square" rtlCol="0">
            <a:spAutoFit/>
          </a:bodyPr>
          <a:lstStyle/>
          <a:p>
            <a:endParaRPr lang="en-US" altLang="zh-CN" dirty="0"/>
          </a:p>
          <a:p>
            <a:r>
              <a:rPr lang="zh-CN" altLang="en-US" dirty="0">
                <a:solidFill>
                  <a:srgbClr val="FF0000"/>
                </a:solidFill>
              </a:rPr>
              <a:t>此处选择你安装好的</a:t>
            </a:r>
            <a:r>
              <a:rPr lang="en-US" altLang="zh-CN" dirty="0">
                <a:solidFill>
                  <a:srgbClr val="FF0000"/>
                </a:solidFill>
              </a:rPr>
              <a:t>python3.9</a:t>
            </a:r>
            <a:r>
              <a:rPr lang="zh-CN" altLang="en-US" dirty="0">
                <a:solidFill>
                  <a:srgbClr val="FF0000"/>
                </a:solidFill>
              </a:rPr>
              <a:t>即可</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p:nvPr/>
        </p:nvSpPr>
        <p:spPr>
          <a:xfrm>
            <a:off x="838200" y="49959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latin typeface="华文中宋" panose="02010600040101010101" charset="-122"/>
                <a:ea typeface="华文中宋" panose="02010600040101010101" charset="-122"/>
                <a:cs typeface="华文中宋" panose="02010600040101010101" charset="-122"/>
              </a:rPr>
              <a:t>7</a:t>
            </a:r>
            <a:r>
              <a:rPr lang="zh-CN" altLang="en-US" dirty="0">
                <a:latin typeface="华文中宋" panose="02010600040101010101" charset="-122"/>
                <a:ea typeface="华文中宋" panose="02010600040101010101" charset="-122"/>
                <a:cs typeface="华文中宋" panose="02010600040101010101" charset="-122"/>
              </a:rPr>
              <a:t>，新建项目后即可开始写</a:t>
            </a:r>
            <a:r>
              <a:rPr lang="en-US" altLang="zh-CN" dirty="0">
                <a:latin typeface="华文中宋" panose="02010600040101010101" charset="-122"/>
                <a:ea typeface="华文中宋" panose="02010600040101010101" charset="-122"/>
                <a:cs typeface="华文中宋" panose="02010600040101010101" charset="-122"/>
              </a:rPr>
              <a:t>python</a:t>
            </a:r>
            <a:r>
              <a:rPr lang="zh-CN" altLang="en-US" dirty="0">
                <a:latin typeface="华文中宋" panose="02010600040101010101" charset="-122"/>
                <a:ea typeface="华文中宋" panose="02010600040101010101" charset="-122"/>
                <a:cs typeface="华文中宋" panose="02010600040101010101" charset="-122"/>
              </a:rPr>
              <a:t>代码</a:t>
            </a:r>
            <a:endParaRPr lang="en-US" altLang="zh-CN" dirty="0"/>
          </a:p>
          <a:p>
            <a:pPr marL="0" indent="0">
              <a:buNone/>
            </a:pPr>
            <a:endParaRPr lang="zh-CN" altLang="en-US" dirty="0"/>
          </a:p>
        </p:txBody>
      </p:sp>
      <p:sp>
        <p:nvSpPr>
          <p:cNvPr id="16" name="文本框 15"/>
          <p:cNvSpPr txBox="1"/>
          <p:nvPr/>
        </p:nvSpPr>
        <p:spPr>
          <a:xfrm>
            <a:off x="7218351" y="2512300"/>
            <a:ext cx="4182701" cy="646331"/>
          </a:xfrm>
          <a:prstGeom prst="rect">
            <a:avLst/>
          </a:prstGeom>
          <a:noFill/>
        </p:spPr>
        <p:txBody>
          <a:bodyPr wrap="square" rtlCol="0">
            <a:spAutoFit/>
          </a:bodyPr>
          <a:lstStyle/>
          <a:p>
            <a:endParaRPr lang="en-US" altLang="zh-CN" dirty="0"/>
          </a:p>
          <a:p>
            <a:r>
              <a:rPr lang="zh-CN" altLang="en-US" dirty="0">
                <a:solidFill>
                  <a:srgbClr val="FF0000"/>
                </a:solidFill>
              </a:rPr>
              <a:t>此处选择你安装好的</a:t>
            </a:r>
            <a:r>
              <a:rPr lang="en-US" altLang="zh-CN" dirty="0">
                <a:solidFill>
                  <a:srgbClr val="FF0000"/>
                </a:solidFill>
              </a:rPr>
              <a:t>python3.9</a:t>
            </a:r>
            <a:r>
              <a:rPr lang="zh-CN" altLang="en-US" dirty="0">
                <a:solidFill>
                  <a:srgbClr val="FF0000"/>
                </a:solidFill>
              </a:rPr>
              <a:t>即可</a:t>
            </a:r>
          </a:p>
        </p:txBody>
      </p:sp>
      <p:pic>
        <p:nvPicPr>
          <p:cNvPr id="3" name="图片 2"/>
          <p:cNvPicPr>
            <a:picLocks noChangeAspect="1"/>
          </p:cNvPicPr>
          <p:nvPr/>
        </p:nvPicPr>
        <p:blipFill>
          <a:blip r:embed="rId2"/>
          <a:stretch>
            <a:fillRect/>
          </a:stretch>
        </p:blipFill>
        <p:spPr>
          <a:xfrm>
            <a:off x="498939" y="1184767"/>
            <a:ext cx="11447619" cy="512380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olidFill>
                  <a:schemeClr val="tx1"/>
                </a:solidFill>
              </a:rPr>
              <a:t>线性模型优点</a:t>
            </a:r>
          </a:p>
        </p:txBody>
      </p:sp>
      <p:sp>
        <p:nvSpPr>
          <p:cNvPr id="4" name="内容占位符 3"/>
          <p:cNvSpPr>
            <a:spLocks noGrp="1"/>
          </p:cNvSpPr>
          <p:nvPr>
            <p:ph idx="1"/>
          </p:nvPr>
        </p:nvSpPr>
        <p:spPr/>
        <p:txBody>
          <a:bodyPr/>
          <a:lstStyle/>
          <a:p>
            <a:r>
              <a:rPr lang="en-US" altLang="zh-CN" dirty="0"/>
              <a:t>1.</a:t>
            </a:r>
            <a:r>
              <a:rPr lang="zh-CN" altLang="en-US" dirty="0"/>
              <a:t>形式简单、易于建模</a:t>
            </a:r>
            <a:endParaRPr lang="en-US" altLang="zh-CN" dirty="0"/>
          </a:p>
          <a:p>
            <a:r>
              <a:rPr lang="en-US" altLang="zh-CN" dirty="0"/>
              <a:t>2.</a:t>
            </a:r>
            <a:r>
              <a:rPr lang="zh-CN" altLang="en-US" dirty="0"/>
              <a:t>可解释性</a:t>
            </a:r>
            <a:endParaRPr lang="en-US" altLang="zh-CN" dirty="0"/>
          </a:p>
          <a:p>
            <a:r>
              <a:rPr lang="en-US" altLang="zh-CN" dirty="0"/>
              <a:t>3.</a:t>
            </a:r>
            <a:r>
              <a:rPr lang="zh-CN" altLang="en-US" dirty="0"/>
              <a:t>是非线性模型的基础</a:t>
            </a:r>
            <a:endParaRPr lang="en-US" altLang="zh-CN" dirty="0"/>
          </a:p>
          <a:p>
            <a:pPr lvl="1">
              <a:buClr>
                <a:schemeClr val="tx2"/>
              </a:buClr>
            </a:pPr>
            <a:r>
              <a:rPr lang="zh-CN" altLang="en-US" dirty="0"/>
              <a:t>引入层级结构或高维映射</a:t>
            </a:r>
            <a:endParaRPr lang="en-US" altLang="zh-CN" dirty="0"/>
          </a:p>
          <a:p>
            <a:pPr marL="0" indent="0">
              <a:buNone/>
            </a:pPr>
            <a:endParaRPr lang="en-US" altLang="zh-CN" dirty="0"/>
          </a:p>
          <a:p>
            <a:r>
              <a:rPr lang="zh-CN" altLang="en-US" dirty="0"/>
              <a:t>一个例子</a:t>
            </a:r>
            <a:endParaRPr lang="en-US" altLang="zh-CN" dirty="0"/>
          </a:p>
          <a:p>
            <a:pPr lvl="1"/>
            <a:r>
              <a:rPr lang="zh-CN" altLang="en-US" dirty="0"/>
              <a:t>综合考虑色泽、根蒂和敲声来判断西瓜好不好</a:t>
            </a:r>
            <a:endParaRPr lang="en-US" altLang="zh-CN" dirty="0"/>
          </a:p>
          <a:p>
            <a:pPr lvl="1"/>
            <a:r>
              <a:rPr lang="zh-CN" altLang="en-US" dirty="0"/>
              <a:t>其中根蒂的系数最大，表明根蒂最要紧；而敲声的系数比色泽大，说明敲声比色泽更重要</a:t>
            </a:r>
            <a:endParaRPr lang="en-US" altLang="zh-CN" dirty="0"/>
          </a:p>
        </p:txBody>
      </p:sp>
      <p:sp>
        <p:nvSpPr>
          <p:cNvPr id="8" name="内容占位符 3"/>
          <p:cNvSpPr txBox="1">
            <a:spLocks/>
          </p:cNvSpPr>
          <p:nvPr/>
        </p:nvSpPr>
        <p:spPr>
          <a:xfrm>
            <a:off x="1768612" y="3852890"/>
            <a:ext cx="8616950" cy="2109693"/>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tx2"/>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rgbClr val="023A9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rgbClr val="023A9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rgbClr val="023A9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rgbClr val="023A9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16754D"/>
              </a:buClr>
            </a:pPr>
            <a:endParaRPr lang="en-US" altLang="zh-CN" dirty="0">
              <a:solidFill>
                <a:prstClr val="black"/>
              </a:solidFill>
            </a:endParaRPr>
          </a:p>
        </p:txBody>
      </p:sp>
      <p:graphicFrame>
        <p:nvGraphicFramePr>
          <p:cNvPr id="5" name="对象 4"/>
          <p:cNvGraphicFramePr>
            <a:graphicFrameLocks noChangeAspect="1"/>
          </p:cNvGraphicFramePr>
          <p:nvPr/>
        </p:nvGraphicFramePr>
        <p:xfrm>
          <a:off x="2736224" y="4907735"/>
          <a:ext cx="6164262" cy="350838"/>
        </p:xfrm>
        <a:graphic>
          <a:graphicData uri="http://schemas.openxmlformats.org/presentationml/2006/ole">
            <mc:AlternateContent xmlns:mc="http://schemas.openxmlformats.org/markup-compatibility/2006">
              <mc:Choice xmlns:v="urn:schemas-microsoft-com:vml" Requires="v">
                <p:oleObj name="Formula" r:id="rId2" imgW="3117960" imgH="177840" progId="Equation.Ribbit">
                  <p:embed/>
                </p:oleObj>
              </mc:Choice>
              <mc:Fallback>
                <p:oleObj name="Formula" r:id="rId2" imgW="3117960" imgH="177840" progId="Equation.Ribbit">
                  <p:embed/>
                  <p:pic>
                    <p:nvPicPr>
                      <p:cNvPr id="5" name="对象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224" y="4907735"/>
                        <a:ext cx="6164262"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70865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solidFill>
                  <a:schemeClr val="tx1"/>
                </a:solidFill>
              </a:rPr>
              <a:t>线性回归</a:t>
            </a:r>
          </a:p>
        </p:txBody>
      </p:sp>
      <p:sp>
        <p:nvSpPr>
          <p:cNvPr id="5" name="内容占位符 4"/>
          <p:cNvSpPr>
            <a:spLocks noGrp="1"/>
          </p:cNvSpPr>
          <p:nvPr>
            <p:ph idx="1"/>
          </p:nvPr>
        </p:nvSpPr>
        <p:spPr>
          <a:xfrm>
            <a:off x="1784350" y="1266825"/>
            <a:ext cx="8616950" cy="4873917"/>
          </a:xfrm>
        </p:spPr>
        <p:txBody>
          <a:bodyPr>
            <a:normAutofit/>
          </a:bodyPr>
          <a:lstStyle/>
          <a:p>
            <a:r>
              <a:rPr lang="zh-CN" altLang="en-US" dirty="0"/>
              <a:t>给定数据集</a:t>
            </a:r>
            <a:endParaRPr lang="en-US" altLang="zh-CN" dirty="0"/>
          </a:p>
          <a:p>
            <a:pPr marL="0" indent="0">
              <a:buNone/>
            </a:pPr>
            <a:r>
              <a:rPr lang="zh-CN" altLang="en-US" sz="2000" dirty="0"/>
              <a:t>其中                                ，</a:t>
            </a:r>
            <a:endParaRPr lang="en-US" altLang="zh-CN" sz="2000" dirty="0"/>
          </a:p>
          <a:p>
            <a:pPr marL="0" indent="0">
              <a:buNone/>
            </a:pPr>
            <a:endParaRPr lang="en-US" altLang="zh-CN" dirty="0"/>
          </a:p>
          <a:p>
            <a:r>
              <a:rPr lang="zh-CN" altLang="en-US" dirty="0"/>
              <a:t>线性回归（</a:t>
            </a:r>
            <a:r>
              <a:rPr lang="en-US" altLang="zh-CN" dirty="0"/>
              <a:t>linear regression</a:t>
            </a:r>
            <a:r>
              <a:rPr lang="zh-CN" altLang="en-US" dirty="0"/>
              <a:t>）目的</a:t>
            </a:r>
            <a:endParaRPr lang="en-US" altLang="zh-CN" dirty="0"/>
          </a:p>
          <a:p>
            <a:pPr lvl="1"/>
            <a:r>
              <a:rPr lang="zh-CN" altLang="en-US" dirty="0"/>
              <a:t>学得一个线性模型以尽可能准确地</a:t>
            </a:r>
            <a:r>
              <a:rPr lang="zh-CN" altLang="en-US" u="sng" dirty="0"/>
              <a:t>预测实值</a:t>
            </a:r>
            <a:r>
              <a:rPr lang="zh-CN" altLang="en-US" dirty="0"/>
              <a:t>输出标记</a:t>
            </a:r>
            <a:endParaRPr lang="en-US" altLang="zh-CN" dirty="0"/>
          </a:p>
          <a:p>
            <a:pPr marL="0" indent="0">
              <a:buNone/>
            </a:pPr>
            <a:endParaRPr lang="en-US" altLang="zh-CN" dirty="0"/>
          </a:p>
          <a:p>
            <a:r>
              <a:rPr lang="zh-CN" altLang="en-US" dirty="0"/>
              <a:t>离散属性处理</a:t>
            </a:r>
            <a:endParaRPr lang="en-US" altLang="zh-CN" dirty="0"/>
          </a:p>
          <a:p>
            <a:pPr lvl="1"/>
            <a:r>
              <a:rPr lang="zh-CN" altLang="en-US" dirty="0"/>
              <a:t>有“序”关系（例如高、中、矮）</a:t>
            </a:r>
            <a:endParaRPr lang="en-US" altLang="zh-CN" dirty="0"/>
          </a:p>
          <a:p>
            <a:pPr lvl="2"/>
            <a:r>
              <a:rPr lang="zh-CN" altLang="en-US" dirty="0"/>
              <a:t>连续化为连续值</a:t>
            </a:r>
            <a:endParaRPr lang="en-US" altLang="zh-CN" dirty="0"/>
          </a:p>
          <a:p>
            <a:pPr lvl="1"/>
            <a:r>
              <a:rPr lang="zh-CN" altLang="en-US" dirty="0"/>
              <a:t>无“序”关系（例如西瓜、黄瓜、南瓜）</a:t>
            </a:r>
            <a:endParaRPr lang="en-US" altLang="zh-CN" dirty="0"/>
          </a:p>
          <a:p>
            <a:pPr lvl="2"/>
            <a:r>
              <a:rPr lang="zh-CN" altLang="en-US" dirty="0"/>
              <a:t>有</a:t>
            </a:r>
            <a:r>
              <a:rPr lang="en-US" altLang="zh-CN" dirty="0"/>
              <a:t>k</a:t>
            </a:r>
            <a:r>
              <a:rPr lang="zh-CN" altLang="en-US" dirty="0"/>
              <a:t>个属性值，则转换为</a:t>
            </a:r>
            <a:r>
              <a:rPr lang="en-US" altLang="zh-CN" dirty="0"/>
              <a:t>k</a:t>
            </a:r>
            <a:r>
              <a:rPr lang="zh-CN" altLang="en-US" dirty="0"/>
              <a:t>维向量（</a:t>
            </a:r>
            <a:r>
              <a:rPr lang="en-US" altLang="zh-CN" dirty="0"/>
              <a:t>one-hot</a:t>
            </a:r>
            <a:r>
              <a:rPr lang="zh-CN" altLang="en-US" dirty="0"/>
              <a:t>向量）</a:t>
            </a:r>
            <a:endParaRPr lang="en-US" altLang="zh-CN" dirty="0"/>
          </a:p>
        </p:txBody>
      </p:sp>
      <p:graphicFrame>
        <p:nvGraphicFramePr>
          <p:cNvPr id="2" name="对象 1"/>
          <p:cNvGraphicFramePr>
            <a:graphicFrameLocks noChangeAspect="1"/>
          </p:cNvGraphicFramePr>
          <p:nvPr/>
        </p:nvGraphicFramePr>
        <p:xfrm>
          <a:off x="3697914" y="1299961"/>
          <a:ext cx="4914900" cy="350837"/>
        </p:xfrm>
        <a:graphic>
          <a:graphicData uri="http://schemas.openxmlformats.org/presentationml/2006/ole">
            <mc:AlternateContent xmlns:mc="http://schemas.openxmlformats.org/markup-compatibility/2006">
              <mc:Choice xmlns:v="urn:schemas-microsoft-com:vml" Requires="v">
                <p:oleObj name="Formula" r:id="rId2" imgW="2457720" imgH="177840" progId="Equation.Ribbit">
                  <p:embed/>
                </p:oleObj>
              </mc:Choice>
              <mc:Fallback>
                <p:oleObj name="Formula" r:id="rId2" imgW="2457720" imgH="177840" progId="Equation.Ribbit">
                  <p:embed/>
                  <p:pic>
                    <p:nvPicPr>
                      <p:cNvPr id="2"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7914" y="1299961"/>
                        <a:ext cx="49149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nvGraphicFramePr>
        <p:xfrm>
          <a:off x="2502790" y="1700811"/>
          <a:ext cx="2771775" cy="347663"/>
        </p:xfrm>
        <a:graphic>
          <a:graphicData uri="http://schemas.openxmlformats.org/presentationml/2006/ole">
            <mc:AlternateContent xmlns:mc="http://schemas.openxmlformats.org/markup-compatibility/2006">
              <mc:Choice xmlns:v="urn:schemas-microsoft-com:vml" Requires="v">
                <p:oleObj name="Formula" r:id="rId4" imgW="1397160" imgH="176760" progId="Equation.Ribbit">
                  <p:embed/>
                </p:oleObj>
              </mc:Choice>
              <mc:Fallback>
                <p:oleObj name="Formula" r:id="rId4" imgW="1397160" imgH="176760" progId="Equation.Ribbit">
                  <p:embed/>
                  <p:pic>
                    <p:nvPicPr>
                      <p:cNvPr id="3"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2790" y="1700811"/>
                        <a:ext cx="27717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nvGraphicFramePr>
        <p:xfrm>
          <a:off x="5448781" y="1712752"/>
          <a:ext cx="825500" cy="311150"/>
        </p:xfrm>
        <a:graphic>
          <a:graphicData uri="http://schemas.openxmlformats.org/presentationml/2006/ole">
            <mc:AlternateContent xmlns:mc="http://schemas.openxmlformats.org/markup-compatibility/2006">
              <mc:Choice xmlns:v="urn:schemas-microsoft-com:vml" Requires="v">
                <p:oleObj name="Formula" r:id="rId6" imgW="416880" imgH="157680" progId="Equation.Ribbit">
                  <p:embed/>
                </p:oleObj>
              </mc:Choice>
              <mc:Fallback>
                <p:oleObj name="Formula" r:id="rId6" imgW="416880" imgH="157680" progId="Equation.Ribbit">
                  <p:embed/>
                  <p:pic>
                    <p:nvPicPr>
                      <p:cNvPr id="7" name="对象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48781" y="1712752"/>
                        <a:ext cx="8255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90017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solidFill>
                  <a:schemeClr val="tx1"/>
                </a:solidFill>
              </a:rPr>
              <a:t>线性回归</a:t>
            </a:r>
          </a:p>
        </p:txBody>
      </p:sp>
      <p:sp>
        <p:nvSpPr>
          <p:cNvPr id="5" name="内容占位符 4"/>
          <p:cNvSpPr>
            <a:spLocks noGrp="1"/>
          </p:cNvSpPr>
          <p:nvPr>
            <p:ph idx="1"/>
          </p:nvPr>
        </p:nvSpPr>
        <p:spPr>
          <a:xfrm>
            <a:off x="1784350" y="1266825"/>
            <a:ext cx="9242238" cy="4706137"/>
          </a:xfrm>
        </p:spPr>
        <p:txBody>
          <a:bodyPr/>
          <a:lstStyle/>
          <a:p>
            <a:r>
              <a:rPr lang="en-US" altLang="zh-CN" dirty="0"/>
              <a:t>1.</a:t>
            </a:r>
            <a:r>
              <a:rPr lang="zh-CN" altLang="en-US" dirty="0">
                <a:solidFill>
                  <a:srgbClr val="FF0000"/>
                </a:solidFill>
              </a:rPr>
              <a:t>单一属性</a:t>
            </a:r>
            <a:r>
              <a:rPr lang="zh-CN" altLang="en-US" dirty="0"/>
              <a:t>的线性回归目标（这种情景较为简单，输入的属性只有一个）</a:t>
            </a:r>
            <a:endParaRPr lang="en-US" altLang="zh-CN" dirty="0"/>
          </a:p>
          <a:p>
            <a:endParaRPr lang="en-US" altLang="zh-CN" dirty="0"/>
          </a:p>
          <a:p>
            <a:endParaRPr lang="en-US" altLang="zh-CN" dirty="0"/>
          </a:p>
          <a:p>
            <a:pPr marL="0" indent="0">
              <a:buNone/>
            </a:pPr>
            <a:endParaRPr lang="en-US" altLang="zh-CN" dirty="0"/>
          </a:p>
          <a:p>
            <a:r>
              <a:rPr lang="en-US" altLang="zh-CN" dirty="0"/>
              <a:t>2.</a:t>
            </a:r>
            <a:r>
              <a:rPr lang="zh-CN" altLang="en-US" dirty="0"/>
              <a:t>参数估计：最小二乘法（最小化均方误差的求解方法</a:t>
            </a:r>
            <a:r>
              <a:rPr lang="en-US" altLang="zh-CN" dirty="0"/>
              <a:t>）</a:t>
            </a:r>
          </a:p>
          <a:p>
            <a:endParaRPr lang="zh-CN" altLang="en-US" dirty="0"/>
          </a:p>
        </p:txBody>
      </p:sp>
      <p:graphicFrame>
        <p:nvGraphicFramePr>
          <p:cNvPr id="2" name="对象 1"/>
          <p:cNvGraphicFramePr>
            <a:graphicFrameLocks noChangeAspect="1"/>
          </p:cNvGraphicFramePr>
          <p:nvPr/>
        </p:nvGraphicFramePr>
        <p:xfrm>
          <a:off x="3380750" y="2012019"/>
          <a:ext cx="1990725" cy="347663"/>
        </p:xfrm>
        <a:graphic>
          <a:graphicData uri="http://schemas.openxmlformats.org/presentationml/2006/ole">
            <mc:AlternateContent xmlns:mc="http://schemas.openxmlformats.org/markup-compatibility/2006">
              <mc:Choice xmlns:v="urn:schemas-microsoft-com:vml" Requires="v">
                <p:oleObj name="Formula" r:id="rId2" imgW="1003320" imgH="176760" progId="Equation.Ribbit">
                  <p:embed/>
                </p:oleObj>
              </mc:Choice>
              <mc:Fallback>
                <p:oleObj name="Formula" r:id="rId2" imgW="1003320" imgH="176760" progId="Equation.Ribbit">
                  <p:embed/>
                  <p:pic>
                    <p:nvPicPr>
                      <p:cNvPr id="2"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0750" y="2012019"/>
                        <a:ext cx="199072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nvGraphicFramePr>
        <p:xfrm>
          <a:off x="6273013" y="1988191"/>
          <a:ext cx="1328738" cy="344488"/>
        </p:xfrm>
        <a:graphic>
          <a:graphicData uri="http://schemas.openxmlformats.org/presentationml/2006/ole">
            <mc:AlternateContent xmlns:mc="http://schemas.openxmlformats.org/markup-compatibility/2006">
              <mc:Choice xmlns:v="urn:schemas-microsoft-com:vml" Requires="v">
                <p:oleObj name="Formula" r:id="rId4" imgW="670680" imgH="176760" progId="Equation.Ribbit">
                  <p:embed/>
                </p:oleObj>
              </mc:Choice>
              <mc:Fallback>
                <p:oleObj name="Formula" r:id="rId4" imgW="670680" imgH="176760" progId="Equation.Ribbit">
                  <p:embed/>
                  <p:pic>
                    <p:nvPicPr>
                      <p:cNvPr id="3"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3013" y="1988191"/>
                        <a:ext cx="1328738" cy="344488"/>
                      </a:xfrm>
                      <a:prstGeom prst="rect">
                        <a:avLst/>
                      </a:prstGeom>
                      <a:noFill/>
                      <a:ln>
                        <a:noFill/>
                      </a:ln>
                    </p:spPr>
                  </p:pic>
                </p:oleObj>
              </mc:Fallback>
            </mc:AlternateContent>
          </a:graphicData>
        </a:graphic>
      </p:graphicFrame>
      <p:sp>
        <p:nvSpPr>
          <p:cNvPr id="7" name="TextBox 6"/>
          <p:cNvSpPr txBox="1"/>
          <p:nvPr/>
        </p:nvSpPr>
        <p:spPr>
          <a:xfrm>
            <a:off x="5508771" y="1954635"/>
            <a:ext cx="880844" cy="400110"/>
          </a:xfrm>
          <a:prstGeom prst="rect">
            <a:avLst/>
          </a:prstGeom>
          <a:noFill/>
        </p:spPr>
        <p:txBody>
          <a:bodyPr wrap="square" rtlCol="0">
            <a:spAutoFit/>
          </a:bodyPr>
          <a:lstStyle/>
          <a:p>
            <a:r>
              <a:rPr lang="zh-CN" altLang="en-US" sz="2000" dirty="0">
                <a:solidFill>
                  <a:prstClr val="black"/>
                </a:solidFill>
                <a:latin typeface="Verdana"/>
                <a:ea typeface="幼圆"/>
              </a:rPr>
              <a:t>使得</a:t>
            </a:r>
          </a:p>
        </p:txBody>
      </p:sp>
      <p:graphicFrame>
        <p:nvGraphicFramePr>
          <p:cNvPr id="8" name="对象 7"/>
          <p:cNvGraphicFramePr>
            <a:graphicFrameLocks noChangeAspect="1"/>
          </p:cNvGraphicFramePr>
          <p:nvPr/>
        </p:nvGraphicFramePr>
        <p:xfrm>
          <a:off x="3373265" y="3769119"/>
          <a:ext cx="4759325" cy="1827212"/>
        </p:xfrm>
        <a:graphic>
          <a:graphicData uri="http://schemas.openxmlformats.org/presentationml/2006/ole">
            <mc:AlternateContent xmlns:mc="http://schemas.openxmlformats.org/markup-compatibility/2006">
              <mc:Choice xmlns:v="urn:schemas-microsoft-com:vml" Requires="v">
                <p:oleObj name="Formula" r:id="rId6" imgW="2378880" imgH="927360" progId="Equation.Ribbit">
                  <p:embed/>
                </p:oleObj>
              </mc:Choice>
              <mc:Fallback>
                <p:oleObj name="Formula" r:id="rId6" imgW="2378880" imgH="927360" progId="Equation.Ribbit">
                  <p:embed/>
                  <p:pic>
                    <p:nvPicPr>
                      <p:cNvPr id="8" name="对象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73265" y="3769119"/>
                        <a:ext cx="4759325" cy="182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矩形 8">
            <a:extLst>
              <a:ext uri="{FF2B5EF4-FFF2-40B4-BE49-F238E27FC236}">
                <a16:creationId xmlns:a16="http://schemas.microsoft.com/office/drawing/2014/main" id="{598EE327-AE8F-CF01-8A16-785F5DE07664}"/>
              </a:ext>
            </a:extLst>
          </p:cNvPr>
          <p:cNvSpPr/>
          <p:nvPr/>
        </p:nvSpPr>
        <p:spPr>
          <a:xfrm>
            <a:off x="5674659" y="4682725"/>
            <a:ext cx="2599765" cy="1004047"/>
          </a:xfrm>
          <a:prstGeom prst="rect">
            <a:avLst/>
          </a:prstGeom>
          <a:noFill/>
          <a:ln w="190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7355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solidFill>
                  <a:schemeClr val="tx1"/>
                </a:solidFill>
              </a:rPr>
              <a:t>线性回归 </a:t>
            </a:r>
          </a:p>
        </p:txBody>
      </p:sp>
      <p:sp>
        <p:nvSpPr>
          <p:cNvPr id="5" name="内容占位符 4"/>
          <p:cNvSpPr>
            <a:spLocks noGrp="1"/>
          </p:cNvSpPr>
          <p:nvPr>
            <p:ph idx="1"/>
          </p:nvPr>
        </p:nvSpPr>
        <p:spPr>
          <a:xfrm>
            <a:off x="1515035" y="1266825"/>
            <a:ext cx="8886265" cy="4706137"/>
          </a:xfrm>
        </p:spPr>
        <p:txBody>
          <a:bodyPr>
            <a:normAutofit/>
          </a:bodyPr>
          <a:lstStyle/>
          <a:p>
            <a:r>
              <a:rPr lang="en-US" altLang="zh-CN" dirty="0"/>
              <a:t>3.</a:t>
            </a:r>
            <a:r>
              <a:rPr lang="zh-CN" altLang="en-US" dirty="0"/>
              <a:t>最小化均方误差</a:t>
            </a:r>
            <a:endParaRPr lang="en-US" altLang="zh-CN" dirty="0"/>
          </a:p>
          <a:p>
            <a:endParaRPr lang="en-US" altLang="zh-CN" dirty="0"/>
          </a:p>
          <a:p>
            <a:endParaRPr lang="en-US" altLang="zh-CN" dirty="0"/>
          </a:p>
          <a:p>
            <a:endParaRPr lang="en-US" altLang="zh-CN" dirty="0"/>
          </a:p>
          <a:p>
            <a:r>
              <a:rPr lang="en-US" altLang="zh-CN" dirty="0"/>
              <a:t>4.</a:t>
            </a:r>
            <a:r>
              <a:rPr lang="zh-CN" altLang="en-US" dirty="0"/>
              <a:t>分别对    和   求偏导，可得</a:t>
            </a:r>
            <a:endParaRPr lang="en-US" altLang="zh-CN" dirty="0"/>
          </a:p>
        </p:txBody>
      </p:sp>
      <p:graphicFrame>
        <p:nvGraphicFramePr>
          <p:cNvPr id="2" name="对象 1"/>
          <p:cNvGraphicFramePr>
            <a:graphicFrameLocks noChangeAspect="1"/>
          </p:cNvGraphicFramePr>
          <p:nvPr/>
        </p:nvGraphicFramePr>
        <p:xfrm>
          <a:off x="3354257" y="3724421"/>
          <a:ext cx="5127625" cy="950913"/>
        </p:xfrm>
        <a:graphic>
          <a:graphicData uri="http://schemas.openxmlformats.org/presentationml/2006/ole">
            <mc:AlternateContent xmlns:mc="http://schemas.openxmlformats.org/markup-compatibility/2006">
              <mc:Choice xmlns:v="urn:schemas-microsoft-com:vml" Requires="v">
                <p:oleObj name="Formula" r:id="rId2" imgW="2563200" imgH="482760" progId="Equation.Ribbit">
                  <p:embed/>
                </p:oleObj>
              </mc:Choice>
              <mc:Fallback>
                <p:oleObj name="Formula" r:id="rId2" imgW="2563200" imgH="482760" progId="Equation.Ribbit">
                  <p:embed/>
                  <p:pic>
                    <p:nvPicPr>
                      <p:cNvPr id="2"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4257" y="3724421"/>
                        <a:ext cx="5127625"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nvGraphicFramePr>
        <p:xfrm>
          <a:off x="3573754" y="4927003"/>
          <a:ext cx="4508500" cy="950912"/>
        </p:xfrm>
        <a:graphic>
          <a:graphicData uri="http://schemas.openxmlformats.org/presentationml/2006/ole">
            <mc:AlternateContent xmlns:mc="http://schemas.openxmlformats.org/markup-compatibility/2006">
              <mc:Choice xmlns:v="urn:schemas-microsoft-com:vml" Requires="v">
                <p:oleObj name="Formula" r:id="rId4" imgW="2254320" imgH="482760" progId="Equation.Ribbit">
                  <p:embed/>
                </p:oleObj>
              </mc:Choice>
              <mc:Fallback>
                <p:oleObj name="Formula" r:id="rId4" imgW="2254320" imgH="482760" progId="Equation.Ribbit">
                  <p:embed/>
                  <p:pic>
                    <p:nvPicPr>
                      <p:cNvPr id="3"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3754" y="4927003"/>
                        <a:ext cx="4508500"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nvGraphicFramePr>
        <p:xfrm>
          <a:off x="4012283" y="1914730"/>
          <a:ext cx="3511550" cy="860425"/>
        </p:xfrm>
        <a:graphic>
          <a:graphicData uri="http://schemas.openxmlformats.org/presentationml/2006/ole">
            <mc:AlternateContent xmlns:mc="http://schemas.openxmlformats.org/markup-compatibility/2006">
              <mc:Choice xmlns:v="urn:schemas-microsoft-com:vml" Requires="v">
                <p:oleObj name="Formula" r:id="rId6" imgW="1755360" imgH="437040" progId="Equation.Ribbit">
                  <p:embed/>
                </p:oleObj>
              </mc:Choice>
              <mc:Fallback>
                <p:oleObj name="Formula" r:id="rId6" imgW="1755360" imgH="437040" progId="Equation.Ribbit">
                  <p:embed/>
                  <p:pic>
                    <p:nvPicPr>
                      <p:cNvPr id="7" name="对象 6"/>
                      <p:cNvPicPr>
                        <a:picLocks noChangeAspect="1" noChangeArrowheads="1"/>
                      </p:cNvPicPr>
                      <p:nvPr/>
                    </p:nvPicPr>
                    <p:blipFill>
                      <a:blip r:embed="rId7"/>
                      <a:srcRect/>
                      <a:stretch>
                        <a:fillRect/>
                      </a:stretch>
                    </p:blipFill>
                    <p:spPr bwMode="auto">
                      <a:xfrm>
                        <a:off x="4012283" y="1914730"/>
                        <a:ext cx="351155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nvGraphicFramePr>
        <p:xfrm>
          <a:off x="3160801" y="3121215"/>
          <a:ext cx="225425" cy="234950"/>
        </p:xfrm>
        <a:graphic>
          <a:graphicData uri="http://schemas.openxmlformats.org/presentationml/2006/ole">
            <mc:AlternateContent xmlns:mc="http://schemas.openxmlformats.org/markup-compatibility/2006">
              <mc:Choice xmlns:v="urn:schemas-microsoft-com:vml" Requires="v">
                <p:oleObj name="Formula" r:id="rId8" imgW="111960" imgH="119520" progId="Equation.Ribbit">
                  <p:embed/>
                </p:oleObj>
              </mc:Choice>
              <mc:Fallback>
                <p:oleObj name="Formula" r:id="rId8" imgW="111960" imgH="119520" progId="Equation.Ribbit">
                  <p:embed/>
                  <p:pic>
                    <p:nvPicPr>
                      <p:cNvPr id="6" name="对象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60801" y="3121215"/>
                        <a:ext cx="22542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nvGraphicFramePr>
        <p:xfrm>
          <a:off x="3820079" y="3062944"/>
          <a:ext cx="136525" cy="309563"/>
        </p:xfrm>
        <a:graphic>
          <a:graphicData uri="http://schemas.openxmlformats.org/presentationml/2006/ole">
            <mc:AlternateContent xmlns:mc="http://schemas.openxmlformats.org/markup-compatibility/2006">
              <mc:Choice xmlns:v="urn:schemas-microsoft-com:vml" Requires="v">
                <p:oleObj name="Formula" r:id="rId10" imgW="68760" imgH="157680" progId="Equation.Ribbit">
                  <p:embed/>
                </p:oleObj>
              </mc:Choice>
              <mc:Fallback>
                <p:oleObj name="Formula" r:id="rId10" imgW="68760" imgH="157680" progId="Equation.Ribbit">
                  <p:embed/>
                  <p:pic>
                    <p:nvPicPr>
                      <p:cNvPr id="8" name="对象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20079" y="3062944"/>
                        <a:ext cx="13652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89875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solidFill>
                  <a:schemeClr val="tx1"/>
                </a:solidFill>
              </a:rPr>
              <a:t>线性回归 </a:t>
            </a:r>
          </a:p>
        </p:txBody>
      </p:sp>
      <p:sp>
        <p:nvSpPr>
          <p:cNvPr id="5" name="内容占位符 4"/>
          <p:cNvSpPr>
            <a:spLocks noGrp="1"/>
          </p:cNvSpPr>
          <p:nvPr>
            <p:ph idx="1"/>
          </p:nvPr>
        </p:nvSpPr>
        <p:spPr>
          <a:xfrm>
            <a:off x="1784350" y="1266825"/>
            <a:ext cx="8616950" cy="4706137"/>
          </a:xfrm>
        </p:spPr>
        <p:txBody>
          <a:bodyPr/>
          <a:lstStyle/>
          <a:p>
            <a:r>
              <a:rPr lang="en-US" altLang="zh-CN" dirty="0"/>
              <a:t>5.</a:t>
            </a:r>
            <a:r>
              <a:rPr lang="zh-CN" altLang="en-US" dirty="0"/>
              <a:t>得到闭式（</a:t>
            </a:r>
            <a:r>
              <a:rPr lang="en-US" altLang="zh-CN" dirty="0"/>
              <a:t>closed-form</a:t>
            </a:r>
            <a:r>
              <a:rPr lang="zh-CN" altLang="en-US" dirty="0"/>
              <a:t>）解</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其中</a:t>
            </a:r>
          </a:p>
        </p:txBody>
      </p:sp>
      <p:graphicFrame>
        <p:nvGraphicFramePr>
          <p:cNvPr id="6" name="对象 5"/>
          <p:cNvGraphicFramePr>
            <a:graphicFrameLocks noChangeAspect="1"/>
          </p:cNvGraphicFramePr>
          <p:nvPr/>
        </p:nvGraphicFramePr>
        <p:xfrm>
          <a:off x="4060171" y="2020597"/>
          <a:ext cx="3252787" cy="1543050"/>
        </p:xfrm>
        <a:graphic>
          <a:graphicData uri="http://schemas.openxmlformats.org/presentationml/2006/ole">
            <mc:AlternateContent xmlns:mc="http://schemas.openxmlformats.org/markup-compatibility/2006">
              <mc:Choice xmlns:v="urn:schemas-microsoft-com:vml" Requires="v">
                <p:oleObj name="Formula" r:id="rId2" imgW="1625760" imgH="787680" progId="Equation.Ribbit">
                  <p:embed/>
                </p:oleObj>
              </mc:Choice>
              <mc:Fallback>
                <p:oleObj name="Formula" r:id="rId2" imgW="1625760" imgH="787680" progId="Equation.Ribbit">
                  <p:embed/>
                  <p:pic>
                    <p:nvPicPr>
                      <p:cNvPr id="6" name="对象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0171" y="2020597"/>
                        <a:ext cx="3252787"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nvGraphicFramePr>
        <p:xfrm>
          <a:off x="4431500" y="3871869"/>
          <a:ext cx="2520950" cy="671513"/>
        </p:xfrm>
        <a:graphic>
          <a:graphicData uri="http://schemas.openxmlformats.org/presentationml/2006/ole">
            <mc:AlternateContent xmlns:mc="http://schemas.openxmlformats.org/markup-compatibility/2006">
              <mc:Choice xmlns:v="urn:schemas-microsoft-com:vml" Requires="v">
                <p:oleObj name="Formula" r:id="rId4" imgW="1260000" imgH="341640" progId="Equation.Ribbit">
                  <p:embed/>
                </p:oleObj>
              </mc:Choice>
              <mc:Fallback>
                <p:oleObj name="Formula" r:id="rId4" imgW="1260000" imgH="341640" progId="Equation.Ribbit">
                  <p:embed/>
                  <p:pic>
                    <p:nvPicPr>
                      <p:cNvPr id="7" name="对象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31500" y="3871869"/>
                        <a:ext cx="252095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nvGraphicFramePr>
        <p:xfrm>
          <a:off x="5035507" y="5390233"/>
          <a:ext cx="1524000" cy="673100"/>
        </p:xfrm>
        <a:graphic>
          <a:graphicData uri="http://schemas.openxmlformats.org/presentationml/2006/ole">
            <mc:AlternateContent xmlns:mc="http://schemas.openxmlformats.org/markup-compatibility/2006">
              <mc:Choice xmlns:v="urn:schemas-microsoft-com:vml" Requires="v">
                <p:oleObj name="Formula" r:id="rId6" imgW="762120" imgH="341640" progId="Equation.Ribbit">
                  <p:embed/>
                </p:oleObj>
              </mc:Choice>
              <mc:Fallback>
                <p:oleObj name="Formula" r:id="rId6" imgW="762120" imgH="341640" progId="Equation.Ribbit">
                  <p:embed/>
                  <p:pic>
                    <p:nvPicPr>
                      <p:cNvPr id="8" name="对象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5507" y="5390233"/>
                        <a:ext cx="15240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a:extLst>
              <a:ext uri="{FF2B5EF4-FFF2-40B4-BE49-F238E27FC236}">
                <a16:creationId xmlns:a16="http://schemas.microsoft.com/office/drawing/2014/main" id="{51954946-50B6-9FB8-0B85-F63FEFCBDD03}"/>
              </a:ext>
            </a:extLst>
          </p:cNvPr>
          <p:cNvSpPr/>
          <p:nvPr/>
        </p:nvSpPr>
        <p:spPr>
          <a:xfrm>
            <a:off x="4329953" y="3783106"/>
            <a:ext cx="2689412" cy="89647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F182AFF2-C97D-C2F7-7434-13EA89594A6F}"/>
              </a:ext>
            </a:extLst>
          </p:cNvPr>
          <p:cNvSpPr/>
          <p:nvPr/>
        </p:nvSpPr>
        <p:spPr>
          <a:xfrm>
            <a:off x="3908612" y="1882588"/>
            <a:ext cx="3523129" cy="181014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0801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solidFill>
                  <a:schemeClr val="tx1"/>
                </a:solidFill>
              </a:rPr>
              <a:t>多元线性回归</a:t>
            </a:r>
          </a:p>
        </p:txBody>
      </p:sp>
      <p:sp>
        <p:nvSpPr>
          <p:cNvPr id="5" name="内容占位符 4"/>
          <p:cNvSpPr>
            <a:spLocks noGrp="1"/>
          </p:cNvSpPr>
          <p:nvPr>
            <p:ph idx="1"/>
          </p:nvPr>
        </p:nvSpPr>
        <p:spPr>
          <a:xfrm>
            <a:off x="1784350" y="1266825"/>
            <a:ext cx="8616950" cy="4664193"/>
          </a:xfrm>
        </p:spPr>
        <p:txBody>
          <a:bodyPr>
            <a:normAutofit/>
          </a:bodyPr>
          <a:lstStyle/>
          <a:p>
            <a:r>
              <a:rPr lang="en-US" altLang="zh-CN" dirty="0"/>
              <a:t>1.</a:t>
            </a:r>
            <a:r>
              <a:rPr lang="zh-CN" altLang="en-US" dirty="0"/>
              <a:t>给定数据集（更为一般的情景，输入的</a:t>
            </a:r>
            <a:r>
              <a:rPr lang="zh-CN" altLang="en-US" dirty="0">
                <a:solidFill>
                  <a:srgbClr val="FF0000"/>
                </a:solidFill>
              </a:rPr>
              <a:t>属性有多个时</a:t>
            </a:r>
            <a:r>
              <a:rPr lang="zh-CN" altLang="en-US" dirty="0"/>
              <a:t>）</a:t>
            </a:r>
            <a:endParaRPr lang="en-US" altLang="zh-CN" dirty="0"/>
          </a:p>
          <a:p>
            <a:endParaRPr lang="en-US" altLang="zh-CN" dirty="0"/>
          </a:p>
          <a:p>
            <a:endParaRPr lang="en-US" altLang="zh-CN" dirty="0"/>
          </a:p>
          <a:p>
            <a:pPr marL="0" indent="0">
              <a:buNone/>
            </a:pPr>
            <a:endParaRPr lang="en-US" altLang="zh-CN" dirty="0"/>
          </a:p>
          <a:p>
            <a:endParaRPr lang="en-US" altLang="zh-CN" dirty="0"/>
          </a:p>
          <a:p>
            <a:r>
              <a:rPr lang="en-US" altLang="zh-CN" dirty="0"/>
              <a:t>2.</a:t>
            </a:r>
            <a:r>
              <a:rPr lang="zh-CN" altLang="en-US" dirty="0"/>
              <a:t>多元线性回归目标</a:t>
            </a:r>
          </a:p>
        </p:txBody>
      </p:sp>
      <p:graphicFrame>
        <p:nvGraphicFramePr>
          <p:cNvPr id="2" name="对象 1"/>
          <p:cNvGraphicFramePr>
            <a:graphicFrameLocks noChangeAspect="1"/>
          </p:cNvGraphicFramePr>
          <p:nvPr/>
        </p:nvGraphicFramePr>
        <p:xfrm>
          <a:off x="3177170" y="1971284"/>
          <a:ext cx="4914900" cy="350837"/>
        </p:xfrm>
        <a:graphic>
          <a:graphicData uri="http://schemas.openxmlformats.org/presentationml/2006/ole">
            <mc:AlternateContent xmlns:mc="http://schemas.openxmlformats.org/markup-compatibility/2006">
              <mc:Choice xmlns:v="urn:schemas-microsoft-com:vml" Requires="v">
                <p:oleObj name="Formula" r:id="rId2" imgW="2457450" imgH="177800" progId="Equation.Ribbit">
                  <p:embed/>
                </p:oleObj>
              </mc:Choice>
              <mc:Fallback>
                <p:oleObj name="Formula" r:id="rId2" imgW="2457450" imgH="177800" progId="Equation.Ribbit">
                  <p:embed/>
                  <p:pic>
                    <p:nvPicPr>
                      <p:cNvPr id="2"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7170" y="1971284"/>
                        <a:ext cx="49149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nvGraphicFramePr>
        <p:xfrm>
          <a:off x="3514181" y="2690114"/>
          <a:ext cx="2771775" cy="347662"/>
        </p:xfrm>
        <a:graphic>
          <a:graphicData uri="http://schemas.openxmlformats.org/presentationml/2006/ole">
            <mc:AlternateContent xmlns:mc="http://schemas.openxmlformats.org/markup-compatibility/2006">
              <mc:Choice xmlns:v="urn:schemas-microsoft-com:vml" Requires="v">
                <p:oleObj name="Formula" r:id="rId4" imgW="1397000" imgH="176530" progId="Equation.Ribbit">
                  <p:embed/>
                </p:oleObj>
              </mc:Choice>
              <mc:Fallback>
                <p:oleObj name="Formula" r:id="rId4" imgW="1397000" imgH="176530" progId="Equation.Ribbit">
                  <p:embed/>
                  <p:pic>
                    <p:nvPicPr>
                      <p:cNvPr id="3"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4181" y="2690114"/>
                        <a:ext cx="2771775"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nvGraphicFramePr>
        <p:xfrm>
          <a:off x="6484885" y="2711203"/>
          <a:ext cx="825500" cy="311150"/>
        </p:xfrm>
        <a:graphic>
          <a:graphicData uri="http://schemas.openxmlformats.org/presentationml/2006/ole">
            <mc:AlternateContent xmlns:mc="http://schemas.openxmlformats.org/markup-compatibility/2006">
              <mc:Choice xmlns:v="urn:schemas-microsoft-com:vml" Requires="v">
                <p:oleObj name="Formula" r:id="rId6" imgW="417139" imgH="157699" progId="Equation.Ribbit">
                  <p:embed/>
                </p:oleObj>
              </mc:Choice>
              <mc:Fallback>
                <p:oleObj name="Formula" r:id="rId6" imgW="417139" imgH="157699" progId="Equation.Ribbit">
                  <p:embed/>
                  <p:pic>
                    <p:nvPicPr>
                      <p:cNvPr id="7" name="对象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4885" y="2711203"/>
                        <a:ext cx="8255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nvGraphicFramePr>
        <p:xfrm>
          <a:off x="3442123" y="4530667"/>
          <a:ext cx="2336800" cy="368300"/>
        </p:xfrm>
        <a:graphic>
          <a:graphicData uri="http://schemas.openxmlformats.org/presentationml/2006/ole">
            <mc:AlternateContent xmlns:mc="http://schemas.openxmlformats.org/markup-compatibility/2006">
              <mc:Choice xmlns:v="urn:schemas-microsoft-com:vml" Requires="v">
                <p:oleObj name="Formula" r:id="rId8" imgW="1181160" imgH="186840" progId="Equation.Ribbit">
                  <p:embed/>
                </p:oleObj>
              </mc:Choice>
              <mc:Fallback>
                <p:oleObj name="Formula" r:id="rId8" imgW="1181160" imgH="186840" progId="Equation.Ribbit">
                  <p:embed/>
                  <p:pic>
                    <p:nvPicPr>
                      <p:cNvPr id="8" name="对象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42123" y="4530667"/>
                        <a:ext cx="2336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nvGraphicFramePr>
        <p:xfrm>
          <a:off x="6535665" y="4529299"/>
          <a:ext cx="1360488" cy="347663"/>
        </p:xfrm>
        <a:graphic>
          <a:graphicData uri="http://schemas.openxmlformats.org/presentationml/2006/ole">
            <mc:AlternateContent xmlns:mc="http://schemas.openxmlformats.org/markup-compatibility/2006">
              <mc:Choice xmlns:v="urn:schemas-microsoft-com:vml" Requires="v">
                <p:oleObj name="Formula" r:id="rId10" imgW="685800" imgH="176760" progId="Equation.Ribbit">
                  <p:embed/>
                </p:oleObj>
              </mc:Choice>
              <mc:Fallback>
                <p:oleObj name="Formula" r:id="rId10" imgW="685800" imgH="176760" progId="Equation.Ribbit">
                  <p:embed/>
                  <p:pic>
                    <p:nvPicPr>
                      <p:cNvPr id="9" name="对象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35665" y="4529299"/>
                        <a:ext cx="1360488"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TextBox 17"/>
          <p:cNvSpPr txBox="1"/>
          <p:nvPr/>
        </p:nvSpPr>
        <p:spPr>
          <a:xfrm>
            <a:off x="5802386" y="4488111"/>
            <a:ext cx="880844" cy="461665"/>
          </a:xfrm>
          <a:prstGeom prst="rect">
            <a:avLst/>
          </a:prstGeom>
          <a:noFill/>
        </p:spPr>
        <p:txBody>
          <a:bodyPr wrap="square" rtlCol="0">
            <a:spAutoFit/>
          </a:bodyPr>
          <a:lstStyle/>
          <a:p>
            <a:r>
              <a:rPr lang="zh-CN" altLang="en-US" sz="2400" dirty="0">
                <a:solidFill>
                  <a:prstClr val="black"/>
                </a:solidFill>
                <a:latin typeface="Verdana"/>
                <a:ea typeface="幼圆"/>
              </a:rPr>
              <a:t>使得</a:t>
            </a:r>
          </a:p>
        </p:txBody>
      </p:sp>
    </p:spTree>
    <p:extLst>
      <p:ext uri="{BB962C8B-B14F-4D97-AF65-F5344CB8AC3E}">
        <p14:creationId xmlns:p14="http://schemas.microsoft.com/office/powerpoint/2010/main" val="3386039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solidFill>
                  <a:schemeClr val="tx1"/>
                </a:solidFill>
              </a:rPr>
              <a:t>多元线性回归</a:t>
            </a:r>
          </a:p>
        </p:txBody>
      </p:sp>
      <p:sp>
        <p:nvSpPr>
          <p:cNvPr id="5" name="内容占位符 4"/>
          <p:cNvSpPr>
            <a:spLocks noGrp="1"/>
          </p:cNvSpPr>
          <p:nvPr>
            <p:ph idx="1"/>
          </p:nvPr>
        </p:nvSpPr>
        <p:spPr>
          <a:xfrm>
            <a:off x="1515035" y="1266825"/>
            <a:ext cx="8886265" cy="4664193"/>
          </a:xfrm>
        </p:spPr>
        <p:txBody>
          <a:bodyPr>
            <a:normAutofit/>
          </a:bodyPr>
          <a:lstStyle/>
          <a:p>
            <a:r>
              <a:rPr lang="en-US" altLang="zh-CN" dirty="0"/>
              <a:t>3.</a:t>
            </a:r>
            <a:r>
              <a:rPr lang="zh-CN" altLang="en-US" dirty="0"/>
              <a:t>把   和   吸收入向量形式               ，数据集表示为</a:t>
            </a:r>
            <a:endParaRPr lang="en-US" altLang="zh-CN" dirty="0"/>
          </a:p>
          <a:p>
            <a:endParaRPr lang="en-US" altLang="zh-CN" dirty="0"/>
          </a:p>
          <a:p>
            <a:endParaRPr lang="en-US" altLang="zh-CN" dirty="0"/>
          </a:p>
          <a:p>
            <a:pPr marL="0" indent="0">
              <a:buNone/>
            </a:pPr>
            <a:endParaRPr lang="en-US" altLang="zh-CN" dirty="0"/>
          </a:p>
          <a:p>
            <a:endParaRPr lang="en-US" altLang="zh-CN" dirty="0"/>
          </a:p>
        </p:txBody>
      </p:sp>
      <p:graphicFrame>
        <p:nvGraphicFramePr>
          <p:cNvPr id="6" name="对象 5"/>
          <p:cNvGraphicFramePr>
            <a:graphicFrameLocks noChangeAspect="1"/>
          </p:cNvGraphicFramePr>
          <p:nvPr/>
        </p:nvGraphicFramePr>
        <p:xfrm>
          <a:off x="2760372" y="2468301"/>
          <a:ext cx="5816600" cy="2016125"/>
        </p:xfrm>
        <a:graphic>
          <a:graphicData uri="http://schemas.openxmlformats.org/presentationml/2006/ole">
            <mc:AlternateContent xmlns:mc="http://schemas.openxmlformats.org/markup-compatibility/2006">
              <mc:Choice xmlns:v="urn:schemas-microsoft-com:vml" Requires="v">
                <p:oleObj name="Formula" r:id="rId2" imgW="2932560" imgH="1022400" progId="Equation.Ribbit">
                  <p:embed/>
                </p:oleObj>
              </mc:Choice>
              <mc:Fallback>
                <p:oleObj name="Formula" r:id="rId2" imgW="2932560" imgH="1022400" progId="Equation.Ribbit">
                  <p:embed/>
                  <p:pic>
                    <p:nvPicPr>
                      <p:cNvPr id="6" name="对象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0372" y="2468301"/>
                        <a:ext cx="58166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nvGraphicFramePr>
        <p:xfrm>
          <a:off x="4534324" y="5022851"/>
          <a:ext cx="2465387" cy="347663"/>
        </p:xfrm>
        <a:graphic>
          <a:graphicData uri="http://schemas.openxmlformats.org/presentationml/2006/ole">
            <mc:AlternateContent xmlns:mc="http://schemas.openxmlformats.org/markup-compatibility/2006">
              <mc:Choice xmlns:v="urn:schemas-microsoft-com:vml" Requires="v">
                <p:oleObj name="Formula" r:id="rId4" imgW="1243440" imgH="176760" progId="Equation.Ribbit">
                  <p:embed/>
                </p:oleObj>
              </mc:Choice>
              <mc:Fallback>
                <p:oleObj name="Formula" r:id="rId4" imgW="1243440" imgH="176760" progId="Equation.Ribbit">
                  <p:embed/>
                  <p:pic>
                    <p:nvPicPr>
                      <p:cNvPr id="10" name="对象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4324" y="5022851"/>
                        <a:ext cx="2465387"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p:cNvGraphicFramePr>
            <a:graphicFrameLocks noChangeAspect="1"/>
          </p:cNvGraphicFramePr>
          <p:nvPr/>
        </p:nvGraphicFramePr>
        <p:xfrm>
          <a:off x="2507552" y="1391714"/>
          <a:ext cx="263525" cy="236537"/>
        </p:xfrm>
        <a:graphic>
          <a:graphicData uri="http://schemas.openxmlformats.org/presentationml/2006/ole">
            <mc:AlternateContent xmlns:mc="http://schemas.openxmlformats.org/markup-compatibility/2006">
              <mc:Choice xmlns:v="urn:schemas-microsoft-com:vml" Requires="v">
                <p:oleObj name="Formula" r:id="rId6" imgW="131040" imgH="120960" progId="Equation.Ribbit">
                  <p:embed/>
                </p:oleObj>
              </mc:Choice>
              <mc:Fallback>
                <p:oleObj name="Formula" r:id="rId6" imgW="131040" imgH="120960" progId="Equation.Ribbit">
                  <p:embed/>
                  <p:pic>
                    <p:nvPicPr>
                      <p:cNvPr id="2" name="对象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7552" y="1391714"/>
                        <a:ext cx="26352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nvGraphicFramePr>
        <p:xfrm>
          <a:off x="3163394" y="1335467"/>
          <a:ext cx="136525" cy="307975"/>
        </p:xfrm>
        <a:graphic>
          <a:graphicData uri="http://schemas.openxmlformats.org/presentationml/2006/ole">
            <mc:AlternateContent xmlns:mc="http://schemas.openxmlformats.org/markup-compatibility/2006">
              <mc:Choice xmlns:v="urn:schemas-microsoft-com:vml" Requires="v">
                <p:oleObj name="Formula" r:id="rId8" imgW="68760" imgH="157680" progId="Equation.Ribbit">
                  <p:embed/>
                </p:oleObj>
              </mc:Choice>
              <mc:Fallback>
                <p:oleObj name="Formula" r:id="rId8" imgW="68760" imgH="157680" progId="Equation.Ribbit">
                  <p:embed/>
                  <p:pic>
                    <p:nvPicPr>
                      <p:cNvPr id="3" name="对象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63394" y="1335467"/>
                        <a:ext cx="136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nvGraphicFramePr>
        <p:xfrm>
          <a:off x="5409895" y="1327078"/>
          <a:ext cx="1403350" cy="344487"/>
        </p:xfrm>
        <a:graphic>
          <a:graphicData uri="http://schemas.openxmlformats.org/presentationml/2006/ole">
            <mc:AlternateContent xmlns:mc="http://schemas.openxmlformats.org/markup-compatibility/2006">
              <mc:Choice xmlns:v="urn:schemas-microsoft-com:vml" Requires="v">
                <p:oleObj name="Formula" r:id="rId10" imgW="701280" imgH="176760" progId="Equation.Ribbit">
                  <p:embed/>
                </p:oleObj>
              </mc:Choice>
              <mc:Fallback>
                <p:oleObj name="Formula" r:id="rId10" imgW="701280" imgH="176760" progId="Equation.Ribbit">
                  <p:embed/>
                  <p:pic>
                    <p:nvPicPr>
                      <p:cNvPr id="7" name="对象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09895" y="1327078"/>
                        <a:ext cx="1403350"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矩形 7">
            <a:extLst>
              <a:ext uri="{FF2B5EF4-FFF2-40B4-BE49-F238E27FC236}">
                <a16:creationId xmlns:a16="http://schemas.microsoft.com/office/drawing/2014/main" id="{F3BD04FB-8797-78DD-FEB9-E5ECA18FD028}"/>
              </a:ext>
            </a:extLst>
          </p:cNvPr>
          <p:cNvSpPr/>
          <p:nvPr/>
        </p:nvSpPr>
        <p:spPr>
          <a:xfrm>
            <a:off x="3675529" y="2563906"/>
            <a:ext cx="2680447" cy="403412"/>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75451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DViY2JkMjU3NGYzZTEwMzZmMGFkZWViYmNkYWU3NDIifQ=="/>
  <p:tag name="KSO_WPP_MARK_KEY" val="036b56c0-6732-4bd8-b8c2-58e2bc435332"/>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127.500787401575,&quot;width&quot;:3390.4362204724407}"/>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 name="KSO_WM_UNIT_PLACING_PICTURE_USER_VIEWPORT" val="{&quot;height&quot;:6760,&quot;width&quot;:13480}"/>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539.182677165354,&quot;width&quot;:11188.60157480315}"/>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机器学习v2.1rgb">
  <a:themeElements>
    <a:clrScheme name="机器学习">
      <a:dk1>
        <a:sysClr val="windowText" lastClr="000000"/>
      </a:dk1>
      <a:lt1>
        <a:sysClr val="window" lastClr="FFFFFF"/>
      </a:lt1>
      <a:dk2>
        <a:srgbClr val="16754D"/>
      </a:dk2>
      <a:lt2>
        <a:srgbClr val="FFFFFF"/>
      </a:lt2>
      <a:accent1>
        <a:srgbClr val="16754D"/>
      </a:accent1>
      <a:accent2>
        <a:srgbClr val="329E6E"/>
      </a:accent2>
      <a:accent3>
        <a:srgbClr val="FFC000"/>
      </a:accent3>
      <a:accent4>
        <a:srgbClr val="C00000"/>
      </a:accent4>
      <a:accent5>
        <a:srgbClr val="0070C0"/>
      </a:accent5>
      <a:accent6>
        <a:srgbClr val="002060"/>
      </a:accent6>
      <a:hlink>
        <a:srgbClr val="80C000"/>
      </a:hlink>
      <a:folHlink>
        <a:srgbClr val="CC66FF"/>
      </a:folHlink>
    </a:clrScheme>
    <a:fontScheme name="机器学习">
      <a:majorFont>
        <a:latin typeface="Verdana"/>
        <a:ea typeface="幼圆"/>
        <a:cs typeface=""/>
      </a:majorFont>
      <a:minorFont>
        <a:latin typeface="Verdana"/>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机器学习v2.1rgb" id="{EEBC26C2-D188-4AC0-8846-32FF974952E7}" vid="{5872C309-9AD6-4384-AB1E-DDF89DAEFE71}"/>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1285</Words>
  <Application>Microsoft Office PowerPoint</Application>
  <PresentationFormat>宽屏</PresentationFormat>
  <Paragraphs>153</Paragraphs>
  <Slides>26</Slides>
  <Notes>6</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26</vt:i4>
      </vt:variant>
    </vt:vector>
  </HeadingPairs>
  <TitlesOfParts>
    <vt:vector size="40" baseType="lpstr">
      <vt:lpstr>-apple-system</vt:lpstr>
      <vt:lpstr>PingFang SC</vt:lpstr>
      <vt:lpstr>Söhne</vt:lpstr>
      <vt:lpstr>方正准圆简体</vt:lpstr>
      <vt:lpstr>华文中宋</vt:lpstr>
      <vt:lpstr>幼圆</vt:lpstr>
      <vt:lpstr>Arial</vt:lpstr>
      <vt:lpstr>Calibri</vt:lpstr>
      <vt:lpstr>Times New Roman</vt:lpstr>
      <vt:lpstr>Verdana</vt:lpstr>
      <vt:lpstr>Wingdings</vt:lpstr>
      <vt:lpstr>Office 主题​​</vt:lpstr>
      <vt:lpstr>机器学习v2.1rgb</vt:lpstr>
      <vt:lpstr>Formula</vt:lpstr>
      <vt:lpstr>PowerPoint 演示文稿</vt:lpstr>
      <vt:lpstr>线性回归基本形式</vt:lpstr>
      <vt:lpstr>线性模型优点</vt:lpstr>
      <vt:lpstr>线性回归</vt:lpstr>
      <vt:lpstr>线性回归</vt:lpstr>
      <vt:lpstr>线性回归 </vt:lpstr>
      <vt:lpstr>线性回归 </vt:lpstr>
      <vt:lpstr>多元线性回归</vt:lpstr>
      <vt:lpstr>多元线性回归</vt:lpstr>
      <vt:lpstr>多元线性回归 </vt:lpstr>
      <vt:lpstr>多元线性回归 - 满秩讨论</vt:lpstr>
      <vt:lpstr>PowerPoint 演示文稿</vt:lpstr>
      <vt:lpstr>PowerPoint 演示文稿</vt:lpstr>
      <vt:lpstr>PowerPoint 演示文稿</vt:lpstr>
      <vt:lpstr>PowerPoint 演示文稿</vt:lpstr>
      <vt:lpstr>PowerPoint 演示文稿</vt:lpstr>
      <vt:lpstr>附录：Jupyter Notebook使用</vt:lpstr>
      <vt:lpstr>Jupyter Notebook界面</vt:lpstr>
      <vt:lpstr>PowerPoint 演示文稿</vt:lpstr>
      <vt:lpstr>附录：Pycharm的安装</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福生 李</cp:lastModifiedBy>
  <cp:revision>225</cp:revision>
  <dcterms:created xsi:type="dcterms:W3CDTF">2019-06-19T02:08:00Z</dcterms:created>
  <dcterms:modified xsi:type="dcterms:W3CDTF">2024-03-04T06:05:18Z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221F7BA9F8E84DF5ACE2872373CBE3AB</vt:lpwstr>
  </property>
</Properties>
</file>