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66" r:id="rId4"/>
    <p:sldId id="267" r:id="rId5"/>
    <p:sldId id="274" r:id="rId6"/>
    <p:sldId id="275" r:id="rId7"/>
    <p:sldId id="259" r:id="rId8"/>
    <p:sldId id="280" r:id="rId9"/>
    <p:sldId id="276" r:id="rId10"/>
    <p:sldId id="258" r:id="rId11"/>
    <p:sldId id="277" r:id="rId12"/>
    <p:sldId id="279" r:id="rId13"/>
    <p:sldId id="28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A5320-0E8A-4A5A-B92A-BA2331ACB8D2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020E-FE6E-49FB-A562-AD6F260BEF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48696362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dM411k7q5/?p=15&amp;vd_source=15ce01d37634a7c2ee97171dc7614b15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3.png"/><Relationship Id="rId5" Type="http://schemas.openxmlformats.org/officeDocument/2006/relationships/tags" Target="../tags/tag8.xml"/><Relationship Id="rId10" Type="http://schemas.openxmlformats.org/officeDocument/2006/relationships/image" Target="../media/image2.png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7.png"/><Relationship Id="rId5" Type="http://schemas.openxmlformats.org/officeDocument/2006/relationships/tags" Target="../tags/tag16.xml"/><Relationship Id="rId10" Type="http://schemas.openxmlformats.org/officeDocument/2006/relationships/image" Target="../media/image6.png"/><Relationship Id="rId4" Type="http://schemas.openxmlformats.org/officeDocument/2006/relationships/tags" Target="../tags/tag15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0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9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8.png"/><Relationship Id="rId5" Type="http://schemas.openxmlformats.org/officeDocument/2006/relationships/tags" Target="../tags/tag22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tags" Target="../tags/tag44.xml"/><Relationship Id="rId26" Type="http://schemas.openxmlformats.org/officeDocument/2006/relationships/tags" Target="../tags/tag36.xml"/><Relationship Id="rId3" Type="http://schemas.openxmlformats.org/officeDocument/2006/relationships/tags" Target="../tags/tag29.xml"/><Relationship Id="rId21" Type="http://schemas.openxmlformats.org/officeDocument/2006/relationships/tags" Target="../tags/tag47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5" Type="http://schemas.openxmlformats.org/officeDocument/2006/relationships/image" Target="../media/image12.png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20" Type="http://schemas.openxmlformats.org/officeDocument/2006/relationships/tags" Target="../tags/tag46.xml"/><Relationship Id="rId29" Type="http://schemas.openxmlformats.org/officeDocument/2006/relationships/image" Target="../media/image14.png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23" Type="http://schemas.openxmlformats.org/officeDocument/2006/relationships/slideLayout" Target="../slideLayouts/slideLayout1.xml"/><Relationship Id="rId28" Type="http://schemas.openxmlformats.org/officeDocument/2006/relationships/tags" Target="../tags/tag38.xml"/><Relationship Id="rId10" Type="http://schemas.openxmlformats.org/officeDocument/2006/relationships/tags" Target="../tags/tag36.xml"/><Relationship Id="rId19" Type="http://schemas.openxmlformats.org/officeDocument/2006/relationships/tags" Target="../tags/tag45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Relationship Id="rId22" Type="http://schemas.openxmlformats.org/officeDocument/2006/relationships/tags" Target="../tags/tag48.xml"/><Relationship Id="rId27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8450" y="2094230"/>
            <a:ext cx="9144000" cy="1195705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实验二：线性判别分析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4055" y="3602355"/>
            <a:ext cx="2471420" cy="537210"/>
          </a:xfrm>
        </p:spPr>
        <p:txBody>
          <a:bodyPr/>
          <a:lstStyle/>
          <a:p>
            <a:pPr algn="r"/>
            <a:r>
              <a:rPr lang="en-US" altLang="zh-CN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r>
              <a:rPr lang="zh-CN" altLang="en-US" sz="2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献血预测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27050"/>
            <a:ext cx="10515600" cy="1163955"/>
          </a:xfrm>
        </p:spPr>
        <p:txBody>
          <a:bodyPr/>
          <a:lstStyle/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附录：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运用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matplotlib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画图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8060" y="2368550"/>
            <a:ext cx="10365740" cy="923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●</a:t>
            </a: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Python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系列，数据可视化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Matplotlib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绘图入门教程（速查详细版，一图一代码，建议收藏）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- 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知乎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2"/>
              </a:rPr>
              <a:t>(zhihu.com)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8060" y="4453255"/>
            <a:ext cx="95173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●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800">
                <a:solidFill>
                  <a:schemeClr val="accent1"/>
                </a:solidFill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</a:rPr>
              <a:t>https://github.com/datawhalechina/learn-python-the-smart-way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8060" y="3833495"/>
            <a:ext cx="3973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 </a:t>
            </a:r>
            <a:r>
              <a:rPr lang="zh-CN" altLang="en-US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基础：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88060" y="1764665"/>
            <a:ext cx="3973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 </a:t>
            </a:r>
            <a:r>
              <a:rPr lang="zh-CN" altLang="en-US" sz="28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可视化：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914900" y="271780"/>
            <a:ext cx="34561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3200" dirty="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  <a:sym typeface="+mn-ea"/>
              </a:rPr>
              <a:t>推荐课程</a:t>
            </a:r>
            <a:r>
              <a:rPr lang="zh-CN" altLang="en-US" sz="3200" dirty="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  <a:sym typeface="+mn-ea"/>
              </a:rPr>
              <a:t>（了解）</a:t>
            </a:r>
            <a:endParaRPr lang="zh-CN" sz="3200" dirty="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15365" y="1135380"/>
            <a:ext cx="957453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吴恩达机器学习/CS229（推荐）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：适合入门，吴恩达会让你感觉自己就是个天才，课程链接：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https://www.bilibili.com/video/BV164411b7dx/?spm_id_from=333.337.search-card.all.click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吴恩达深度学习系列；喜欢吴恩达的可以继续，讲的也挺好，课程链接：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https://www.bilibili.com/video/BV1FT4y1E74V/?spm_id_from=333.337.search-card.all.click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李沐深度学习+论文带读：在B站就有完整的中文视频课程，课程链接：https://space.bilibili.com/1567748478/channel/seriesdetail?sid=358497</a:t>
            </a:r>
          </a:p>
          <a:p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台大李宏毅机器学习（推荐）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：硬核，colab上有完成的学习lab，有一定难度。课程链接：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https://www.bilibili.com/video/BV1Wv411h7kN/?spm_id_from=333.337.search-card.all.click&amp;vd_source=15ce01d37634a7c2ee97171dc7614b15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CS231n：深度学习和计算机视觉，由李飞飞和她的博士生主讲，课程链接：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https://www.bilibili.com/video/BV1nJ411z7fe/?spm_id_from=333.337.search-card.all.click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其它课程推荐：</a:t>
            </a:r>
          </a:p>
          <a:p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https://blog.csdn.net/zzh516451964zzh/article/details/123212671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4480" y="1621790"/>
            <a:ext cx="8884285" cy="42905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《深度学习 Deep Learning》（花书）：大名鼎鼎的“花书”，理论性较强，讲解的理论知识较为深入，建议看英文原版书籍，需要一定基础。</a:t>
            </a: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《动手学习深度学习》（李沐第二版）：优势是结合代码讲解，可配套李沐老师b站的教学视频，视频与书中内容是对应的，更有助于理解。</a:t>
            </a: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《机器学习》（西瓜书）：公式推导较多，可结合b站博士讲解视频学习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强烈建议</a:t>
            </a:r>
            <a:r>
              <a:rPr lang="en-US" altLang="zh-CN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hlinkClick r:id="rId3"/>
              </a:rPr>
              <a:t>https://www.bilibili.com/video/BV1dM411k7q5/?p=15&amp;vd_source=15ce01d37634a7c2ee97171dc7614b15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indent="0"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南瓜书（推理西瓜书中公式）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12690" y="466725"/>
            <a:ext cx="333003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3200" dirty="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  <a:sym typeface="+mn-ea"/>
              </a:rPr>
              <a:t>推荐书籍</a:t>
            </a:r>
            <a:r>
              <a:rPr lang="zh-CN" altLang="en-US" sz="3200" dirty="0">
                <a:latin typeface="Times New Roman" panose="02020603050405020304" charset="0"/>
                <a:ea typeface="华文中宋" panose="02010600040101010101" charset="-122"/>
                <a:cs typeface="Times New Roman" panose="02020603050405020304" charset="0"/>
                <a:sym typeface="+mn-ea"/>
              </a:rPr>
              <a:t>（了解）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1120"/>
            <a:ext cx="10515600" cy="1075690"/>
          </a:xfrm>
        </p:spPr>
        <p:txBody>
          <a:bodyPr/>
          <a:lstStyle/>
          <a:p>
            <a:pPr algn="ctr"/>
            <a:r>
              <a:rPr lang="zh-CN" altLang="en-US" dirty="0">
                <a:latin typeface="华文宋体" panose="02010600040101010101" charset="-122"/>
                <a:ea typeface="华文宋体" panose="02010600040101010101" charset="-122"/>
              </a:rPr>
              <a:t>线性判别分析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0450"/>
            <a:ext cx="10214610" cy="1551940"/>
          </a:xfrm>
        </p:spPr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LDA 的思想非常朴素: 给定训练样例，设法</a:t>
            </a:r>
            <a:r>
              <a:rPr lang="zh-CN" altLang="en-US" sz="20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将样例投影到一条直线上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，使得</a:t>
            </a:r>
            <a:r>
              <a:rPr lang="zh-CN" altLang="en-US" sz="2000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同类样例的投影点尽可能接近、异类样例的投影点尽可能远离；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在对新样本进行分类时，将其投影到同样的这条直线上，再根据投影点的位置来确定新样本的类别.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865" y="2512695"/>
            <a:ext cx="7446645" cy="417322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8389620" y="412115"/>
            <a:ext cx="3496310" cy="393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从几何角度进行建模的分类模型</a:t>
            </a:r>
          </a:p>
        </p:txBody>
      </p:sp>
      <p:cxnSp>
        <p:nvCxnSpPr>
          <p:cNvPr id="15" name="直接箭头连接符 14"/>
          <p:cNvCxnSpPr>
            <a:endCxn id="9" idx="1"/>
          </p:cNvCxnSpPr>
          <p:nvPr>
            <p:custDataLst>
              <p:tags r:id="rId2"/>
            </p:custDataLst>
          </p:nvPr>
        </p:nvCxnSpPr>
        <p:spPr>
          <a:xfrm>
            <a:off x="7762240" y="574040"/>
            <a:ext cx="627380" cy="3492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23B97CB-2031-3064-1890-813CF30D10CE}"/>
              </a:ext>
            </a:extLst>
          </p:cNvPr>
          <p:cNvSpPr txBox="1"/>
          <p:nvPr/>
        </p:nvSpPr>
        <p:spPr>
          <a:xfrm>
            <a:off x="7256541" y="2461061"/>
            <a:ext cx="6791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方向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F59D808-AECC-02EB-5A48-2ED3F94AF175}"/>
              </a:ext>
            </a:extLst>
          </p:cNvPr>
          <p:cNvCxnSpPr/>
          <p:nvPr/>
        </p:nvCxnSpPr>
        <p:spPr>
          <a:xfrm flipV="1">
            <a:off x="6217920" y="2512695"/>
            <a:ext cx="929640" cy="2000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3485" y="469265"/>
            <a:ext cx="9765030" cy="18294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3485" y="2306320"/>
            <a:ext cx="9747885" cy="43033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1544955" y="1793240"/>
            <a:ext cx="6960235" cy="146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1316990" y="3822065"/>
            <a:ext cx="4708525" cy="76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2"/>
            </p:custDataLst>
          </p:nvPr>
        </p:nvCxnSpPr>
        <p:spPr>
          <a:xfrm>
            <a:off x="7212330" y="3354705"/>
            <a:ext cx="3610610" cy="19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 flipV="1">
            <a:off x="7094855" y="3807460"/>
            <a:ext cx="3735705" cy="203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4"/>
            </p:custDataLst>
          </p:nvPr>
        </p:nvCxnSpPr>
        <p:spPr>
          <a:xfrm>
            <a:off x="1949450" y="4277995"/>
            <a:ext cx="76155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400300" y="3429000"/>
            <a:ext cx="2385695" cy="393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137910" y="3874770"/>
            <a:ext cx="2267585" cy="403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96615" y="3611880"/>
            <a:ext cx="308610" cy="25781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①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65645" y="409384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②</a:t>
            </a:r>
          </a:p>
        </p:txBody>
      </p: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3481705" y="2284095"/>
            <a:ext cx="5759450" cy="222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6962140" y="5480050"/>
            <a:ext cx="308610" cy="25781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①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955790" y="503364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Calibri" panose="020F0502020204030204" charset="0"/>
              </a:rPr>
              <a:t>②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5B3616-AD14-E432-8429-1753454DE87D}"/>
              </a:ext>
            </a:extLst>
          </p:cNvPr>
          <p:cNvSpPr txBox="1"/>
          <p:nvPr/>
        </p:nvSpPr>
        <p:spPr>
          <a:xfrm>
            <a:off x="9329420" y="4898391"/>
            <a:ext cx="2286000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两个类别中心点在直线上的投影尽可能的远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09899B5-A86C-F84B-71A0-8F45CC176C7D}"/>
              </a:ext>
            </a:extLst>
          </p:cNvPr>
          <p:cNvCxnSpPr/>
          <p:nvPr/>
        </p:nvCxnSpPr>
        <p:spPr>
          <a:xfrm>
            <a:off x="8270240" y="4378960"/>
            <a:ext cx="1452880" cy="44704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3895" y="1012190"/>
            <a:ext cx="7903210" cy="13036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30630" y="566420"/>
            <a:ext cx="58908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</a:rPr>
              <a:t>我们一般定义类内散度矩阵为：</a:t>
            </a:r>
          </a:p>
          <a:p>
            <a:endParaRPr lang="zh-CN" altLang="en-US" sz="24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0630" y="2425065"/>
            <a:ext cx="6135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定义类间散度矩阵为：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3895" y="3015615"/>
            <a:ext cx="5593080" cy="4178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30630" y="3746500"/>
            <a:ext cx="6703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则式(3.32) 可重写为：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3000" y="4385945"/>
            <a:ext cx="4954905" cy="7226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0630" y="5288915"/>
            <a:ext cx="9896475" cy="92837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>
            <p:custDataLst>
              <p:tags r:id="rId1"/>
            </p:custDataLst>
          </p:nvPr>
        </p:nvCxnSpPr>
        <p:spPr>
          <a:xfrm flipV="1">
            <a:off x="3762375" y="2673985"/>
            <a:ext cx="629920" cy="69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3163570" y="580390"/>
            <a:ext cx="1811655" cy="431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sz="14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5473700" y="1072515"/>
            <a:ext cx="5731510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</a:rPr>
              <a:t>描述同一类别内样本的方差和协方差，用于度量类别内样本的分散程度</a:t>
            </a: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1929130" y="2446020"/>
            <a:ext cx="1833245" cy="431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sz="1400">
              <a:latin typeface="华文中宋" panose="02010600040101010101" charset="-122"/>
              <a:ea typeface="华文中宋" panose="02010600040101010101" charset="-122"/>
            </a:endParaRPr>
          </a:p>
        </p:txBody>
      </p:sp>
      <p:cxnSp>
        <p:nvCxnSpPr>
          <p:cNvPr id="15" name="直接箭头连接符 14"/>
          <p:cNvCxnSpPr>
            <a:endCxn id="13" idx="1"/>
          </p:cNvCxnSpPr>
          <p:nvPr>
            <p:custDataLst>
              <p:tags r:id="rId5"/>
            </p:custDataLst>
          </p:nvPr>
        </p:nvCxnSpPr>
        <p:spPr>
          <a:xfrm>
            <a:off x="4975225" y="1019175"/>
            <a:ext cx="498475" cy="2152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4392295" y="2499995"/>
            <a:ext cx="3105150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</a:rPr>
              <a:t>描述不同类别之间的差异程度的度量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83175" y="1916430"/>
            <a:ext cx="2192655" cy="8978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1"/>
          <a:stretch>
            <a:fillRect/>
          </a:stretch>
        </p:blipFill>
        <p:spPr>
          <a:xfrm>
            <a:off x="1917700" y="365125"/>
            <a:ext cx="8356600" cy="38055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74215" y="4170680"/>
            <a:ext cx="8242935" cy="22174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3750" y="3684905"/>
            <a:ext cx="3800000" cy="4857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87925" y="1813560"/>
            <a:ext cx="2163445" cy="920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cxnSp>
        <p:nvCxnSpPr>
          <p:cNvPr id="7" name="直接箭头连接符 6"/>
          <p:cNvCxnSpPr>
            <a:stCxn id="6" idx="1"/>
          </p:cNvCxnSpPr>
          <p:nvPr>
            <p:custDataLst>
              <p:tags r:id="rId1"/>
            </p:custDataLst>
          </p:nvPr>
        </p:nvCxnSpPr>
        <p:spPr>
          <a:xfrm flipH="1" flipV="1">
            <a:off x="4590415" y="2269490"/>
            <a:ext cx="397510" cy="444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587625" y="2078990"/>
            <a:ext cx="1995170" cy="3238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</a:rPr>
              <a:t>有约束条件的优化问题</a:t>
            </a:r>
          </a:p>
        </p:txBody>
      </p:sp>
      <p:cxnSp>
        <p:nvCxnSpPr>
          <p:cNvPr id="9" name="直接箭头连接符 8"/>
          <p:cNvCxnSpPr/>
          <p:nvPr>
            <p:custDataLst>
              <p:tags r:id="rId3"/>
            </p:custDataLst>
          </p:nvPr>
        </p:nvCxnSpPr>
        <p:spPr>
          <a:xfrm flipH="1">
            <a:off x="2063750" y="3418840"/>
            <a:ext cx="976630" cy="3625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2199640" y="3051810"/>
            <a:ext cx="1753235" cy="367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sz="1400">
              <a:latin typeface="华文中宋" panose="02010600040101010101" charset="-122"/>
              <a:ea typeface="华文中宋" panose="02010600040101010101" charset="-122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 flipV="1">
            <a:off x="8492490" y="1165860"/>
            <a:ext cx="1579880" cy="31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5400040" y="4572635"/>
            <a:ext cx="2531110" cy="222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63830" y="3781425"/>
            <a:ext cx="3799205" cy="33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sz="140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41445" y="3641725"/>
            <a:ext cx="15201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华文中宋" panose="02010600040101010101" charset="-122"/>
                <a:ea typeface="华文中宋" panose="02010600040101010101" charset="-122"/>
                <a:sym typeface="+mn-ea"/>
              </a:rPr>
              <a:t>令其偏导等于</a:t>
            </a:r>
            <a:r>
              <a:rPr lang="en-US" altLang="zh-CN" sz="1400">
                <a:latin typeface="华文中宋" panose="02010600040101010101" charset="-122"/>
                <a:ea typeface="华文中宋" panose="02010600040101010101" charset="-122"/>
                <a:sym typeface="+mn-ea"/>
              </a:rPr>
              <a:t>0</a:t>
            </a:r>
          </a:p>
        </p:txBody>
      </p:sp>
      <p:cxnSp>
        <p:nvCxnSpPr>
          <p:cNvPr id="15" name="直接箭头连接符 14"/>
          <p:cNvCxnSpPr>
            <a:stCxn id="8" idx="2"/>
          </p:cNvCxnSpPr>
          <p:nvPr>
            <p:custDataLst>
              <p:tags r:id="rId8"/>
            </p:custDataLst>
          </p:nvPr>
        </p:nvCxnSpPr>
        <p:spPr>
          <a:xfrm flipH="1">
            <a:off x="3040380" y="2402840"/>
            <a:ext cx="544830" cy="6489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9"/>
            </p:custDataLst>
          </p:nvPr>
        </p:nvCxnSpPr>
        <p:spPr>
          <a:xfrm>
            <a:off x="3963670" y="3949065"/>
            <a:ext cx="1296670" cy="190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1D63569-DA84-4787-CFD4-F11F4A0AE6B9}"/>
              </a:ext>
            </a:extLst>
          </p:cNvPr>
          <p:cNvSpPr txBox="1"/>
          <p:nvPr/>
        </p:nvSpPr>
        <p:spPr>
          <a:xfrm>
            <a:off x="7275830" y="1402080"/>
            <a:ext cx="199263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极小化（</a:t>
            </a:r>
            <a:r>
              <a:rPr lang="en-US" altLang="zh-CN" dirty="0"/>
              <a:t>-</a:t>
            </a:r>
            <a:r>
              <a:rPr lang="zh-CN" altLang="en-US" dirty="0"/>
              <a:t>极大化）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569A7DE-82D1-CB8F-EF04-541E39D82D75}"/>
              </a:ext>
            </a:extLst>
          </p:cNvPr>
          <p:cNvSpPr/>
          <p:nvPr/>
        </p:nvSpPr>
        <p:spPr>
          <a:xfrm>
            <a:off x="4987925" y="5984240"/>
            <a:ext cx="272415" cy="363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820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献血预测数据集介绍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865"/>
            <a:ext cx="10153015" cy="2569845"/>
          </a:xfrm>
        </p:spPr>
        <p:txBody>
          <a:bodyPr>
            <a:normAutofit fontScale="92500" lnSpcReduction="2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输血服务中心数据集：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data/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输血服务中心数据集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/blood_data.txt</a:t>
            </a:r>
            <a:endParaRPr lang="en-US" altLang="zh-CN" sz="24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该实验是个分类问题。本数据集共有 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748 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个样本，四个输入变量，一个输出变量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标签（数据集中最后一列），详见：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data/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输血服务中心数据集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/blood_names.txt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4376420"/>
            <a:ext cx="71469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7" name="Picture 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919143" y="0"/>
            <a:ext cx="1282700" cy="1282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123055" y="246380"/>
            <a:ext cx="3068320" cy="7016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实验详解（参考）</a:t>
            </a:r>
          </a:p>
          <a:p>
            <a:endParaRPr lang="zh-CN" altLang="en-US" sz="32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11" name="椭圆 10"/>
          <p:cNvSpPr/>
          <p:nvPr>
            <p:custDataLst>
              <p:tags r:id="rId1"/>
            </p:custDataLst>
          </p:nvPr>
        </p:nvSpPr>
        <p:spPr>
          <a:xfrm>
            <a:off x="1941830" y="1338580"/>
            <a:ext cx="2180590" cy="11722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>
            <a:off x="4837430" y="1338580"/>
            <a:ext cx="2180590" cy="11722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3"/>
            </p:custDataLst>
          </p:nvPr>
        </p:nvSpPr>
        <p:spPr>
          <a:xfrm>
            <a:off x="7665720" y="1338580"/>
            <a:ext cx="2180590" cy="11722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4"/>
            </p:custDataLst>
          </p:nvPr>
        </p:nvSpPr>
        <p:spPr>
          <a:xfrm>
            <a:off x="7665720" y="2960370"/>
            <a:ext cx="2180590" cy="11722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5"/>
            </p:custDataLst>
          </p:nvPr>
        </p:nvSpPr>
        <p:spPr>
          <a:xfrm>
            <a:off x="1965325" y="2959735"/>
            <a:ext cx="2180590" cy="125666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6"/>
            </p:custDataLst>
          </p:nvPr>
        </p:nvSpPr>
        <p:spPr>
          <a:xfrm>
            <a:off x="4869180" y="2960370"/>
            <a:ext cx="2223770" cy="125603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2108200" y="1694180"/>
            <a:ext cx="1848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加载数据</a:t>
            </a: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5034280" y="1612900"/>
            <a:ext cx="21570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划分数据（数据预处理）</a:t>
            </a: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7898765" y="1612900"/>
            <a:ext cx="1848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计算每个类别的均值向量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7773035" y="3229957"/>
                <a:ext cx="21037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4.</a:t>
                </a:r>
                <a:r>
                  <a:rPr lang="zh-CN" altLang="en-US" sz="1600" dirty="0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计算每个类别的类内散度矩阵（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）</a:t>
                </a: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7773035" y="3229957"/>
                <a:ext cx="2103755" cy="584775"/>
              </a:xfrm>
              <a:prstGeom prst="rect">
                <a:avLst/>
              </a:prstGeom>
              <a:blipFill>
                <a:blip r:embed="rId27"/>
                <a:stretch>
                  <a:fillRect l="-1449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cxnSpLocks/>
          </p:cNvCxnSpPr>
          <p:nvPr/>
        </p:nvCxnSpPr>
        <p:spPr>
          <a:xfrm flipV="1">
            <a:off x="4153535" y="1917065"/>
            <a:ext cx="683895" cy="120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cxnSpLocks/>
          </p:cNvCxnSpPr>
          <p:nvPr/>
        </p:nvCxnSpPr>
        <p:spPr>
          <a:xfrm>
            <a:off x="7028180" y="1917065"/>
            <a:ext cx="627380" cy="7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  <a:endCxn id="26" idx="0"/>
          </p:cNvCxnSpPr>
          <p:nvPr>
            <p:custDataLst>
              <p:tags r:id="rId11"/>
            </p:custDataLst>
          </p:nvPr>
        </p:nvCxnSpPr>
        <p:spPr>
          <a:xfrm flipH="1">
            <a:off x="3055620" y="4226560"/>
            <a:ext cx="3810" cy="43878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cxnSpLocks/>
          </p:cNvCxnSpPr>
          <p:nvPr/>
        </p:nvCxnSpPr>
        <p:spPr>
          <a:xfrm>
            <a:off x="7145655" y="5234305"/>
            <a:ext cx="627380" cy="76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4968240" y="3191510"/>
                <a:ext cx="198501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5.</a:t>
                </a:r>
                <a:r>
                  <a:rPr lang="zh-CN" altLang="en-US" sz="2000" dirty="0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计算类间散度矩阵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中宋" panose="02010600040101010101" charset="-122"/>
                          </a:rPr>
                          <m:t>𝑏</m:t>
                        </m:r>
                      </m:sub>
                    </m:sSub>
                  </m:oMath>
                </a14:m>
                <a:endParaRPr lang="zh-CN" altLang="en-US" sz="2000" dirty="0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8"/>
                </p:custDataLst>
              </p:nvPr>
            </p:nvSpPr>
            <p:spPr>
              <a:xfrm>
                <a:off x="4968240" y="3191510"/>
                <a:ext cx="1985010" cy="707886"/>
              </a:xfrm>
              <a:prstGeom prst="rect">
                <a:avLst/>
              </a:prstGeom>
              <a:blipFill>
                <a:blip r:embed="rId29"/>
                <a:stretch>
                  <a:fillRect l="-3067" t="-5172" r="-1534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cxnSpLocks/>
          </p:cNvCxnSpPr>
          <p:nvPr/>
        </p:nvCxnSpPr>
        <p:spPr>
          <a:xfrm flipH="1" flipV="1">
            <a:off x="7092315" y="3533140"/>
            <a:ext cx="576580" cy="107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1991678" y="3393123"/>
            <a:ext cx="2223770" cy="427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6.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计算投影矩阵</a:t>
            </a:r>
            <a:r>
              <a:rPr lang="en-US" altLang="zh-CN" sz="2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</a:t>
            </a:r>
            <a:endParaRPr lang="zh-CN" altLang="en-US" sz="2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6" name="椭圆 25"/>
          <p:cNvSpPr/>
          <p:nvPr>
            <p:custDataLst>
              <p:tags r:id="rId14"/>
            </p:custDataLst>
          </p:nvPr>
        </p:nvSpPr>
        <p:spPr>
          <a:xfrm>
            <a:off x="1965325" y="4665345"/>
            <a:ext cx="2180590" cy="120142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cxnSpLocks/>
            <a:stCxn id="16" idx="2"/>
          </p:cNvCxnSpPr>
          <p:nvPr>
            <p:custDataLst>
              <p:tags r:id="rId15"/>
            </p:custDataLst>
          </p:nvPr>
        </p:nvCxnSpPr>
        <p:spPr>
          <a:xfrm flipH="1">
            <a:off x="4142105" y="3588385"/>
            <a:ext cx="727075" cy="25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6"/>
            </p:custDataLst>
          </p:nvPr>
        </p:nvSpPr>
        <p:spPr>
          <a:xfrm>
            <a:off x="2124710" y="5050155"/>
            <a:ext cx="21336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7.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进行数据投影</a:t>
            </a:r>
          </a:p>
        </p:txBody>
      </p:sp>
      <p:sp>
        <p:nvSpPr>
          <p:cNvPr id="29" name="椭圆 28"/>
          <p:cNvSpPr/>
          <p:nvPr>
            <p:custDataLst>
              <p:tags r:id="rId17"/>
            </p:custDataLst>
          </p:nvPr>
        </p:nvSpPr>
        <p:spPr>
          <a:xfrm>
            <a:off x="4965065" y="4665980"/>
            <a:ext cx="2180590" cy="11722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18"/>
            </p:custDataLst>
          </p:nvPr>
        </p:nvSpPr>
        <p:spPr>
          <a:xfrm>
            <a:off x="5192395" y="5050155"/>
            <a:ext cx="1838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8.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计算准确率</a:t>
            </a:r>
          </a:p>
        </p:txBody>
      </p:sp>
      <p:cxnSp>
        <p:nvCxnSpPr>
          <p:cNvPr id="31" name="直接箭头连接符 30"/>
          <p:cNvCxnSpPr>
            <a:cxnSpLocks/>
          </p:cNvCxnSpPr>
          <p:nvPr>
            <p:custDataLst>
              <p:tags r:id="rId19"/>
            </p:custDataLst>
          </p:nvPr>
        </p:nvCxnSpPr>
        <p:spPr>
          <a:xfrm>
            <a:off x="4150995" y="5241925"/>
            <a:ext cx="81407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cxnSpLocks/>
            <a:stCxn id="13" idx="4"/>
            <a:endCxn id="14" idx="0"/>
          </p:cNvCxnSpPr>
          <p:nvPr>
            <p:custDataLst>
              <p:tags r:id="rId20"/>
            </p:custDataLst>
          </p:nvPr>
        </p:nvCxnSpPr>
        <p:spPr>
          <a:xfrm>
            <a:off x="8756015" y="2510790"/>
            <a:ext cx="0" cy="4495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/>
          <p:cNvSpPr/>
          <p:nvPr>
            <p:custDataLst>
              <p:tags r:id="rId21"/>
            </p:custDataLst>
          </p:nvPr>
        </p:nvSpPr>
        <p:spPr>
          <a:xfrm>
            <a:off x="7773035" y="4694555"/>
            <a:ext cx="2180590" cy="117221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22"/>
            </p:custDataLst>
          </p:nvPr>
        </p:nvSpPr>
        <p:spPr>
          <a:xfrm>
            <a:off x="8224520" y="5050155"/>
            <a:ext cx="1838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9.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可视化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9381" y="1816490"/>
            <a:ext cx="8938846" cy="3224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 </a:t>
            </a: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编辑器：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Jupyter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Notebook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或 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Pycharm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可使用</a:t>
            </a:r>
            <a:r>
              <a:rPr lang="en-US" altLang="zh-CN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numpy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pandas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matplotlib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等基础扩展包，建议使用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anaconda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安装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不可使用</a:t>
            </a:r>
            <a:r>
              <a:rPr lang="en-US" altLang="zh-CN" dirty="0" err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sklearn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dirty="0" err="1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pytorch</a:t>
            </a:r>
            <a:r>
              <a:rPr lang="zh-CN" altLang="en-US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等机器学习包</a:t>
            </a:r>
            <a:endParaRPr lang="en-US" altLang="zh-CN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1565"/>
          </a:xfrm>
        </p:spPr>
        <p:txBody>
          <a:bodyPr/>
          <a:lstStyle/>
          <a:p>
            <a:pPr algn="ctr"/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9850"/>
            <a:ext cx="10515600" cy="3892026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 </a:t>
            </a:r>
            <a:r>
              <a:rPr lang="zh-CN" altLang="en-US" sz="19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划分训练集（前</a:t>
            </a:r>
            <a:r>
              <a:rPr lang="en-US" altLang="zh-CN" sz="19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600</a:t>
            </a:r>
            <a:r>
              <a:rPr lang="zh-CN" altLang="en-US" sz="19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）和测试集（后</a:t>
            </a:r>
            <a:r>
              <a:rPr lang="en-US" altLang="zh-CN" sz="19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148</a:t>
            </a:r>
            <a:r>
              <a:rPr lang="zh-CN" altLang="en-US" sz="19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），</a:t>
            </a:r>
            <a:r>
              <a:rPr lang="zh-CN" altLang="en-US" sz="19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对数据集进行线性判别分析</a:t>
            </a:r>
            <a:endParaRPr lang="en-US" altLang="zh-CN" sz="19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2. </a:t>
            </a:r>
            <a:r>
              <a:rPr lang="zh-CN" altLang="en-US" sz="19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将模型结果的投影方向</a:t>
            </a:r>
            <a:r>
              <a:rPr lang="en-US" altLang="zh-CN" sz="19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en-US" altLang="zh-CN" sz="19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</a:t>
            </a:r>
            <a:r>
              <a:rPr lang="zh-CN" altLang="en-US" sz="19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进行输出</a:t>
            </a:r>
            <a:endParaRPr lang="en-US" altLang="zh-CN" sz="19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</a:t>
            </a:r>
            <a:r>
              <a:rPr lang="zh-CN" altLang="en-US" sz="19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输出测试集的</a:t>
            </a:r>
            <a:r>
              <a:rPr lang="zh-CN" altLang="en-US" sz="19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准确率</a:t>
            </a:r>
            <a:endParaRPr lang="en-US" altLang="zh-CN" sz="19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4. </a:t>
            </a:r>
            <a:r>
              <a:rPr lang="zh-CN" altLang="en-US" sz="19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尝试将数据的分析结果进行</a:t>
            </a:r>
            <a:r>
              <a:rPr lang="zh-CN" altLang="en-US" sz="19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可视化、</a:t>
            </a:r>
            <a:endParaRPr lang="en-US" altLang="zh-CN" sz="19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19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5. </a:t>
            </a:r>
            <a:r>
              <a:rPr lang="en-US" altLang="zh-CN" sz="19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altLang="en-US" sz="19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月</a:t>
            </a:r>
            <a:r>
              <a:rPr lang="en-US" altLang="zh-CN" sz="19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24</a:t>
            </a:r>
            <a:r>
              <a:rPr lang="zh-CN" altLang="en-US" sz="19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日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晚上</a:t>
            </a:r>
            <a:r>
              <a:rPr lang="en-US" altLang="zh-CN" sz="1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12:00</a:t>
            </a: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之前将代码（</a:t>
            </a: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.</a:t>
            </a:r>
            <a:r>
              <a:rPr lang="en-US" altLang="zh-CN" sz="18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py</a:t>
            </a: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或者</a:t>
            </a: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.</a:t>
            </a:r>
            <a:r>
              <a:rPr lang="en-US" altLang="zh-CN" sz="1800" dirty="0" err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ipynb</a:t>
            </a: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文件）、实验报告（</a:t>
            </a: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pdf</a:t>
            </a: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文件）一并打包上传至邮箱（</a:t>
            </a:r>
            <a:r>
              <a:rPr lang="en-US" altLang="zh-CN" sz="1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lfs17371915413@163.com </a:t>
            </a: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）。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压缩包</a:t>
            </a: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和实验报告命名方式：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实验序号</a:t>
            </a:r>
            <a:r>
              <a:rPr lang="en-US" altLang="zh-CN" sz="1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_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学号</a:t>
            </a:r>
            <a:r>
              <a:rPr lang="en-US" altLang="zh-CN" sz="1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_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姓名</a:t>
            </a: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，例如：实验</a:t>
            </a: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2_xxxxx_</a:t>
            </a: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王</a:t>
            </a:r>
            <a:r>
              <a:rPr lang="en-US" altLang="zh-CN" sz="1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xx</a:t>
            </a:r>
            <a:r>
              <a:rPr lang="zh-CN" altLang="en-US" sz="18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。</a:t>
            </a:r>
            <a:endParaRPr lang="en-US" altLang="zh-CN" sz="18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c5bd92a-d38e-413c-a374-aa440c71e35d"/>
  <p:tag name="COMMONDATA" val="eyJoZGlkIjoiODViY2JkMjU3NGYzZTEwMzZmMGFkZWViYmNkYWU3N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1006</Words>
  <Application>Microsoft Office PowerPoint</Application>
  <PresentationFormat>宽屏</PresentationFormat>
  <Paragraphs>66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等线 Light</vt:lpstr>
      <vt:lpstr>华文宋体</vt:lpstr>
      <vt:lpstr>华文中宋</vt:lpstr>
      <vt:lpstr>微软雅黑</vt:lpstr>
      <vt:lpstr>Arial</vt:lpstr>
      <vt:lpstr>Calibri</vt:lpstr>
      <vt:lpstr>Cambria Math</vt:lpstr>
      <vt:lpstr>Times New Roman</vt:lpstr>
      <vt:lpstr>Office 主题​​</vt:lpstr>
      <vt:lpstr>1_Office 主题​​</vt:lpstr>
      <vt:lpstr>实验二：线性判别分析</vt:lpstr>
      <vt:lpstr>线性判别分析</vt:lpstr>
      <vt:lpstr>PowerPoint 演示文稿</vt:lpstr>
      <vt:lpstr>PowerPoint 演示文稿</vt:lpstr>
      <vt:lpstr>PowerPoint 演示文稿</vt:lpstr>
      <vt:lpstr>献血预测数据集介绍</vt:lpstr>
      <vt:lpstr>PowerPoint 演示文稿</vt:lpstr>
      <vt:lpstr>实验环境</vt:lpstr>
      <vt:lpstr>实验要求</vt:lpstr>
      <vt:lpstr>附录：python运用matplotlib画图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实验一：多元线性回归</dc:title>
  <dc:creator>袁 野</dc:creator>
  <cp:lastModifiedBy>福生 李</cp:lastModifiedBy>
  <cp:revision>102</cp:revision>
  <dcterms:created xsi:type="dcterms:W3CDTF">2020-04-27T02:56:00Z</dcterms:created>
  <dcterms:modified xsi:type="dcterms:W3CDTF">2024-03-18T04:58:36Z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37471770DBCD487F94D8D0E664B2980C</vt:lpwstr>
  </property>
</Properties>
</file>