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66" r:id="rId4"/>
    <p:sldId id="267" r:id="rId5"/>
    <p:sldId id="259" r:id="rId6"/>
    <p:sldId id="257" r:id="rId7"/>
    <p:sldId id="258" r:id="rId8"/>
    <p:sldId id="279" r:id="rId9"/>
    <p:sldId id="281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dM411k7q5/?p=15&amp;vd_source=15ce01d37634a7c2ee97171dc7614b15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85078"/>
            <a:ext cx="9144000" cy="240919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实验三：</a:t>
            </a:r>
            <a:r>
              <a:rPr lang="zh-CN" altLang="zh-CN" dirty="0">
                <a:latin typeface="华文中宋" panose="02010600040101010101" charset="-122"/>
                <a:ea typeface="华文中宋" panose="02010600040101010101" charset="-122"/>
              </a:rPr>
              <a:t>基于信息增益率的决策树模型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80767"/>
            <a:ext cx="9144000" cy="1655762"/>
          </a:xfrm>
        </p:spPr>
        <p:txBody>
          <a:bodyPr/>
          <a:lstStyle/>
          <a:p>
            <a:pPr algn="r"/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隐形眼镜数据集预测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779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决策树思想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2032" y="1357657"/>
            <a:ext cx="8448152" cy="69278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184" y="2229584"/>
            <a:ext cx="8400000" cy="3714286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44845" y="5267325"/>
            <a:ext cx="2739390" cy="26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E69A07-060A-BEF7-37F3-BCDBB7C10640}"/>
              </a:ext>
            </a:extLst>
          </p:cNvPr>
          <p:cNvCxnSpPr/>
          <p:nvPr/>
        </p:nvCxnSpPr>
        <p:spPr>
          <a:xfrm>
            <a:off x="7334054" y="2564091"/>
            <a:ext cx="16591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5C5A368-86EE-2EB4-66CE-0157B36E8036}"/>
              </a:ext>
            </a:extLst>
          </p:cNvPr>
          <p:cNvSpPr txBox="1"/>
          <p:nvPr/>
        </p:nvSpPr>
        <p:spPr>
          <a:xfrm>
            <a:off x="3118622" y="6091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信息增益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DA977B-F0FB-89DA-4AE2-194BDB6C9D02}"/>
              </a:ext>
            </a:extLst>
          </p:cNvPr>
          <p:cNvSpPr txBox="1"/>
          <p:nvPr/>
        </p:nvSpPr>
        <p:spPr>
          <a:xfrm>
            <a:off x="6248400" y="61116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信息增益率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B80D17-10C4-DAB1-3CAA-8611FD78D861}"/>
              </a:ext>
            </a:extLst>
          </p:cNvPr>
          <p:cNvSpPr txBox="1"/>
          <p:nvPr/>
        </p:nvSpPr>
        <p:spPr>
          <a:xfrm>
            <a:off x="8876167" y="6091522"/>
            <a:ext cx="121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基尼指数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022D7FA-4FFC-B9E5-1241-060942957705}"/>
              </a:ext>
            </a:extLst>
          </p:cNvPr>
          <p:cNvCxnSpPr>
            <a:endCxn id="10" idx="0"/>
          </p:cNvCxnSpPr>
          <p:nvPr/>
        </p:nvCxnSpPr>
        <p:spPr>
          <a:xfrm>
            <a:off x="3672620" y="5528945"/>
            <a:ext cx="0" cy="56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1079BD-508A-50ED-FC98-6F8731CF284F}"/>
              </a:ext>
            </a:extLst>
          </p:cNvPr>
          <p:cNvCxnSpPr/>
          <p:nvPr/>
        </p:nvCxnSpPr>
        <p:spPr>
          <a:xfrm>
            <a:off x="7025640" y="5608320"/>
            <a:ext cx="0" cy="503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2EDB9B-C698-3E47-B15B-3644D3D2E6CF}"/>
              </a:ext>
            </a:extLst>
          </p:cNvPr>
          <p:cNvCxnSpPr>
            <a:endCxn id="12" idx="0"/>
          </p:cNvCxnSpPr>
          <p:nvPr/>
        </p:nvCxnSpPr>
        <p:spPr>
          <a:xfrm>
            <a:off x="9410700" y="5528945"/>
            <a:ext cx="0" cy="56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B9FA9D4-5772-0D10-1DE5-760FCED2C1DB}"/>
              </a:ext>
            </a:extLst>
          </p:cNvPr>
          <p:cNvSpPr/>
          <p:nvPr/>
        </p:nvSpPr>
        <p:spPr>
          <a:xfrm>
            <a:off x="1706252" y="2198095"/>
            <a:ext cx="8795206" cy="1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zh-CN" altLang="en-US" dirty="0"/>
              <a:t>决策树学习基本算法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2582428" y="1288513"/>
            <a:ext cx="7027144" cy="5397807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165474" y="1052195"/>
            <a:ext cx="6148207" cy="393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分治思想，递归的构建左右子树（子树数量可能不止两个）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682240" y="2464851"/>
            <a:ext cx="6294120" cy="1388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682240" y="4084320"/>
            <a:ext cx="6549390" cy="1831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4"/>
            </p:custDataLst>
          </p:nvPr>
        </p:nvCxnSpPr>
        <p:spPr>
          <a:xfrm flipH="1" flipV="1">
            <a:off x="1918335" y="5076190"/>
            <a:ext cx="763905" cy="6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546100" y="3058160"/>
            <a:ext cx="140716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递归终止条件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11175" y="4829810"/>
            <a:ext cx="1407160" cy="500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递归建立决策树过程</a:t>
            </a:r>
          </a:p>
        </p:txBody>
      </p: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 flipH="1" flipV="1">
            <a:off x="1919864" y="3188508"/>
            <a:ext cx="763905" cy="6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3EFFC59-EC02-F504-DD74-966C28340348}"/>
              </a:ext>
            </a:extLst>
          </p:cNvPr>
          <p:cNvSpPr txBox="1"/>
          <p:nvPr/>
        </p:nvSpPr>
        <p:spPr>
          <a:xfrm>
            <a:off x="599665" y="3798643"/>
            <a:ext cx="123017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特征选择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F69AC6-1951-F8D3-CA6F-235C6538257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 flipV="1">
            <a:off x="1953260" y="3976324"/>
            <a:ext cx="763905" cy="6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2C0307B-2B6C-3C71-466F-8CA1C30E7B14}"/>
              </a:ext>
            </a:extLst>
          </p:cNvPr>
          <p:cNvSpPr txBox="1"/>
          <p:nvPr/>
        </p:nvSpPr>
        <p:spPr>
          <a:xfrm>
            <a:off x="9509760" y="2297831"/>
            <a:ext cx="223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当前结点包含的样本全属于同一个类别，无需划分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DC2541-94A7-0AF7-1E04-5D87C34326F3}"/>
              </a:ext>
            </a:extLst>
          </p:cNvPr>
          <p:cNvSpPr txBox="1"/>
          <p:nvPr/>
        </p:nvSpPr>
        <p:spPr>
          <a:xfrm>
            <a:off x="9550331" y="3363993"/>
            <a:ext cx="2042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当前属性集为空，或是所有样本在所有属性上取值相同，无法划分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BDDE74-B6D5-84B1-25F3-09FCA881AFD9}"/>
              </a:ext>
            </a:extLst>
          </p:cNvPr>
          <p:cNvSpPr txBox="1"/>
          <p:nvPr/>
        </p:nvSpPr>
        <p:spPr>
          <a:xfrm>
            <a:off x="9709383" y="5233534"/>
            <a:ext cx="203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当前结点包含的样本集合为空，不能划分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36B4642-4888-4F9D-01FE-0FFD6445CEB1}"/>
              </a:ext>
            </a:extLst>
          </p:cNvPr>
          <p:cNvCxnSpPr>
            <a:cxnSpLocks/>
          </p:cNvCxnSpPr>
          <p:nvPr/>
        </p:nvCxnSpPr>
        <p:spPr>
          <a:xfrm flipV="1">
            <a:off x="6320367" y="2621598"/>
            <a:ext cx="3120791" cy="197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571AC9-E428-06DB-F619-C1700DF83D36}"/>
              </a:ext>
            </a:extLst>
          </p:cNvPr>
          <p:cNvCxnSpPr>
            <a:cxnSpLocks/>
          </p:cNvCxnSpPr>
          <p:nvPr/>
        </p:nvCxnSpPr>
        <p:spPr>
          <a:xfrm>
            <a:off x="8365783" y="3356850"/>
            <a:ext cx="1184548" cy="244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E40E03E-2844-BA00-E068-696721B3D8E7}"/>
              </a:ext>
            </a:extLst>
          </p:cNvPr>
          <p:cNvCxnSpPr>
            <a:cxnSpLocks/>
          </p:cNvCxnSpPr>
          <p:nvPr/>
        </p:nvCxnSpPr>
        <p:spPr>
          <a:xfrm>
            <a:off x="9223725" y="4928782"/>
            <a:ext cx="485658" cy="366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zh-CN" altLang="en-US" dirty="0"/>
              <a:t>信息增益率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344" y="1111348"/>
            <a:ext cx="9119312" cy="488363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6704330" y="3371215"/>
            <a:ext cx="723265" cy="305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232150" y="1193165"/>
            <a:ext cx="1075055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>
            <p:custDataLst>
              <p:tags r:id="rId3"/>
            </p:custDataLst>
          </p:nvPr>
        </p:nvCxnSpPr>
        <p:spPr>
          <a:xfrm>
            <a:off x="7438390" y="3682365"/>
            <a:ext cx="526415" cy="3892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964805" y="3897630"/>
            <a:ext cx="2891790" cy="517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修正了因为分叉数量带来的熵增益，</a:t>
            </a:r>
          </a:p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增益率对于信息增益更加公平。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49AE933-1B88-A333-A37E-1231553C81E6}"/>
              </a:ext>
            </a:extLst>
          </p:cNvPr>
          <p:cNvCxnSpPr/>
          <p:nvPr/>
        </p:nvCxnSpPr>
        <p:spPr>
          <a:xfrm>
            <a:off x="4392891" y="1513205"/>
            <a:ext cx="2413262" cy="1493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1514"/>
            <a:ext cx="10153015" cy="4702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</a:t>
            </a:r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隐形眼镜数据集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/lenses_data.txt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该实验也是分类问题。本数据集共有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24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个样本，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个输入变量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数据集中第一列为样本编号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个输出变量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数据集中最后一列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详见：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隐形眼镜数据集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/lenses_data.txt</a:t>
            </a:r>
            <a:endParaRPr lang="en-US" altLang="zh-CN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67" y="4486934"/>
            <a:ext cx="6162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实验环境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509C59A-1528-353E-C4F2-CA481ACE2C8B}"/>
              </a:ext>
            </a:extLst>
          </p:cNvPr>
          <p:cNvSpPr txBox="1">
            <a:spLocks/>
          </p:cNvSpPr>
          <p:nvPr/>
        </p:nvSpPr>
        <p:spPr>
          <a:xfrm>
            <a:off x="1499381" y="1816490"/>
            <a:ext cx="8938846" cy="322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编辑器：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Jupyter Notebook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或 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可使用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numpy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pandas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等基础扩展包，建议使用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anaconda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不可使用</a:t>
            </a:r>
            <a:r>
              <a:rPr lang="en-US" altLang="zh-CN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sklearn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pytorch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等机器学习包</a:t>
            </a:r>
            <a:endParaRPr lang="en-US" altLang="zh-CN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zh-CN" altLang="en-US" sz="5400" dirty="0">
                <a:latin typeface="华文中宋" panose="02010600040101010101" charset="-122"/>
                <a:ea typeface="华文中宋" panose="02010600040101010101" charset="-122"/>
              </a:rPr>
              <a:t>实验要求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采用</a:t>
            </a:r>
            <a:r>
              <a:rPr lang="en-US" altLang="zh-CN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C4.5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算法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建立决策树模型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将每个特征的信息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增益率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打印输出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输出最后建立的决策树模型结构图（可以用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等图形库绘制出树形图）</a:t>
            </a:r>
            <a:endParaRPr lang="en-US" altLang="zh-CN" sz="22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 </a:t>
            </a:r>
            <a:r>
              <a:rPr lang="en-US" altLang="zh-CN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</a:t>
            </a:r>
            <a:r>
              <a:rPr lang="en-US" altLang="zh-CN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31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日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晚上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12:00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之前将代码（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r>
              <a:rPr lang="en-US" altLang="zh-CN" sz="22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py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或者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r>
              <a:rPr lang="en-US" altLang="zh-CN" sz="22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ipynb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文件）、实验报告（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pdf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文件）一并打包上传至邮箱（ </a:t>
            </a:r>
            <a:r>
              <a:rPr lang="en-US" altLang="zh-CN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lfs17371915413@163.com 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）。压缩包和实验报告命名方式：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实验序号</a:t>
            </a:r>
            <a:r>
              <a:rPr lang="en-US" altLang="zh-CN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_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学号</a:t>
            </a:r>
            <a:r>
              <a:rPr lang="en-US" altLang="zh-CN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_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姓名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，例如：实验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3_xxxxx_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王</a:t>
            </a:r>
            <a:r>
              <a:rPr lang="en-US" altLang="zh-CN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xx</a:t>
            </a:r>
            <a:r>
              <a:rPr lang="zh-CN" altLang="en-US" sz="2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</a:p>
        </p:txBody>
      </p:sp>
      <p:pic>
        <p:nvPicPr>
          <p:cNvPr id="5" name="Picture 4" descr="图示&#10;&#10;描述已自动生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0" r="8229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914900" y="271780"/>
            <a:ext cx="34561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3200" dirty="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  <a:sym typeface="+mn-ea"/>
              </a:rPr>
              <a:t>推荐课程</a:t>
            </a:r>
            <a:r>
              <a:rPr lang="zh-CN" altLang="en-US" sz="3200" dirty="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  <a:sym typeface="+mn-ea"/>
              </a:rPr>
              <a:t>（了解）</a:t>
            </a:r>
            <a:endParaRPr lang="zh-CN" sz="3200" dirty="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5365" y="1135380"/>
            <a:ext cx="95745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吴恩达机器学习/CS229（推荐）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：适合入门，吴恩达会让你感觉自己就是个天才，课程链接：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https://www.bilibili.com/video/BV164411b7dx/?spm_id_from=333.337.search-card.all.click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吴恩达深度学习系列；喜欢吴恩达的可以继续，讲的也挺好，课程链接：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https://www.bilibili.com/video/BV1FT4y1E74V/?spm_id_from=333.337.search-card.all.click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李沐深度学习+论文带读（</a:t>
            </a:r>
            <a:r>
              <a:rPr lang="zh-CN" alt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强烈推荐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）：在B站就有完整的中文视频课程，课程链接：https://space.bilibili.com/1567748478/channel/seriesdetail?sid=358497</a:t>
            </a:r>
          </a:p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台大李宏毅机器学习（推荐）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：硬核，colab上有完成的学习lab，有一定难度。课程链接：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https://www.bilibili.com/video/BV1Wv411h7kN/?spm_id_from=333.337.search-card.all.click&amp;vd_source=15ce01d37634a7c2ee97171dc7614b15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CS231n：深度学习和计算机视觉，由李飞飞和她的博士生主讲，课程链接：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https://www.bilibili.com/video/BV1nJ411z7fe/?spm_id_from=333.337.search-card.all.click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其它课程推荐：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https://blog.csdn.net/zzh516451964zzh/article/details/123212671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4480" y="1621790"/>
            <a:ext cx="8884285" cy="42905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《深度学习 Deep Learning》（花书）：大名鼎鼎的“花书”，理论性较强，讲解的理论知识较为深入，建议看英文原版书籍，需要一定基础。</a:t>
            </a: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《动手学习深度学习》（李沐第二版）：优势是结合代码讲解，可配套李沐老师b站的教学视频，视频与书中内容是对应的，更有助于理解。</a:t>
            </a: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《机器学习》（西瓜书）：公式推导较多，可结合b站博士讲解视频学习：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3"/>
              </a:rPr>
              <a:t>https://www.bilibili.com/video/BV1dM411k7q5/?p=15&amp;vd_source=15ce01d37634a7c2ee97171dc7614b15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南瓜书（推理西瓜书中公式）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12690" y="466725"/>
            <a:ext cx="333003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3200" dirty="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  <a:sym typeface="+mn-ea"/>
              </a:rPr>
              <a:t>推荐书籍</a:t>
            </a:r>
            <a:r>
              <a:rPr lang="zh-CN" altLang="en-US" sz="3200" dirty="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  <a:sym typeface="+mn-ea"/>
              </a:rPr>
              <a:t>（了解）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iY2JkMjU3NGYzZTEwMzZmMGFkZWViYmNkYWU3NDIifQ=="/>
  <p:tag name="KSO_WPP_MARK_KEY" val="1a79dbb1-062b-45c6-8814-7ad7f3adf9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807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华文中宋</vt:lpstr>
      <vt:lpstr>Arial</vt:lpstr>
      <vt:lpstr>Times New Roman</vt:lpstr>
      <vt:lpstr>Office 主题​​</vt:lpstr>
      <vt:lpstr>实验三：基于信息增益率的决策树模型</vt:lpstr>
      <vt:lpstr>决策树思想</vt:lpstr>
      <vt:lpstr>决策树学习基本算法</vt:lpstr>
      <vt:lpstr>信息增益率</vt:lpstr>
      <vt:lpstr>数据集介绍</vt:lpstr>
      <vt:lpstr>实验环境</vt:lpstr>
      <vt:lpstr>实验要求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福生 李</cp:lastModifiedBy>
  <cp:revision>81</cp:revision>
  <dcterms:created xsi:type="dcterms:W3CDTF">2020-04-27T02:56:00Z</dcterms:created>
  <dcterms:modified xsi:type="dcterms:W3CDTF">2024-03-15T13:03:16Z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C19937BF6C6E4F9C92FF088D82088FA2</vt:lpwstr>
  </property>
</Properties>
</file>