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66" r:id="rId4"/>
    <p:sldId id="267" r:id="rId5"/>
    <p:sldId id="284" r:id="rId6"/>
    <p:sldId id="274" r:id="rId7"/>
    <p:sldId id="279" r:id="rId8"/>
    <p:sldId id="276" r:id="rId9"/>
    <p:sldId id="258" r:id="rId10"/>
    <p:sldId id="283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58626-EA33-4AAC-A387-38B1834F0E0A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F98D5-2B0F-4630-A2B5-97B2DC8E7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872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A5320-0E8A-4A5A-B92A-BA2331ACB8D2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A5320-0E8A-4A5A-B92A-BA2331ACB8D2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39645"/>
            <a:ext cx="9144000" cy="1270635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</a:rPr>
              <a:t>实验五：支持向量机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558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</a:rPr>
              <a:t>支持向量机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5240"/>
            <a:ext cx="10515600" cy="4737735"/>
          </a:xfrm>
        </p:spPr>
        <p:txBody>
          <a:bodyPr>
            <a:normAutofit/>
          </a:bodyPr>
          <a:lstStyle/>
          <a:p>
            <a:pPr fontAlgn="auto">
              <a:lnSpc>
                <a:spcPct val="140000"/>
              </a:lnSpc>
            </a:pP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支持向量机（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support vector machines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SVM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）是一种二分类模型，它的目的是寻找一个超平面来对样本进行分割，</a:t>
            </a:r>
            <a:r>
              <a:rPr lang="zh-CN" altLang="en-US" sz="24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分割的原则是间隔最大化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，最终转化为一个凸二次规划问题来求解。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104" y="2966407"/>
            <a:ext cx="5850835" cy="35639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 b="12081"/>
          <a:stretch>
            <a:fillRect/>
          </a:stretch>
        </p:blipFill>
        <p:spPr>
          <a:xfrm>
            <a:off x="567690" y="3649980"/>
            <a:ext cx="4512945" cy="30054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227AFB-46C1-97B4-5FCA-8A309312DA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7056" y="2692416"/>
            <a:ext cx="2185171" cy="6867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C924E99-BC7B-337D-012A-A7DB37EF8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461" y="1051067"/>
            <a:ext cx="8825078" cy="526906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25211C7-A65E-E383-5687-5E05F718A09D}"/>
              </a:ext>
            </a:extLst>
          </p:cNvPr>
          <p:cNvSpPr txBox="1"/>
          <p:nvPr/>
        </p:nvSpPr>
        <p:spPr>
          <a:xfrm>
            <a:off x="933855" y="447472"/>
            <a:ext cx="4406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支持向量机基本型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2FB5AB1-CDE0-08AA-A511-A6CBB8DF85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37" t="13599" r="5261" b="8906"/>
          <a:stretch/>
        </p:blipFill>
        <p:spPr>
          <a:xfrm>
            <a:off x="8871626" y="2149813"/>
            <a:ext cx="3054485" cy="846306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158200B-7CA1-12ED-388C-D959A7BBEA86}"/>
              </a:ext>
            </a:extLst>
          </p:cNvPr>
          <p:cNvCxnSpPr/>
          <p:nvPr/>
        </p:nvCxnSpPr>
        <p:spPr>
          <a:xfrm flipH="1">
            <a:off x="6956981" y="2828041"/>
            <a:ext cx="1838227" cy="34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>
            <p:ph idx="1"/>
          </p:nvPr>
        </p:nvSpPr>
        <p:spPr>
          <a:xfrm>
            <a:off x="838200" y="390939"/>
            <a:ext cx="10515600" cy="5786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对偶问题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551472-3E30-2270-A570-CEF1EABFE0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43" r="12452" b="3700"/>
          <a:stretch/>
        </p:blipFill>
        <p:spPr>
          <a:xfrm>
            <a:off x="2086369" y="888859"/>
            <a:ext cx="8536235" cy="578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>
            <p:ph idx="1"/>
          </p:nvPr>
        </p:nvSpPr>
        <p:spPr>
          <a:xfrm>
            <a:off x="838200" y="390939"/>
            <a:ext cx="10515600" cy="5786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求解方法 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- </a:t>
            </a:r>
            <a:r>
              <a:rPr lang="en-US" altLang="zh-CN" sz="24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SMO</a:t>
            </a:r>
            <a:endParaRPr lang="zh-CN" altLang="en-US" sz="2400"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957" y="978535"/>
            <a:ext cx="8808085" cy="5198745"/>
          </a:xfrm>
          <a:prstGeom prst="rect">
            <a:avLst/>
          </a:prstGeom>
        </p:spPr>
      </p:pic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 flipV="1">
            <a:off x="3774440" y="5095240"/>
            <a:ext cx="5628640" cy="31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E85D08DD-0D88-57F8-A471-7E7501992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2978" y="2409502"/>
            <a:ext cx="3469443" cy="627386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2955A63-C9FF-220A-050C-4A4F2F71116A}"/>
              </a:ext>
            </a:extLst>
          </p:cNvPr>
          <p:cNvCxnSpPr/>
          <p:nvPr/>
        </p:nvCxnSpPr>
        <p:spPr>
          <a:xfrm flipH="1">
            <a:off x="7022969" y="3036888"/>
            <a:ext cx="1168924" cy="39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</a:rPr>
              <a:t>数据集介绍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5175" y="1691005"/>
            <a:ext cx="5545455" cy="4438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数据集：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支持向量机数据集</a:t>
            </a:r>
            <a:r>
              <a:rPr lang="en-US" altLang="zh-CN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/dataset.txt</a:t>
            </a:r>
          </a:p>
          <a:p>
            <a:pPr marL="0" indent="0">
              <a:buNone/>
            </a:pP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共有 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100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个样本，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个输入变量</a:t>
            </a:r>
          </a:p>
          <a:p>
            <a:pPr marL="0" indent="0">
              <a:buNone/>
            </a:pP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数据格式如右图：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581265" y="1543050"/>
            <a:ext cx="3098800" cy="46107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</a:rPr>
              <a:t>实验环境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9381" y="2112400"/>
            <a:ext cx="8938846" cy="322467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Python </a:t>
            </a:r>
          </a:p>
          <a:p>
            <a:pPr marL="0" indent="0">
              <a:buNone/>
            </a:pP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编辑器：</a:t>
            </a:r>
            <a:r>
              <a:rPr lang="en-US" altLang="zh-CN" dirty="0" err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Jupyter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Notebook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或 </a:t>
            </a:r>
            <a:r>
              <a:rPr lang="en-US" altLang="zh-CN" dirty="0" err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Pycharm</a:t>
            </a:r>
            <a:endParaRPr lang="en-US" altLang="zh-CN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可使用</a:t>
            </a:r>
            <a:r>
              <a:rPr lang="en-US" altLang="zh-CN" dirty="0" err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numpy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pandas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matplotlib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等基础扩展包，建议使用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anaconda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安装</a:t>
            </a:r>
            <a:endParaRPr lang="en-US" altLang="zh-CN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不可使用</a:t>
            </a:r>
            <a:r>
              <a:rPr lang="en-US" altLang="zh-CN" dirty="0" err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sklearn</a:t>
            </a:r>
            <a:r>
              <a:rPr lang="zh-CN" altLang="en-US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</a:t>
            </a:r>
            <a:r>
              <a:rPr lang="en-US" altLang="zh-CN" dirty="0" err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pytorch</a:t>
            </a:r>
            <a:r>
              <a:rPr lang="zh-CN" altLang="en-US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等机器学习包</a:t>
            </a:r>
            <a:endParaRPr lang="en-US" altLang="zh-CN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endParaRPr lang="zh-CN" altLang="en-US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0880" y="159385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</a:rPr>
              <a:t>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2020" y="1332865"/>
            <a:ext cx="10515600" cy="3989070"/>
          </a:xfrm>
        </p:spPr>
        <p:txBody>
          <a:bodyPr>
            <a:normAutofit fontScale="25000" lnSpcReduction="20000"/>
          </a:bodyPr>
          <a:lstStyle/>
          <a:p>
            <a:pPr marL="514350" indent="-514350" fontAlgn="auto">
              <a:lnSpc>
                <a:spcPct val="125000"/>
              </a:lnSpc>
              <a:spcAft>
                <a:spcPts val="600"/>
              </a:spcAft>
              <a:buAutoNum type="arabicPeriod"/>
            </a:pPr>
            <a:r>
              <a:rPr lang="zh-CN" altLang="en-US" sz="8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了解</a:t>
            </a:r>
            <a:r>
              <a:rPr lang="en-US" altLang="zh-CN" sz="80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SMO</a:t>
            </a:r>
            <a:r>
              <a:rPr lang="zh-CN" altLang="en-US" sz="80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算法求解</a:t>
            </a:r>
            <a:r>
              <a:rPr lang="en-US" altLang="zh-CN" sz="80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SVM</a:t>
            </a:r>
            <a:r>
              <a:rPr lang="zh-CN" altLang="en-US" sz="8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的过程，</a:t>
            </a:r>
            <a:r>
              <a:rPr lang="en-US" altLang="zh-CN" sz="8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SMO</a:t>
            </a:r>
            <a:r>
              <a:rPr lang="zh-CN" altLang="en-US" sz="8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算法的</a:t>
            </a:r>
            <a:r>
              <a:rPr lang="en-US" altLang="zh-CN" sz="80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python</a:t>
            </a:r>
            <a:r>
              <a:rPr lang="zh-CN" altLang="en-US" sz="80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实现</a:t>
            </a:r>
            <a:endParaRPr lang="en-US" altLang="zh-CN" sz="80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514350" indent="-514350" fontAlgn="auto">
              <a:lnSpc>
                <a:spcPct val="125000"/>
              </a:lnSpc>
              <a:spcAft>
                <a:spcPts val="600"/>
              </a:spcAft>
              <a:buAutoNum type="arabicPeriod"/>
            </a:pPr>
            <a:r>
              <a:rPr lang="zh-CN" altLang="en-US" sz="8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通过编程得到所给数据对应的</a:t>
            </a:r>
            <a:r>
              <a:rPr lang="en-US" altLang="zh-CN" sz="80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SVM</a:t>
            </a:r>
            <a:r>
              <a:rPr lang="zh-CN" altLang="en-US" sz="80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分割平面</a:t>
            </a:r>
            <a:endParaRPr lang="en-US" altLang="zh-CN" sz="80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514350" indent="-514350" fontAlgn="auto">
              <a:lnSpc>
                <a:spcPct val="125000"/>
              </a:lnSpc>
              <a:spcAft>
                <a:spcPts val="600"/>
              </a:spcAft>
              <a:buAutoNum type="arabicPeriod"/>
            </a:pPr>
            <a:r>
              <a:rPr lang="zh-CN" altLang="en-US" sz="8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将数据以及所得线性方程结果进行</a:t>
            </a:r>
            <a:r>
              <a:rPr lang="zh-CN" altLang="en-US" sz="80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可视化</a:t>
            </a:r>
            <a:endParaRPr lang="en-US" altLang="zh-CN" sz="80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 fontAlgn="auto">
              <a:lnSpc>
                <a:spcPct val="125000"/>
              </a:lnSpc>
              <a:spcAft>
                <a:spcPts val="600"/>
              </a:spcAft>
              <a:buNone/>
            </a:pPr>
            <a:r>
              <a:rPr lang="en-US" sz="8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4.   </a:t>
            </a:r>
            <a:r>
              <a:rPr sz="80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4月1</a:t>
            </a:r>
            <a:r>
              <a:rPr lang="en-US" sz="80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4</a:t>
            </a:r>
            <a:r>
              <a:rPr sz="80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日晚上12:00</a:t>
            </a:r>
            <a:r>
              <a:rPr sz="8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将代码（.py或者.ipynb文件）、</a:t>
            </a:r>
            <a:r>
              <a:rPr sz="8000" dirty="0" err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实验报告（pdf文件）一并打包上传至邮箱</a:t>
            </a:r>
            <a:r>
              <a:rPr sz="8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。</a:t>
            </a:r>
          </a:p>
          <a:p>
            <a:pPr marL="0" indent="0" fontAlgn="auto">
              <a:lnSpc>
                <a:spcPct val="125000"/>
              </a:lnSpc>
              <a:spcAft>
                <a:spcPts val="600"/>
              </a:spcAft>
              <a:buNone/>
            </a:pPr>
            <a:r>
              <a:rPr sz="8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	</a:t>
            </a:r>
            <a:r>
              <a:rPr sz="8000" dirty="0" err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邮箱</a:t>
            </a:r>
            <a:r>
              <a:rPr sz="8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：</a:t>
            </a:r>
            <a:r>
              <a:rPr lang="en-US" altLang="zh-CN" sz="80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lfs17371915413@163.com </a:t>
            </a:r>
            <a:endParaRPr sz="80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 fontAlgn="auto">
              <a:lnSpc>
                <a:spcPct val="125000"/>
              </a:lnSpc>
              <a:spcAft>
                <a:spcPts val="600"/>
              </a:spcAft>
              <a:buNone/>
            </a:pPr>
            <a:r>
              <a:rPr sz="8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   </a:t>
            </a:r>
            <a:r>
              <a:rPr lang="en-US" sz="8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	</a:t>
            </a:r>
            <a:r>
              <a:rPr sz="8000" dirty="0" err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压缩包和实验报告命名方式</a:t>
            </a:r>
            <a:r>
              <a:rPr sz="8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：</a:t>
            </a:r>
          </a:p>
          <a:p>
            <a:pPr marL="0" indent="0" fontAlgn="auto">
              <a:lnSpc>
                <a:spcPct val="125000"/>
              </a:lnSpc>
              <a:spcAft>
                <a:spcPts val="600"/>
              </a:spcAft>
              <a:buNone/>
            </a:pPr>
            <a:r>
              <a:rPr sz="8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	实验序号_学号_姓名，例如：实验1_111702xxxxx_王xx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分类结果（示例）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073910" y="1529080"/>
            <a:ext cx="6991985" cy="465518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DFA1F66-16E4-BC57-2CA9-3394DFD5BA0E}"/>
              </a:ext>
            </a:extLst>
          </p:cNvPr>
          <p:cNvSpPr txBox="1"/>
          <p:nvPr/>
        </p:nvSpPr>
        <p:spPr>
          <a:xfrm>
            <a:off x="7173798" y="365125"/>
            <a:ext cx="289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线性可分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1121bdc-6c16-42f0-afb7-425c0b9bc322"/>
  <p:tag name="COMMONDATA" val="eyJoZGlkIjoiODViY2JkMjU3NGYzZTEwMzZmMGFkZWViYmNkYWU3ND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5280,&quot;width&quot;:3550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221</Words>
  <Application>Microsoft Office PowerPoint</Application>
  <PresentationFormat>宽屏</PresentationFormat>
  <Paragraphs>30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华文中宋</vt:lpstr>
      <vt:lpstr>Arial</vt:lpstr>
      <vt:lpstr>Office 主题​​</vt:lpstr>
      <vt:lpstr>1_Office 主题​​</vt:lpstr>
      <vt:lpstr>实验五：支持向量机</vt:lpstr>
      <vt:lpstr>支持向量机</vt:lpstr>
      <vt:lpstr>PowerPoint 演示文稿</vt:lpstr>
      <vt:lpstr>PowerPoint 演示文稿</vt:lpstr>
      <vt:lpstr>PowerPoint 演示文稿</vt:lpstr>
      <vt:lpstr>数据集介绍</vt:lpstr>
      <vt:lpstr>实验环境</vt:lpstr>
      <vt:lpstr>实验要求</vt:lpstr>
      <vt:lpstr>分类结果（示例）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实验一：多元线性回归</dc:title>
  <dc:creator>袁 野</dc:creator>
  <cp:lastModifiedBy>福生 李</cp:lastModifiedBy>
  <cp:revision>69</cp:revision>
  <dcterms:created xsi:type="dcterms:W3CDTF">2020-04-27T02:56:00Z</dcterms:created>
  <dcterms:modified xsi:type="dcterms:W3CDTF">2024-04-01T04:56:00Z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26ACED818169463AB3F5165142F99E44_13</vt:lpwstr>
  </property>
</Properties>
</file>