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6.xml" ContentType="application/vnd.openxmlformats-officedocument.presentationml.notesSlide+xml"/>
  <Override PartName="/ppt/tags/tag69.xml" ContentType="application/vnd.openxmlformats-officedocument.presentationml.tags+xml"/>
  <Override PartName="/ppt/notesSlides/notesSlide7.xml" ContentType="application/vnd.openxmlformats-officedocument.presentationml.notesSlide+xml"/>
  <Override PartName="/ppt/tags/tag7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7" r:id="rId2"/>
    <p:sldId id="278" r:id="rId3"/>
    <p:sldId id="279" r:id="rId4"/>
    <p:sldId id="263" r:id="rId5"/>
    <p:sldId id="259" r:id="rId6"/>
    <p:sldId id="260" r:id="rId7"/>
    <p:sldId id="280" r:id="rId8"/>
    <p:sldId id="261" r:id="rId9"/>
    <p:sldId id="281" r:id="rId10"/>
    <p:sldId id="271" r:id="rId11"/>
    <p:sldId id="272" r:id="rId12"/>
    <p:sldId id="273" r:id="rId13"/>
    <p:sldId id="274" r:id="rId14"/>
    <p:sldId id="275" r:id="rId15"/>
    <p:sldId id="276" r:id="rId16"/>
    <p:sldId id="277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2215" autoAdjust="0"/>
  </p:normalViewPr>
  <p:slideViewPr>
    <p:cSldViewPr snapToGrid="0" showGuides="1">
      <p:cViewPr varScale="1">
        <p:scale>
          <a:sx n="67" d="100"/>
          <a:sy n="67" d="100"/>
        </p:scale>
        <p:origin x="688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5602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5602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5602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5602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5602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669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5602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5602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81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2024/4/21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python.org/ftp/python/3.9.12/python-3.9.12-amd64.ex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#section=windows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7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163" y="0"/>
            <a:ext cx="1282700" cy="1282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009775" y="2078355"/>
            <a:ext cx="8220075" cy="8928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44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NLP</a:t>
            </a:r>
            <a:r>
              <a:rPr lang="zh-CN" altLang="en-US" sz="44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实验一：形式语言与自动机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749415" y="342900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——</a:t>
            </a:r>
            <a:r>
              <a:rPr lang="zh-CN" altLang="en-US" sz="32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有限自动机的实现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773849-4126-C1E7-B6E0-05F2FD9A560C}"/>
              </a:ext>
            </a:extLst>
          </p:cNvPr>
          <p:cNvSpPr txBox="1"/>
          <p:nvPr/>
        </p:nvSpPr>
        <p:spPr>
          <a:xfrm>
            <a:off x="9696450" y="5612249"/>
            <a:ext cx="2905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2024.4.22</a:t>
            </a:r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附录：</a:t>
            </a:r>
            <a:r>
              <a:rPr lang="en-US" altLang="zh-CN" dirty="0" err="1"/>
              <a:t>Pycharm</a:t>
            </a:r>
            <a:r>
              <a:rPr lang="zh-CN" altLang="en-US" dirty="0"/>
              <a:t>的安装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，安装</a:t>
            </a:r>
            <a:r>
              <a:rPr lang="en-US" altLang="zh-CN" dirty="0"/>
              <a:t>python3 </a:t>
            </a:r>
            <a:r>
              <a:rPr lang="zh-CN" altLang="en-US" dirty="0"/>
              <a:t>（</a:t>
            </a:r>
            <a:r>
              <a:rPr lang="en-US" altLang="zh-CN" dirty="0"/>
              <a:t>3.6</a:t>
            </a:r>
            <a:r>
              <a:rPr lang="zh-CN" altLang="en-US" dirty="0"/>
              <a:t>及以上版本均可，推荐</a:t>
            </a:r>
            <a:r>
              <a:rPr lang="en-US" altLang="zh-CN" dirty="0"/>
              <a:t>3.9</a:t>
            </a:r>
            <a:r>
              <a:rPr lang="zh-CN" altLang="en-US" dirty="0"/>
              <a:t>）</a:t>
            </a:r>
            <a:r>
              <a:rPr lang="en-US" altLang="zh-CN" dirty="0">
                <a:hlinkClick r:id="rId2"/>
              </a:rPr>
              <a:t>https://www.python.org/ftp/python/3.9.12/python-3.9.12-amd64.exe</a:t>
            </a:r>
            <a:endParaRPr lang="en-US" altLang="zh-CN" dirty="0"/>
          </a:p>
          <a:p>
            <a:r>
              <a:rPr lang="zh-CN" altLang="en-US" dirty="0"/>
              <a:t>选择自定义安装</a:t>
            </a:r>
          </a:p>
          <a:p>
            <a:r>
              <a:rPr lang="zh-CN" altLang="en-US" dirty="0"/>
              <a:t>记得勾选添加进环境变量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292" y="2883566"/>
            <a:ext cx="5869508" cy="36093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9477" y="1518180"/>
            <a:ext cx="5693045" cy="3500798"/>
          </a:xfrm>
        </p:spPr>
      </p:pic>
      <p:sp>
        <p:nvSpPr>
          <p:cNvPr id="6" name="内容占位符 2"/>
          <p:cNvSpPr txBox="1"/>
          <p:nvPr/>
        </p:nvSpPr>
        <p:spPr>
          <a:xfrm>
            <a:off x="998621" y="98848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，选择安装位置安装，其他选项均默认即可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>
          <a:xfrm>
            <a:off x="998621" y="98848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，验证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python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安装成功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08330" y="1553845"/>
            <a:ext cx="10968990" cy="4695825"/>
          </a:xfrm>
        </p:spPr>
        <p:txBody>
          <a:bodyPr/>
          <a:lstStyle/>
          <a:p>
            <a:endParaRPr lang="zh-CN" altLang="en-US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命令行输入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python</a:t>
            </a:r>
          </a:p>
          <a:p>
            <a:pPr marL="0" indent="0">
              <a:buNone/>
            </a:pP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显示版本</a:t>
            </a:r>
          </a:p>
          <a:p>
            <a:pPr marL="0" indent="0">
              <a:buNone/>
            </a:pPr>
            <a:endParaRPr lang="en-US" altLang="zh-CN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输入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where python</a:t>
            </a:r>
          </a:p>
          <a:p>
            <a:pPr marL="0" indent="0">
              <a:buNone/>
            </a:pP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显示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python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安装位置</a:t>
            </a:r>
            <a:endParaRPr lang="en-US" altLang="zh-CN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zh-CN" altLang="en-US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84A242-C9A5-D0A0-108A-A37688212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633" y="1842337"/>
            <a:ext cx="7574588" cy="39524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>
          <a:xfrm>
            <a:off x="998621" y="98848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4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，下载</a:t>
            </a:r>
            <a:r>
              <a:rPr lang="en-US" altLang="zh-CN" sz="2400" dirty="0" err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pycharm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，下载社区版，也可下载专业版，经过学生认证后也可免费使用。下载链接：</a:t>
            </a:r>
          </a:p>
          <a:p>
            <a:pPr marL="0" indent="0">
              <a:buNone/>
            </a:pPr>
            <a:r>
              <a:rPr lang="en-US" altLang="zh-CN" b="0" i="0" u="none" strike="noStrike" dirty="0">
                <a:solidFill>
                  <a:srgbClr val="4EA1DB"/>
                </a:solidFill>
                <a:effectLst/>
                <a:latin typeface="Times New Roman" panose="02020603050405020304" charset="0"/>
                <a:cs typeface="Times New Roman" panose="02020603050405020304" charset="0"/>
                <a:hlinkClick r:id="rId3"/>
              </a:rPr>
              <a:t>https://www.jetbrains.com/pycharm/download/#section=windows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06625" y="2402205"/>
            <a:ext cx="7162800" cy="41859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>
          <a:xfrm>
            <a:off x="998621" y="98848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5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，安装时选择自己安装路径，勾选如下选项，其他的全部默认即可。安装完后启动</a:t>
            </a:r>
            <a:r>
              <a:rPr lang="en-US" altLang="zh-CN" sz="2400" dirty="0" err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pycharm</a:t>
            </a:r>
            <a:endParaRPr lang="zh-CN" altLang="en-US" sz="2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615" y="1886585"/>
            <a:ext cx="6859905" cy="47339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>
          <a:xfrm>
            <a:off x="561340" y="234315"/>
            <a:ext cx="2711450" cy="114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6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、新建项目</a:t>
            </a:r>
            <a:endParaRPr lang="en-US" altLang="zh-CN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zh-CN" altLang="en-US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740" y="843932"/>
            <a:ext cx="7657143" cy="569523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218351" y="2512300"/>
            <a:ext cx="4182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此处选择你安装好的</a:t>
            </a:r>
            <a:r>
              <a:rPr lang="en-US" altLang="zh-CN" dirty="0">
                <a:solidFill>
                  <a:srgbClr val="FF0000"/>
                </a:solidFill>
              </a:rPr>
              <a:t>python3.9</a:t>
            </a:r>
            <a:r>
              <a:rPr lang="zh-CN" altLang="en-US" dirty="0">
                <a:solidFill>
                  <a:srgbClr val="FF0000"/>
                </a:solidFill>
              </a:rPr>
              <a:t>即可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>
          <a:xfrm>
            <a:off x="838200" y="49959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7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，新建项目后即可开始写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python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代码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218351" y="2512300"/>
            <a:ext cx="4182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此处选择你安装好的</a:t>
            </a:r>
            <a:r>
              <a:rPr lang="en-US" altLang="zh-CN" dirty="0">
                <a:solidFill>
                  <a:srgbClr val="FF0000"/>
                </a:solidFill>
              </a:rPr>
              <a:t>python3.9</a:t>
            </a:r>
            <a:r>
              <a:rPr lang="zh-CN" altLang="en-US" dirty="0">
                <a:solidFill>
                  <a:srgbClr val="FF0000"/>
                </a:solidFill>
              </a:rPr>
              <a:t>即可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39" y="1184767"/>
            <a:ext cx="11447619" cy="51238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7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698163" y="0"/>
            <a:ext cx="1282700" cy="1282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标题 8">
            <a:extLst>
              <a:ext uri="{FF2B5EF4-FFF2-40B4-BE49-F238E27FC236}">
                <a16:creationId xmlns:a16="http://schemas.microsoft.com/office/drawing/2014/main" id="{B5EFEA78-7E3C-BCD2-8BCF-9F9DF4A2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知识回顾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77CA0A5-222D-3032-7446-E2C170C6441E}"/>
              </a:ext>
            </a:extLst>
          </p:cNvPr>
          <p:cNvSpPr txBox="1"/>
          <p:nvPr/>
        </p:nvSpPr>
        <p:spPr>
          <a:xfrm>
            <a:off x="722700" y="1724025"/>
            <a:ext cx="7934325" cy="15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C0529BA-300C-98C4-7DF5-5D5A6AEA2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1692725"/>
            <a:ext cx="11851384" cy="141242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0FBD35A-08C5-BF18-518B-9CC5E60E7B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00" y="3429000"/>
            <a:ext cx="7610475" cy="256047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D61955F-78CC-E810-A3A1-626CD296FF4E}"/>
              </a:ext>
            </a:extLst>
          </p:cNvPr>
          <p:cNvSpPr txBox="1"/>
          <p:nvPr/>
        </p:nvSpPr>
        <p:spPr>
          <a:xfrm>
            <a:off x="8270100" y="4541547"/>
            <a:ext cx="285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自上而下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2154C4E-46E2-E800-DEC0-0F676D6C5F12}"/>
              </a:ext>
            </a:extLst>
          </p:cNvPr>
          <p:cNvSpPr txBox="1"/>
          <p:nvPr/>
        </p:nvSpPr>
        <p:spPr>
          <a:xfrm>
            <a:off x="9784575" y="5325039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自下而上</a:t>
            </a:r>
          </a:p>
        </p:txBody>
      </p:sp>
      <p:sp>
        <p:nvSpPr>
          <p:cNvPr id="19" name="箭头: 左 18">
            <a:extLst>
              <a:ext uri="{FF2B5EF4-FFF2-40B4-BE49-F238E27FC236}">
                <a16:creationId xmlns:a16="http://schemas.microsoft.com/office/drawing/2014/main" id="{15DDE2C2-4929-1578-FD37-A1B218BC9E32}"/>
              </a:ext>
            </a:extLst>
          </p:cNvPr>
          <p:cNvSpPr/>
          <p:nvPr/>
        </p:nvSpPr>
        <p:spPr>
          <a:xfrm>
            <a:off x="7325925" y="4663554"/>
            <a:ext cx="714375" cy="1560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左 19">
            <a:extLst>
              <a:ext uri="{FF2B5EF4-FFF2-40B4-BE49-F238E27FC236}">
                <a16:creationId xmlns:a16="http://schemas.microsoft.com/office/drawing/2014/main" id="{169BD228-2CCB-4B21-15B3-092B34B42E63}"/>
              </a:ext>
            </a:extLst>
          </p:cNvPr>
          <p:cNvSpPr/>
          <p:nvPr/>
        </p:nvSpPr>
        <p:spPr>
          <a:xfrm>
            <a:off x="8858250" y="5449488"/>
            <a:ext cx="752475" cy="151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625747" y="6097611"/>
            <a:ext cx="514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内容详见课本第三章</a:t>
            </a:r>
          </a:p>
        </p:txBody>
      </p:sp>
      <p:pic>
        <p:nvPicPr>
          <p:cNvPr id="24587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698163" y="0"/>
            <a:ext cx="1282700" cy="1282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3496F6A-E926-95C4-DFFD-2EB5CCA94C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09" y="1282700"/>
            <a:ext cx="6626965" cy="409098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30FEE32-4F12-543C-94DC-EBAE28819FFA}"/>
              </a:ext>
            </a:extLst>
          </p:cNvPr>
          <p:cNvSpPr txBox="1"/>
          <p:nvPr/>
        </p:nvSpPr>
        <p:spPr>
          <a:xfrm>
            <a:off x="7263606" y="1617276"/>
            <a:ext cx="638968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正则文法</a:t>
            </a:r>
            <a:r>
              <a:rPr lang="en-US" altLang="zh-CN" sz="1600" dirty="0"/>
              <a:t>(G3)                    </a:t>
            </a:r>
            <a:r>
              <a:rPr lang="zh-CN" altLang="en-US" sz="1600" dirty="0"/>
              <a:t>上下文无关文法</a:t>
            </a:r>
            <a:r>
              <a:rPr lang="en-US" altLang="zh-CN" sz="1600" dirty="0"/>
              <a:t>(G2)</a:t>
            </a:r>
          </a:p>
          <a:p>
            <a:r>
              <a:rPr lang="zh-CN" altLang="en-US" sz="1600" dirty="0"/>
              <a:t>上下文有关文法</a:t>
            </a:r>
            <a:r>
              <a:rPr lang="en-US" altLang="zh-CN" sz="1600" dirty="0"/>
              <a:t>(G1)         </a:t>
            </a:r>
            <a:r>
              <a:rPr lang="zh-CN" altLang="en-US" sz="1600" dirty="0"/>
              <a:t>无约束文法</a:t>
            </a:r>
            <a:r>
              <a:rPr lang="en-US" altLang="zh-CN" sz="1600" dirty="0"/>
              <a:t>(G0)</a:t>
            </a:r>
          </a:p>
          <a:p>
            <a:endParaRPr lang="en-US" altLang="zh-CN" sz="1600" dirty="0">
              <a:solidFill>
                <a:srgbClr val="FF0000"/>
              </a:solidFill>
            </a:endParaRPr>
          </a:p>
          <a:p>
            <a:endParaRPr lang="en-US" altLang="zh-CN" sz="1600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05002FFE-BA74-8742-2F95-55EAA1805A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006382"/>
              </p:ext>
            </p:extLst>
          </p:nvPr>
        </p:nvGraphicFramePr>
        <p:xfrm>
          <a:off x="7756106" y="2236332"/>
          <a:ext cx="3235120" cy="329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20760" imgH="215640" progId="Equation.DSMT4">
                  <p:embed/>
                </p:oleObj>
              </mc:Choice>
              <mc:Fallback>
                <p:oleObj name="Equation" r:id="rId5" imgW="2120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56106" y="2236332"/>
                        <a:ext cx="3235120" cy="329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箭头: 左 14">
            <a:extLst>
              <a:ext uri="{FF2B5EF4-FFF2-40B4-BE49-F238E27FC236}">
                <a16:creationId xmlns:a16="http://schemas.microsoft.com/office/drawing/2014/main" id="{4EC06D81-CC53-C138-BE9C-95468F891E12}"/>
              </a:ext>
            </a:extLst>
          </p:cNvPr>
          <p:cNvSpPr/>
          <p:nvPr/>
        </p:nvSpPr>
        <p:spPr>
          <a:xfrm>
            <a:off x="6171619" y="2117269"/>
            <a:ext cx="908255" cy="2381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F5A512F-A81A-B2C5-E6B2-A38C9D473C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553" y="3001972"/>
            <a:ext cx="4419376" cy="1376363"/>
          </a:xfrm>
          <a:prstGeom prst="rect">
            <a:avLst/>
          </a:prstGeom>
        </p:spPr>
      </p:pic>
      <p:sp>
        <p:nvSpPr>
          <p:cNvPr id="19" name="箭头: 左 18">
            <a:extLst>
              <a:ext uri="{FF2B5EF4-FFF2-40B4-BE49-F238E27FC236}">
                <a16:creationId xmlns:a16="http://schemas.microsoft.com/office/drawing/2014/main" id="{E11092C8-96D4-73BD-3FD1-7266519C1795}"/>
              </a:ext>
            </a:extLst>
          </p:cNvPr>
          <p:cNvSpPr/>
          <p:nvPr/>
        </p:nvSpPr>
        <p:spPr>
          <a:xfrm>
            <a:off x="6113473" y="3571090"/>
            <a:ext cx="1024547" cy="238125"/>
          </a:xfrm>
          <a:prstGeom prst="leftArrow">
            <a:avLst>
              <a:gd name="adj1" fmla="val 58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7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163" y="0"/>
            <a:ext cx="1282700" cy="1282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438332" y="409000"/>
            <a:ext cx="331533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有限自动机</a:t>
            </a:r>
            <a:r>
              <a:rPr lang="en-US" altLang="zh-CN" sz="32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(FA)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40359" y="1473458"/>
            <a:ext cx="433641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确定的有限自动机（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DFA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）定义：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652B5F-49F8-A64B-B8A2-9D1568E0D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82" y="2229223"/>
            <a:ext cx="4762818" cy="239955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B7AFF3C-EDAC-E8F7-D312-FE93473C339D}"/>
              </a:ext>
            </a:extLst>
          </p:cNvPr>
          <p:cNvSpPr txBox="1"/>
          <p:nvPr/>
        </p:nvSpPr>
        <p:spPr>
          <a:xfrm>
            <a:off x="6438582" y="1473458"/>
            <a:ext cx="339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 状态转换图：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8A2D63A-F50D-3FF9-1A0F-7F8F5C057B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408" y="2229223"/>
            <a:ext cx="4447591" cy="222847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AD384CE-CB2F-40D8-496E-29B857DC9742}"/>
              </a:ext>
            </a:extLst>
          </p:cNvPr>
          <p:cNvSpPr txBox="1"/>
          <p:nvPr/>
        </p:nvSpPr>
        <p:spPr>
          <a:xfrm>
            <a:off x="6570408" y="4659467"/>
            <a:ext cx="401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DFA</a:t>
            </a:r>
            <a:r>
              <a:rPr lang="zh-CN" altLang="en-US" sz="18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接受的语言：</a:t>
            </a:r>
            <a:endParaRPr lang="en-US" altLang="zh-CN" sz="1800" dirty="0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A9DC5C6-3FBD-041E-601B-F332DEC4ED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74" y="5230566"/>
            <a:ext cx="4162425" cy="141023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B45A561D-F21F-45B4-E8CF-9C1B4863C4A6}"/>
              </a:ext>
            </a:extLst>
          </p:cNvPr>
          <p:cNvSpPr txBox="1"/>
          <p:nvPr/>
        </p:nvSpPr>
        <p:spPr>
          <a:xfrm>
            <a:off x="571182" y="5015211"/>
            <a:ext cx="2981643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DFA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示意图</a:t>
            </a:r>
            <a:r>
              <a:rPr lang="zh-CN" altLang="en-US" sz="18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：</a:t>
            </a:r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7EC7A585-BBBB-82C8-85AF-23B5F848B2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94" y="5650204"/>
            <a:ext cx="3995738" cy="99060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4D8FEE49-5611-65D3-E636-77A1E47CE983}"/>
              </a:ext>
            </a:extLst>
          </p:cNvPr>
          <p:cNvSpPr/>
          <p:nvPr/>
        </p:nvSpPr>
        <p:spPr>
          <a:xfrm>
            <a:off x="7248525" y="2162175"/>
            <a:ext cx="104775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7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163" y="0"/>
            <a:ext cx="1282700" cy="1282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8681DB2-0759-FC6E-9CE2-978E6F143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354" y="1406525"/>
            <a:ext cx="4394919" cy="36036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B8BA1A8-65CB-1FE6-33D3-967C80627909}"/>
              </a:ext>
            </a:extLst>
          </p:cNvPr>
          <p:cNvSpPr/>
          <p:nvPr/>
        </p:nvSpPr>
        <p:spPr>
          <a:xfrm>
            <a:off x="904875" y="1282700"/>
            <a:ext cx="1914525" cy="1860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F4F0A9-3EF6-653A-066E-33B6E74138B1}"/>
              </a:ext>
            </a:extLst>
          </p:cNvPr>
          <p:cNvSpPr txBox="1"/>
          <p:nvPr/>
        </p:nvSpPr>
        <p:spPr>
          <a:xfrm>
            <a:off x="5614752" y="2628900"/>
            <a:ext cx="561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判断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x=110101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是否被这样一个有限自动机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M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所接受？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8C152EB-6C5D-22E7-EA08-C15B01D8F5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98" y="3429000"/>
            <a:ext cx="3243464" cy="113244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7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9143" y="0"/>
            <a:ext cx="1282700" cy="1282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410845" y="290830"/>
            <a:ext cx="2373630" cy="7016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32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实验内容</a:t>
            </a:r>
          </a:p>
          <a:p>
            <a:endParaRPr lang="zh-CN" altLang="en-US" sz="3200" dirty="0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pic>
        <p:nvPicPr>
          <p:cNvPr id="3" name="内容占位符 5">
            <a:extLst>
              <a:ext uri="{FF2B5EF4-FFF2-40B4-BE49-F238E27FC236}">
                <a16:creationId xmlns:a16="http://schemas.microsoft.com/office/drawing/2014/main" id="{1AE52511-4D05-1A42-D132-F79CCF78772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77545" y="1282700"/>
            <a:ext cx="9496425" cy="2524125"/>
          </a:xfrm>
          <a:prstGeom prst="rect">
            <a:avLst/>
          </a:prstGeom>
        </p:spPr>
      </p:pic>
      <p:pic>
        <p:nvPicPr>
          <p:cNvPr id="6" name="图片 1">
            <a:extLst>
              <a:ext uri="{FF2B5EF4-FFF2-40B4-BE49-F238E27FC236}">
                <a16:creationId xmlns:a16="http://schemas.microsoft.com/office/drawing/2014/main" id="{ECF09CD4-CCF4-697A-E587-2EBF3E184B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6655" y="3429000"/>
            <a:ext cx="3749040" cy="30740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7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9143" y="0"/>
            <a:ext cx="1282700" cy="1282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410845" y="290830"/>
            <a:ext cx="2373630" cy="7016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32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实验要求</a:t>
            </a:r>
          </a:p>
          <a:p>
            <a:endParaRPr lang="zh-CN" altLang="en-US" sz="3200" dirty="0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0874EC-0C15-6BAF-D68C-40698106A61F}"/>
              </a:ext>
            </a:extLst>
          </p:cNvPr>
          <p:cNvSpPr txBox="1"/>
          <p:nvPr/>
        </p:nvSpPr>
        <p:spPr>
          <a:xfrm>
            <a:off x="1372870" y="1128360"/>
            <a:ext cx="75234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+mn-lt"/>
              </a:rPr>
              <a:t>输入：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+mn-lt"/>
              </a:rPr>
              <a:t>110101</a:t>
            </a:r>
            <a:b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+mn-lt"/>
              </a:rPr>
            </a:b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+mn-lt"/>
              </a:rPr>
              <a:t>          2313</a:t>
            </a:r>
            <a:b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+mn-lt"/>
              </a:rPr>
            </a:b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+mn-lt"/>
              </a:rPr>
              <a:t>          1111110</a:t>
            </a:r>
          </a:p>
          <a:p>
            <a:b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+mn-lt"/>
              </a:rPr>
            </a:b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+mn-lt"/>
              </a:rPr>
              <a:t>输出结果：字符串可以被有限自动机接收</a:t>
            </a:r>
            <a:b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+mn-lt"/>
              </a:rPr>
            </a:b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+mn-lt"/>
              </a:rPr>
              <a:t>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+mn-lt"/>
              </a:rPr>
              <a:t>              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+mn-lt"/>
              </a:rPr>
              <a:t>字符串中的字符不在输入符号集中</a:t>
            </a:r>
            <a:b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+mn-lt"/>
              </a:rPr>
            </a:b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+mn-lt"/>
              </a:rPr>
              <a:t>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+mn-lt"/>
              </a:rPr>
              <a:t>              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+mn-lt"/>
              </a:rPr>
              <a:t>字符串不可以被有限自动机接收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B5B401-1B94-9A17-6A4B-EB2A9AF6425F}"/>
              </a:ext>
            </a:extLst>
          </p:cNvPr>
          <p:cNvSpPr txBox="1"/>
          <p:nvPr/>
        </p:nvSpPr>
        <p:spPr>
          <a:xfrm>
            <a:off x="1372870" y="3545063"/>
            <a:ext cx="1732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案例截图：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6AFAB09-63B2-A481-B60E-C6DAA3C6EC2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78"/>
          <a:stretch/>
        </p:blipFill>
        <p:spPr>
          <a:xfrm>
            <a:off x="1456448" y="4115106"/>
            <a:ext cx="9279104" cy="22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6032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7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8163" y="0"/>
            <a:ext cx="1282700" cy="1282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4528820" y="393065"/>
            <a:ext cx="2373630" cy="7016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32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实验环境</a:t>
            </a:r>
          </a:p>
          <a:p>
            <a:endParaRPr lang="zh-CN" altLang="en-US" sz="3200" dirty="0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91615" y="1372870"/>
            <a:ext cx="9414510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编程语言：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python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</a:t>
            </a:r>
            <a:r>
              <a:rPr lang="en-US" altLang="zh-CN" sz="2400" dirty="0" err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c++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java</a:t>
            </a:r>
          </a:p>
          <a:p>
            <a:pPr marL="0" indent="0">
              <a:buNone/>
            </a:pPr>
            <a:endParaRPr lang="en-US" altLang="zh-CN" sz="2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编辑器：</a:t>
            </a:r>
            <a:r>
              <a:rPr lang="en-US" altLang="zh-CN" sz="2400" dirty="0" err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Pycharm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、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VS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、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Code blocks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等</a:t>
            </a:r>
            <a:endParaRPr lang="en-US" altLang="zh-CN" sz="2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不可直接使用</a:t>
            </a:r>
            <a:r>
              <a:rPr lang="en-US" altLang="zh-CN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NLP</a:t>
            </a:r>
            <a:r>
              <a:rPr lang="zh-CN" altLang="en-US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相关第三方扩展包</a:t>
            </a:r>
          </a:p>
          <a:p>
            <a:pPr marL="0" indent="0">
              <a:buNone/>
            </a:pPr>
            <a:endParaRPr lang="zh-CN" altLang="en-US" sz="2400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491615" y="3959324"/>
            <a:ext cx="849249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 err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Pycharm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使用教程：https://blog.csdn.net/m0_73479194/article/details/126584118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7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163" y="0"/>
            <a:ext cx="1282700" cy="1282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4643120" y="368300"/>
            <a:ext cx="2373630" cy="7016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32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实验要求</a:t>
            </a:r>
          </a:p>
          <a:p>
            <a:endParaRPr lang="zh-CN" altLang="en-US" sz="3200" dirty="0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5A0B02-795B-AF92-C52F-C0A3129EB3CC}"/>
              </a:ext>
            </a:extLst>
          </p:cNvPr>
          <p:cNvSpPr txBox="1"/>
          <p:nvPr/>
        </p:nvSpPr>
        <p:spPr>
          <a:xfrm>
            <a:off x="1133475" y="1435089"/>
            <a:ext cx="9239250" cy="4192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</a:t>
            </a:r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按实验要求完成代码编写，并且能正确得出实验结果。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程序命名方式：</a:t>
            </a:r>
            <a:r>
              <a:rPr lang="zh-CN" altLang="en-US" sz="20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姓名首字母</a:t>
            </a:r>
            <a:r>
              <a:rPr lang="en-US" altLang="zh-CN" sz="20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+NLP+</a:t>
            </a:r>
            <a:r>
              <a:rPr lang="zh-CN" altLang="en-US" sz="20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实验序号</a:t>
            </a:r>
            <a:r>
              <a:rPr lang="en-US" altLang="zh-CN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例：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QXP</a:t>
            </a:r>
            <a:r>
              <a:rPr lang="en-US" altLang="zh-CN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NLP01.cpp</a:t>
            </a:r>
            <a:endParaRPr lang="zh-CN" altLang="en-US" sz="20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</a:t>
            </a:r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编写实验报告（内容包括但不限于实验内容、实验思路、实现过程、结果截图展示、实验总结等）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实验报告命名方式：</a:t>
            </a:r>
            <a:r>
              <a:rPr lang="zh-CN" altLang="en-US" sz="20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学号</a:t>
            </a:r>
            <a:r>
              <a:rPr lang="en-US" altLang="zh-CN" sz="20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</a:t>
            </a:r>
            <a:r>
              <a:rPr lang="zh-CN" altLang="en-US" sz="20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姓名</a:t>
            </a:r>
            <a:r>
              <a:rPr lang="en-US" altLang="zh-CN" sz="20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</a:t>
            </a:r>
            <a:r>
              <a:rPr lang="zh-CN" altLang="en-US" sz="20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实验序号</a:t>
            </a:r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，例如：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212202</a:t>
            </a:r>
            <a:r>
              <a:rPr lang="en-US" altLang="zh-CN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xxxxx –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覃</a:t>
            </a:r>
            <a:r>
              <a:rPr lang="en-US" altLang="zh-CN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xx-</a:t>
            </a:r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实验一</a:t>
            </a:r>
            <a:endParaRPr lang="en-US" altLang="zh-CN" sz="20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 </a:t>
            </a:r>
            <a:r>
              <a:rPr lang="en-US" altLang="zh-CN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月</a:t>
            </a:r>
            <a:r>
              <a:rPr lang="en-US" altLang="zh-CN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29</a:t>
            </a:r>
            <a:r>
              <a:rPr lang="zh-CN" altLang="en-US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日中午</a:t>
            </a:r>
            <a:r>
              <a:rPr lang="en-US" altLang="zh-CN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12:00</a:t>
            </a:r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之前将程序代码、实验报告一并打包上传至邮箱。</a:t>
            </a:r>
            <a:endParaRPr lang="en-US" altLang="zh-CN" sz="20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压缩包命名同实验报告</a:t>
            </a:r>
            <a:r>
              <a:rPr lang="en-US" altLang="zh-CN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邮箱：</a:t>
            </a:r>
            <a:r>
              <a:rPr lang="en-US" altLang="zh-CN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nlpspring2024@163.com</a:t>
            </a:r>
            <a:endParaRPr lang="en-US" altLang="zh-CN" sz="20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邮件主题：</a:t>
            </a:r>
            <a:r>
              <a:rPr lang="zh-CN" altLang="en-US" sz="20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姓名</a:t>
            </a:r>
            <a:r>
              <a:rPr lang="en-US" altLang="zh-CN" sz="20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+</a:t>
            </a:r>
            <a:r>
              <a:rPr lang="zh-CN" altLang="en-US" sz="20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实验序号</a:t>
            </a:r>
            <a:r>
              <a:rPr lang="en-US" altLang="zh-CN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例：覃</a:t>
            </a:r>
            <a:r>
              <a:rPr lang="en-US" altLang="zh-CN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xx</a:t>
            </a:r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实验一</a:t>
            </a:r>
            <a:endParaRPr lang="en-US" altLang="zh-CN" sz="20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724601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ViY2JkMjU3NGYzZTEwMzZmMGFkZWViYmNkYWU3NDIifQ=="/>
  <p:tag name="KSO_WPP_MARK_KEY" val="036b56c0-6732-4bd8-b8c2-58e2bc4353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975,&quot;width&quot;:14955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539.182677165354,&quot;width&quot;:11188.60157480315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</TotalTime>
  <Words>485</Words>
  <Application>Microsoft Office PowerPoint</Application>
  <PresentationFormat>宽屏</PresentationFormat>
  <Paragraphs>60</Paragraphs>
  <Slides>16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华文中宋</vt:lpstr>
      <vt:lpstr>Arial</vt:lpstr>
      <vt:lpstr>Calibri</vt:lpstr>
      <vt:lpstr>Times New Roman</vt:lpstr>
      <vt:lpstr>Wingdings</vt:lpstr>
      <vt:lpstr>Office 主题​​</vt:lpstr>
      <vt:lpstr>Equation</vt:lpstr>
      <vt:lpstr>PowerPoint 演示文稿</vt:lpstr>
      <vt:lpstr>知识回顾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附录：Pycharm的安装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覃萍萍</dc:creator>
  <cp:lastModifiedBy>萍萍 覃</cp:lastModifiedBy>
  <cp:revision>199</cp:revision>
  <dcterms:created xsi:type="dcterms:W3CDTF">2019-06-19T02:08:00Z</dcterms:created>
  <dcterms:modified xsi:type="dcterms:W3CDTF">2024-04-21T18:10:27Z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221F7BA9F8E84DF5ACE2872373CBE3AB</vt:lpwstr>
  </property>
</Properties>
</file>