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64.xml" ContentType="application/vnd.openxmlformats-officedocument.presentationml.tags+xml"/>
  <Override PartName="/ppt/notesSlides/notesSlide2.xml" ContentType="application/vnd.openxmlformats-officedocument.presentationml.notesSlide+xml"/>
  <Override PartName="/ppt/tags/tag65.xml" ContentType="application/vnd.openxmlformats-officedocument.presentationml.tags+xml"/>
  <Override PartName="/ppt/notesSlides/notesSlide3.xml" ContentType="application/vnd.openxmlformats-officedocument.presentationml.notesSlide+xml"/>
  <Override PartName="/ppt/tags/tag66.xml" ContentType="application/vnd.openxmlformats-officedocument.presentationml.tags+xml"/>
  <Override PartName="/ppt/notesSlides/notesSlide4.xml" ContentType="application/vnd.openxmlformats-officedocument.presentationml.notesSlide+xml"/>
  <Override PartName="/ppt/tags/tag6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8.xml" ContentType="application/vnd.openxmlformats-officedocument.presentationml.tags+xml"/>
  <Override PartName="/ppt/notesSlides/notesSlide7.xml" ContentType="application/vnd.openxmlformats-officedocument.presentationml.notesSlide+xml"/>
  <Override PartName="/ppt/tags/tag6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0.xml" ContentType="application/vnd.openxmlformats-officedocument.presentationml.tags+xml"/>
  <Override PartName="/ppt/notesSlides/notesSlide10.xml" ContentType="application/vnd.openxmlformats-officedocument.presentationml.notesSlide+xml"/>
  <Override PartName="/ppt/tags/tag71.xml" ContentType="application/vnd.openxmlformats-officedocument.presentationml.tags+xml"/>
  <Override PartName="/ppt/notesSlides/notesSlide11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7" r:id="rId2"/>
    <p:sldId id="278" r:id="rId3"/>
    <p:sldId id="282" r:id="rId4"/>
    <p:sldId id="279" r:id="rId5"/>
    <p:sldId id="283" r:id="rId6"/>
    <p:sldId id="263" r:id="rId7"/>
    <p:sldId id="284" r:id="rId8"/>
    <p:sldId id="285" r:id="rId9"/>
    <p:sldId id="260" r:id="rId10"/>
    <p:sldId id="261" r:id="rId11"/>
    <p:sldId id="281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50470" autoAdjust="0"/>
  </p:normalViewPr>
  <p:slideViewPr>
    <p:cSldViewPr snapToGrid="0" showGuides="1">
      <p:cViewPr varScale="1">
        <p:scale>
          <a:sx n="34" d="100"/>
          <a:sy n="34" d="100"/>
        </p:scale>
        <p:origin x="1948" y="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560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560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560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1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3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703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80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322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560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05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举一个简单的例子来说明：（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照着来就行）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59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560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2024/5/6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python.org/ftp/python/3.9.12/python-3.9.12-amd64.ex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163" y="0"/>
            <a:ext cx="1282700" cy="1282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009775" y="2078355"/>
            <a:ext cx="8220075" cy="8928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44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NLP</a:t>
            </a:r>
            <a:r>
              <a:rPr lang="zh-CN" altLang="en-US" sz="44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实验三：二元文法模型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49415" y="342900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——2-gram</a:t>
            </a:r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实现词频统计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773849-4126-C1E7-B6E0-05F2FD9A560C}"/>
              </a:ext>
            </a:extLst>
          </p:cNvPr>
          <p:cNvSpPr txBox="1"/>
          <p:nvPr/>
        </p:nvSpPr>
        <p:spPr>
          <a:xfrm>
            <a:off x="9696450" y="5612249"/>
            <a:ext cx="290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2024.5.6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7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163" y="0"/>
            <a:ext cx="1282700" cy="1282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528820" y="393065"/>
            <a:ext cx="2373630" cy="7016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实验环境</a:t>
            </a:r>
          </a:p>
          <a:p>
            <a:endParaRPr lang="zh-CN" altLang="en-US" sz="32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2590" y="1963420"/>
            <a:ext cx="941451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编程语言：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python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sz="2400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c++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java</a:t>
            </a:r>
          </a:p>
          <a:p>
            <a:pPr marL="0" indent="0">
              <a:buNone/>
            </a:pPr>
            <a:endParaRPr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编辑器：</a:t>
            </a:r>
            <a:r>
              <a:rPr lang="en-US" altLang="zh-CN" sz="2400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Pycharm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、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VS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、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Code blocks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等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不可直接使用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NLP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相关第三方扩展包</a:t>
            </a:r>
          </a:p>
          <a:p>
            <a:pPr marL="0" indent="0">
              <a:buNone/>
            </a:pPr>
            <a:endParaRPr lang="zh-CN" altLang="en-US" sz="24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7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163" y="0"/>
            <a:ext cx="1282700" cy="1282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643120" y="368300"/>
            <a:ext cx="2373630" cy="7016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实验要求</a:t>
            </a:r>
          </a:p>
          <a:p>
            <a:endParaRPr lang="zh-CN" altLang="en-US" sz="32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5A0B02-795B-AF92-C52F-C0A3129EB3CC}"/>
              </a:ext>
            </a:extLst>
          </p:cNvPr>
          <p:cNvSpPr txBox="1"/>
          <p:nvPr/>
        </p:nvSpPr>
        <p:spPr>
          <a:xfrm>
            <a:off x="1133475" y="1435089"/>
            <a:ext cx="9239250" cy="4192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按实验要求完成代码编写，并且能正确得出实验结果。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程序命名方式：</a:t>
            </a:r>
            <a:r>
              <a:rPr lang="zh-CN" altLang="en-US" sz="2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姓名首字母</a:t>
            </a:r>
            <a:r>
              <a:rPr lang="en-US" altLang="zh-CN" sz="2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+NLP+</a:t>
            </a:r>
            <a:r>
              <a:rPr lang="zh-CN" altLang="en-US" sz="2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实验序号</a:t>
            </a: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例：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QXP</a:t>
            </a: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NLP03.cpp</a:t>
            </a:r>
            <a:endParaRPr lang="zh-CN" altLang="en-US" sz="2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编写实验报告（内容包括但不限于实验内容、实验思路、实现过程、结果截图展示、实验总结等）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实验报告命名方式：</a:t>
            </a:r>
            <a:r>
              <a:rPr lang="zh-CN" altLang="en-US" sz="2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学号</a:t>
            </a:r>
            <a:r>
              <a:rPr lang="en-US" altLang="zh-CN" sz="2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姓名</a:t>
            </a:r>
            <a:r>
              <a:rPr lang="en-US" altLang="zh-CN" sz="2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实验序号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，例如：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212202</a:t>
            </a: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xxxxx –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覃</a:t>
            </a: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xx-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实验三</a:t>
            </a:r>
            <a:endParaRPr lang="en-US" altLang="zh-CN" sz="2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lang="en-US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r>
              <a:rPr lang="en-US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13</a:t>
            </a:r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日中午</a:t>
            </a:r>
            <a:r>
              <a:rPr lang="en-US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12:00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之前将程序代码、实验报告一并打包上传至邮箱。</a:t>
            </a:r>
            <a:endParaRPr lang="en-US" altLang="zh-CN" sz="2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压缩包命名同实验报告</a:t>
            </a: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邮箱：</a:t>
            </a:r>
            <a:r>
              <a:rPr lang="en-US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nlpspring2024@163.com</a:t>
            </a:r>
            <a:endParaRPr lang="en-US" altLang="zh-CN" sz="20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邮件主题：</a:t>
            </a:r>
            <a:r>
              <a:rPr lang="zh-CN" altLang="en-US" sz="2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姓名</a:t>
            </a:r>
            <a:r>
              <a:rPr lang="en-US" altLang="zh-CN" sz="2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2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实验序号</a:t>
            </a: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例：覃</a:t>
            </a: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xx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实验三</a:t>
            </a:r>
            <a:endParaRPr lang="en-US" altLang="zh-CN" sz="2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24601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27" y="1433209"/>
            <a:ext cx="215292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96290" y="29248"/>
            <a:ext cx="8229600" cy="86409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附录：</a:t>
            </a:r>
            <a:r>
              <a:rPr lang="en-US" altLang="zh-CN" sz="4000" dirty="0" err="1"/>
              <a:t>Jupyter</a:t>
            </a:r>
            <a:r>
              <a:rPr lang="en-US" altLang="zh-CN" sz="4000" dirty="0"/>
              <a:t> Notebook</a:t>
            </a:r>
            <a:r>
              <a:rPr lang="zh-CN" altLang="en-US" sz="4000" dirty="0"/>
              <a:t>使用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6988" y="826605"/>
            <a:ext cx="1936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打开方式：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274" y="1374749"/>
            <a:ext cx="55446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安装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anaconda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1275" y="1848921"/>
            <a:ext cx="554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从开始菜单中找到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Jupyter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Notebook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，点击运行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823" y="5799437"/>
            <a:ext cx="273630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命令行程序不要关闭！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779520" y="2458720"/>
            <a:ext cx="6565900" cy="32931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000" y="158750"/>
            <a:ext cx="8896350" cy="577215"/>
          </a:xfrm>
        </p:spPr>
        <p:txBody>
          <a:bodyPr>
            <a:normAutofit/>
          </a:bodyPr>
          <a:lstStyle/>
          <a:p>
            <a:r>
              <a:rPr lang="en-US" altLang="zh-CN" sz="2665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Jupyter</a:t>
            </a:r>
            <a:r>
              <a:rPr lang="en-US" altLang="zh-CN" sz="2665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Notebook</a:t>
            </a:r>
            <a:r>
              <a:rPr lang="zh-CN" altLang="en-US" sz="2665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界面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645" y="735965"/>
            <a:ext cx="8827135" cy="476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793754" y="5768721"/>
            <a:ext cx="8448503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Notebook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默认工作区为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C:\Users\xx\.jupyter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，你可以在该文件夹下找到你的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ipynb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文件，你也可以按照网上教程修改到自己的工作区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附录：</a:t>
            </a:r>
            <a:r>
              <a:rPr lang="en-US" altLang="zh-CN" dirty="0" err="1"/>
              <a:t>Pycharm</a:t>
            </a:r>
            <a:r>
              <a:rPr lang="zh-CN" altLang="en-US" dirty="0"/>
              <a:t>的安装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，安装</a:t>
            </a:r>
            <a:r>
              <a:rPr lang="en-US" altLang="zh-CN" dirty="0"/>
              <a:t>python3 </a:t>
            </a:r>
            <a:r>
              <a:rPr lang="zh-CN" altLang="en-US" dirty="0"/>
              <a:t>（</a:t>
            </a:r>
            <a:r>
              <a:rPr lang="en-US" altLang="zh-CN" dirty="0"/>
              <a:t>3.6</a:t>
            </a:r>
            <a:r>
              <a:rPr lang="zh-CN" altLang="en-US" dirty="0"/>
              <a:t>及以上版本均可，推荐</a:t>
            </a:r>
            <a:r>
              <a:rPr lang="en-US" altLang="zh-CN" dirty="0"/>
              <a:t>3.9</a:t>
            </a:r>
            <a:r>
              <a:rPr lang="zh-CN" altLang="en-US" dirty="0"/>
              <a:t>）</a:t>
            </a:r>
            <a:r>
              <a:rPr lang="en-US" altLang="zh-CN" dirty="0">
                <a:hlinkClick r:id="rId2"/>
              </a:rPr>
              <a:t>https://www.python.org/ftp/python/3.9.12/python-3.9.12-amd64.exe</a:t>
            </a:r>
            <a:endParaRPr lang="en-US" altLang="zh-CN" dirty="0"/>
          </a:p>
          <a:p>
            <a:r>
              <a:rPr lang="zh-CN" altLang="en-US" dirty="0"/>
              <a:t>选择自定义安装</a:t>
            </a:r>
          </a:p>
          <a:p>
            <a:r>
              <a:rPr lang="zh-CN" altLang="en-US" dirty="0"/>
              <a:t>记得勾选添加进环境变量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292" y="2883566"/>
            <a:ext cx="5869508" cy="360930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9477" y="1518180"/>
            <a:ext cx="5693045" cy="3500798"/>
          </a:xfrm>
        </p:spPr>
      </p:pic>
      <p:sp>
        <p:nvSpPr>
          <p:cNvPr id="6" name="内容占位符 2"/>
          <p:cNvSpPr txBox="1"/>
          <p:nvPr/>
        </p:nvSpPr>
        <p:spPr>
          <a:xfrm>
            <a:off x="998621" y="98848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，选择安装位置安装，其他选项均默认即可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8621" y="98848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，验证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python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安装成功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08330" y="1553845"/>
            <a:ext cx="10968990" cy="4695825"/>
          </a:xfrm>
        </p:spPr>
        <p:txBody>
          <a:bodyPr/>
          <a:lstStyle/>
          <a:p>
            <a:endParaRPr lang="zh-CN" altLang="en-US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命令行输入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python</a:t>
            </a:r>
          </a:p>
          <a:p>
            <a:pPr marL="0" indent="0"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显示版本</a:t>
            </a:r>
          </a:p>
          <a:p>
            <a:pPr marL="0" indent="0">
              <a:buNone/>
            </a:pPr>
            <a:endParaRPr lang="en-US" altLang="zh-CN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输入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where python</a:t>
            </a:r>
          </a:p>
          <a:p>
            <a:pPr marL="0" indent="0"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显示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python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安装位置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84A242-C9A5-D0A0-108A-A37688212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633" y="1842337"/>
            <a:ext cx="7574588" cy="395240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8621" y="98848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，下载</a:t>
            </a:r>
            <a:r>
              <a:rPr lang="en-US" altLang="zh-CN" sz="2400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pycharm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，下载社区版，也可下载专业版，经过学生认证后也可免费使用。下载链接：</a:t>
            </a:r>
          </a:p>
          <a:p>
            <a:pPr marL="0" indent="0">
              <a:buNone/>
            </a:pPr>
            <a:r>
              <a:rPr lang="en-US" altLang="zh-CN" b="0" i="0" u="none" strike="noStrike" dirty="0">
                <a:solidFill>
                  <a:srgbClr val="4EA1DB"/>
                </a:solidFill>
                <a:effectLst/>
                <a:latin typeface="Times New Roman" panose="02020603050405020304" charset="0"/>
                <a:cs typeface="Times New Roman" panose="02020603050405020304" charset="0"/>
                <a:hlinkClick r:id="rId3"/>
              </a:rPr>
              <a:t>https://www.jetbrains.com/pycharm/download/#section=windows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6625" y="2402205"/>
            <a:ext cx="7162800" cy="41859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998621" y="98848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5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，安装时选择自己安装路径，勾选如下选项，其他的全部默认即可。安装完后启动</a:t>
            </a:r>
            <a:r>
              <a:rPr lang="en-US" altLang="zh-CN" sz="2400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pycharm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15" y="1886585"/>
            <a:ext cx="6859905" cy="47339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561340" y="234315"/>
            <a:ext cx="2711450" cy="114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6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、新建项目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40" y="843932"/>
            <a:ext cx="7657143" cy="569523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218351" y="2512300"/>
            <a:ext cx="418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此处选择你安装好的</a:t>
            </a:r>
            <a:r>
              <a:rPr lang="en-US" altLang="zh-CN" dirty="0">
                <a:solidFill>
                  <a:srgbClr val="FF0000"/>
                </a:solidFill>
              </a:rPr>
              <a:t>python3.9</a:t>
            </a:r>
            <a:r>
              <a:rPr lang="zh-CN" altLang="en-US" dirty="0">
                <a:solidFill>
                  <a:srgbClr val="FF0000"/>
                </a:solidFill>
              </a:rPr>
              <a:t>即可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7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698163" y="0"/>
            <a:ext cx="1282700" cy="1282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B5EFEA78-7E3C-BCD2-8BCF-9F9DF4A2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知识回顾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7CA0A5-222D-3032-7446-E2C170C6441E}"/>
              </a:ext>
            </a:extLst>
          </p:cNvPr>
          <p:cNvSpPr txBox="1"/>
          <p:nvPr/>
        </p:nvSpPr>
        <p:spPr>
          <a:xfrm>
            <a:off x="722700" y="1740067"/>
            <a:ext cx="7934325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D9F51F-7E21-BE0D-C9F4-0883EB33B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00" y="1558837"/>
            <a:ext cx="4665858" cy="25369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796ACC-D43F-2E3A-D39F-D52DAD5F4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61" y="4505776"/>
            <a:ext cx="4665858" cy="2326141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897EEC2-1DD1-1F3C-DBAA-37EC328C104C}"/>
              </a:ext>
            </a:extLst>
          </p:cNvPr>
          <p:cNvCxnSpPr>
            <a:cxnSpLocks/>
          </p:cNvCxnSpPr>
          <p:nvPr/>
        </p:nvCxnSpPr>
        <p:spPr>
          <a:xfrm>
            <a:off x="2095500" y="3781425"/>
            <a:ext cx="0" cy="7243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D2D12745-199B-DB3C-1258-3029543404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69" y="2295929"/>
            <a:ext cx="5092962" cy="450873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11957D3-7F77-901A-095F-C3283E4FF2D1}"/>
              </a:ext>
            </a:extLst>
          </p:cNvPr>
          <p:cNvCxnSpPr/>
          <p:nvPr/>
        </p:nvCxnSpPr>
        <p:spPr>
          <a:xfrm>
            <a:off x="8657025" y="2905125"/>
            <a:ext cx="0" cy="11906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D956F63C-B37C-53A3-7CFC-9A21BD7FB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655" y="4224481"/>
            <a:ext cx="4452938" cy="9079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/>
          <p:nvPr/>
        </p:nvSpPr>
        <p:spPr>
          <a:xfrm>
            <a:off x="838200" y="4995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7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，新建项目后即可开始写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python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代码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218351" y="2512300"/>
            <a:ext cx="418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此处选择你安装好的</a:t>
            </a:r>
            <a:r>
              <a:rPr lang="en-US" altLang="zh-CN" dirty="0">
                <a:solidFill>
                  <a:srgbClr val="FF0000"/>
                </a:solidFill>
              </a:rPr>
              <a:t>python3.9</a:t>
            </a:r>
            <a:r>
              <a:rPr lang="zh-CN" altLang="en-US" dirty="0">
                <a:solidFill>
                  <a:srgbClr val="FF0000"/>
                </a:solidFill>
              </a:rPr>
              <a:t>即可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39" y="1184767"/>
            <a:ext cx="11447619" cy="51238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7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698163" y="0"/>
            <a:ext cx="1282700" cy="1282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B5EFEA78-7E3C-BCD2-8BCF-9F9DF4A2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语言模型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7CA0A5-222D-3032-7446-E2C170C6441E}"/>
              </a:ext>
            </a:extLst>
          </p:cNvPr>
          <p:cNvSpPr txBox="1"/>
          <p:nvPr/>
        </p:nvSpPr>
        <p:spPr>
          <a:xfrm>
            <a:off x="722700" y="1724025"/>
            <a:ext cx="7934325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42AA726-795A-37FD-1B18-4BDFE416654E}"/>
              </a:ext>
            </a:extLst>
          </p:cNvPr>
          <p:cNvGrpSpPr/>
          <p:nvPr/>
        </p:nvGrpSpPr>
        <p:grpSpPr>
          <a:xfrm>
            <a:off x="2670498" y="1668728"/>
            <a:ext cx="6845004" cy="3095625"/>
            <a:chOff x="1594302" y="1629461"/>
            <a:chExt cx="10345363" cy="438448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960810C-5D7E-D0F2-855E-09172505E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4302" y="1629461"/>
              <a:ext cx="10045561" cy="438448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9178DB4-DAF5-6352-6FBB-10A8C0B52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962" y="4113297"/>
              <a:ext cx="2938703" cy="1115242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EF6EBA0-101F-68F9-A401-1A7BE59BB222}"/>
              </a:ext>
            </a:extLst>
          </p:cNvPr>
          <p:cNvGrpSpPr/>
          <p:nvPr/>
        </p:nvGrpSpPr>
        <p:grpSpPr>
          <a:xfrm>
            <a:off x="471669" y="5057904"/>
            <a:ext cx="11248661" cy="1523714"/>
            <a:chOff x="443458" y="4997944"/>
            <a:chExt cx="11248661" cy="1523714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966DF20-7C7F-AA05-162A-73A1F4F07183}"/>
                </a:ext>
              </a:extLst>
            </p:cNvPr>
            <p:cNvGrpSpPr/>
            <p:nvPr/>
          </p:nvGrpSpPr>
          <p:grpSpPr>
            <a:xfrm>
              <a:off x="523550" y="4997944"/>
              <a:ext cx="11144900" cy="427683"/>
              <a:chOff x="539645" y="4939237"/>
              <a:chExt cx="11144900" cy="427683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E0330841-6EBB-9185-0245-354E88EEB7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927" t="8181" r="4033" b="76501"/>
              <a:stretch/>
            </p:blipFill>
            <p:spPr>
              <a:xfrm>
                <a:off x="539645" y="5000415"/>
                <a:ext cx="7712440" cy="366505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B56D118D-870A-1906-883D-EC50016D03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8281" t="26182" r="48632" b="58469"/>
              <a:stretch/>
            </p:blipFill>
            <p:spPr>
              <a:xfrm>
                <a:off x="8188110" y="4939237"/>
                <a:ext cx="3496435" cy="367259"/>
              </a:xfrm>
              <a:prstGeom prst="rect">
                <a:avLst/>
              </a:prstGeom>
            </p:spPr>
          </p:pic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28EA8CB-981F-014E-8CE7-01FCC923B213}"/>
                </a:ext>
              </a:extLst>
            </p:cNvPr>
            <p:cNvGrpSpPr/>
            <p:nvPr/>
          </p:nvGrpSpPr>
          <p:grpSpPr>
            <a:xfrm>
              <a:off x="443458" y="5588521"/>
              <a:ext cx="11248661" cy="933137"/>
              <a:chOff x="443458" y="5648481"/>
              <a:chExt cx="11248661" cy="933137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264895B9-09C0-DBF8-419B-83895EFCB5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53381" r="2246" b="31302"/>
              <a:stretch/>
            </p:blipFill>
            <p:spPr>
              <a:xfrm>
                <a:off x="443458" y="5678673"/>
                <a:ext cx="7932583" cy="366505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4A39A0F3-AA5F-2F1B-4A46-DD8DE8CEF6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8593" t="72016" r="52724" b="9847"/>
              <a:stretch/>
            </p:blipFill>
            <p:spPr>
              <a:xfrm>
                <a:off x="8553074" y="5648481"/>
                <a:ext cx="3139045" cy="433925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B7D2B4FF-AFBB-E723-F8F3-D3CF2A73CE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8593" t="73870" r="9758" b="10780"/>
              <a:stretch/>
            </p:blipFill>
            <p:spPr>
              <a:xfrm>
                <a:off x="1096923" y="6214360"/>
                <a:ext cx="6625652" cy="36725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1713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625747" y="6097611"/>
            <a:ext cx="514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内容详见课本第五章</a:t>
            </a:r>
          </a:p>
        </p:txBody>
      </p:sp>
      <p:pic>
        <p:nvPicPr>
          <p:cNvPr id="24587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698163" y="0"/>
            <a:ext cx="1282700" cy="1282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985B300-C26F-757E-BF9F-6ADBCAB0A099}"/>
              </a:ext>
            </a:extLst>
          </p:cNvPr>
          <p:cNvSpPr txBox="1"/>
          <p:nvPr/>
        </p:nvSpPr>
        <p:spPr>
          <a:xfrm>
            <a:off x="685796" y="1776457"/>
            <a:ext cx="3514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不同的历史数目按指数级增长</a:t>
            </a:r>
            <a:endParaRPr lang="en-US" altLang="zh-CN" sz="20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无法</a:t>
            </a:r>
            <a:r>
              <a:rPr lang="zh-CN" altLang="zh-CN" sz="20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正确估计这些参数</a:t>
            </a:r>
            <a:r>
              <a:rPr lang="zh-CN" altLang="en-US" sz="20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1CD8BC-A486-7055-B087-9D38C8A3AF18}"/>
              </a:ext>
            </a:extLst>
          </p:cNvPr>
          <p:cNvSpPr/>
          <p:nvPr/>
        </p:nvSpPr>
        <p:spPr>
          <a:xfrm>
            <a:off x="495296" y="1663576"/>
            <a:ext cx="3705225" cy="12414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360E1CE-BD9D-BB32-27DC-AA591EE93350}"/>
              </a:ext>
            </a:extLst>
          </p:cNvPr>
          <p:cNvCxnSpPr/>
          <p:nvPr/>
        </p:nvCxnSpPr>
        <p:spPr>
          <a:xfrm>
            <a:off x="2347909" y="3061414"/>
            <a:ext cx="0" cy="9429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B8A55B9-A021-0C68-41CF-E982DA2D2F01}"/>
              </a:ext>
            </a:extLst>
          </p:cNvPr>
          <p:cNvSpPr txBox="1"/>
          <p:nvPr/>
        </p:nvSpPr>
        <p:spPr>
          <a:xfrm>
            <a:off x="1524002" y="4125707"/>
            <a:ext cx="3286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等价类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5EE2C8C-B623-684F-7171-6E8DC4FA66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24" y="2166574"/>
            <a:ext cx="7278514" cy="20868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7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698163" y="0"/>
            <a:ext cx="1282700" cy="1282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B5EFEA78-7E3C-BCD2-8BCF-9F9DF4A2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二元语法模型（一阶马尔科夫链）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7CA0A5-222D-3032-7446-E2C170C6441E}"/>
              </a:ext>
            </a:extLst>
          </p:cNvPr>
          <p:cNvSpPr txBox="1"/>
          <p:nvPr/>
        </p:nvSpPr>
        <p:spPr>
          <a:xfrm>
            <a:off x="722700" y="1724025"/>
            <a:ext cx="7934325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D04C50-EF68-8D52-A809-AC7B09BA1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836" y="4655495"/>
            <a:ext cx="1271165" cy="103093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1D4A586-4425-4EF0-39AF-36C02B4E1B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3" y="2012017"/>
            <a:ext cx="5764477" cy="283396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371FA7F2-1C36-F8B5-80D8-91CDA640A106}"/>
              </a:ext>
            </a:extLst>
          </p:cNvPr>
          <p:cNvSpPr txBox="1"/>
          <p:nvPr/>
        </p:nvSpPr>
        <p:spPr>
          <a:xfrm>
            <a:off x="6729836" y="1922400"/>
            <a:ext cx="306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元文法模型（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n-gram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84B42EE-DD16-16F4-855A-0FDBE77294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829" y="2663939"/>
            <a:ext cx="5308538" cy="186640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FFA35AA-9FC3-6226-DA9C-574D90297A7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795"/>
          <a:stretch/>
        </p:blipFill>
        <p:spPr>
          <a:xfrm>
            <a:off x="1711220" y="5076898"/>
            <a:ext cx="8185255" cy="56235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39A1D22-ADC6-5137-6BAF-C628585D97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851" y="5746107"/>
            <a:ext cx="6893693" cy="8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5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163" y="0"/>
            <a:ext cx="1282700" cy="12827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04350195-8AC3-38FB-5396-9EA2FCA83E63}"/>
              </a:ext>
            </a:extLst>
          </p:cNvPr>
          <p:cNvGrpSpPr/>
          <p:nvPr/>
        </p:nvGrpSpPr>
        <p:grpSpPr>
          <a:xfrm>
            <a:off x="211137" y="827354"/>
            <a:ext cx="8929688" cy="1146756"/>
            <a:chOff x="578257" y="651181"/>
            <a:chExt cx="11035485" cy="147244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3EAED34-91E3-0E98-1DCD-B9F187D90F90}"/>
                </a:ext>
              </a:extLst>
            </p:cNvPr>
            <p:cNvGrpSpPr/>
            <p:nvPr/>
          </p:nvGrpSpPr>
          <p:grpSpPr>
            <a:xfrm>
              <a:off x="3916143" y="1691831"/>
              <a:ext cx="4182534" cy="431799"/>
              <a:chOff x="3103343" y="1712436"/>
              <a:chExt cx="4182534" cy="431799"/>
            </a:xfrm>
          </p:grpSpPr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61DA73FE-6E63-1DC5-80AE-CBB740B140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34007" r="85092" b="57802"/>
              <a:stretch/>
            </p:blipFill>
            <p:spPr>
              <a:xfrm>
                <a:off x="5994526" y="1712436"/>
                <a:ext cx="1291351" cy="373286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61B48626-8C4A-3100-7A5C-9CA203EF3E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1096" t="24002" r="3812" b="67807"/>
              <a:stretch/>
            </p:blipFill>
            <p:spPr>
              <a:xfrm>
                <a:off x="3103343" y="1770950"/>
                <a:ext cx="3039535" cy="373285"/>
              </a:xfrm>
              <a:prstGeom prst="rect">
                <a:avLst/>
              </a:prstGeom>
            </p:spPr>
          </p:pic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4389ECB-3039-45A4-2ACB-499FF61D56E2}"/>
                </a:ext>
              </a:extLst>
            </p:cNvPr>
            <p:cNvGrpSpPr/>
            <p:nvPr/>
          </p:nvGrpSpPr>
          <p:grpSpPr>
            <a:xfrm>
              <a:off x="578257" y="651181"/>
              <a:ext cx="11035485" cy="922867"/>
              <a:chOff x="242114" y="659648"/>
              <a:chExt cx="11035485" cy="922867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E743755B-6326-6C54-58FB-A52552AA747C}"/>
                  </a:ext>
                </a:extLst>
              </p:cNvPr>
              <p:cNvGrpSpPr/>
              <p:nvPr/>
            </p:nvGrpSpPr>
            <p:grpSpPr>
              <a:xfrm>
                <a:off x="242114" y="659648"/>
                <a:ext cx="11035485" cy="373285"/>
                <a:chOff x="13515" y="820515"/>
                <a:chExt cx="11035485" cy="373285"/>
              </a:xfrm>
            </p:grpSpPr>
            <p:pic>
              <p:nvPicPr>
                <p:cNvPr id="20" name="图片 19">
                  <a:extLst>
                    <a:ext uri="{FF2B5EF4-FFF2-40B4-BE49-F238E27FC236}">
                      <a16:creationId xmlns:a16="http://schemas.microsoft.com/office/drawing/2014/main" id="{62CE6167-C6DE-9B9E-4493-3DD020959D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329" r="5217" b="91481"/>
                <a:stretch/>
              </p:blipFill>
              <p:spPr>
                <a:xfrm>
                  <a:off x="13515" y="820515"/>
                  <a:ext cx="8209829" cy="373285"/>
                </a:xfrm>
                <a:prstGeom prst="rect">
                  <a:avLst/>
                </a:prstGeom>
              </p:spPr>
            </p:pic>
            <p:pic>
              <p:nvPicPr>
                <p:cNvPr id="22" name="图片 21">
                  <a:extLst>
                    <a:ext uri="{FF2B5EF4-FFF2-40B4-BE49-F238E27FC236}">
                      <a16:creationId xmlns:a16="http://schemas.microsoft.com/office/drawing/2014/main" id="{F6487F70-0997-E9DD-854B-B5FFF7351E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949" t="11465" r="64996" b="80345"/>
                <a:stretch/>
              </p:blipFill>
              <p:spPr>
                <a:xfrm>
                  <a:off x="8185869" y="820515"/>
                  <a:ext cx="2863131" cy="373285"/>
                </a:xfrm>
                <a:prstGeom prst="rect">
                  <a:avLst/>
                </a:prstGeom>
              </p:spPr>
            </p:pic>
          </p:grp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04A68320-080D-78AC-ECA9-333B738474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4832" t="11252" r="1866" b="78717"/>
              <a:stretch/>
            </p:blipFill>
            <p:spPr>
              <a:xfrm>
                <a:off x="306820" y="1125315"/>
                <a:ext cx="5482981" cy="457200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364FC8AE-4EF2-3CB3-BAC3-38D1B6C51A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404" t="22867" r="38540" b="68943"/>
              <a:stretch/>
            </p:blipFill>
            <p:spPr>
              <a:xfrm>
                <a:off x="5806735" y="1150716"/>
                <a:ext cx="5115265" cy="373285"/>
              </a:xfrm>
              <a:prstGeom prst="rect">
                <a:avLst/>
              </a:prstGeom>
            </p:spPr>
          </p:pic>
        </p:grp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F91C7DFF-9CF0-6F63-F5CE-D435280BF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714" y="2476673"/>
            <a:ext cx="6653950" cy="881993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33763FC7-6FDC-9725-493B-C8BCE943245A}"/>
              </a:ext>
            </a:extLst>
          </p:cNvPr>
          <p:cNvGrpSpPr/>
          <p:nvPr/>
        </p:nvGrpSpPr>
        <p:grpSpPr>
          <a:xfrm>
            <a:off x="733424" y="3816871"/>
            <a:ext cx="8982075" cy="354460"/>
            <a:chOff x="642963" y="3292347"/>
            <a:chExt cx="11468488" cy="452259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ACA50E3-3F56-E370-8393-0C5D8A2C5F1B}"/>
                </a:ext>
              </a:extLst>
            </p:cNvPr>
            <p:cNvGrpSpPr/>
            <p:nvPr/>
          </p:nvGrpSpPr>
          <p:grpSpPr>
            <a:xfrm>
              <a:off x="2188517" y="3292347"/>
              <a:ext cx="9922934" cy="449054"/>
              <a:chOff x="2709333" y="3314440"/>
              <a:chExt cx="9922934" cy="449054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330D4ABB-A554-A772-65D3-2261398FE45E}"/>
                  </a:ext>
                </a:extLst>
              </p:cNvPr>
              <p:cNvGrpSpPr/>
              <p:nvPr/>
            </p:nvGrpSpPr>
            <p:grpSpPr>
              <a:xfrm>
                <a:off x="2709333" y="3314441"/>
                <a:ext cx="7552268" cy="449053"/>
                <a:chOff x="2709333" y="3314441"/>
                <a:chExt cx="7552268" cy="449053"/>
              </a:xfrm>
            </p:grpSpPr>
            <p:pic>
              <p:nvPicPr>
                <p:cNvPr id="33" name="图片 32">
                  <a:extLst>
                    <a:ext uri="{FF2B5EF4-FFF2-40B4-BE49-F238E27FC236}">
                      <a16:creationId xmlns:a16="http://schemas.microsoft.com/office/drawing/2014/main" id="{B433A2C8-A9E5-BCB3-73BF-DFB7C5B1AA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2753" t="6219" b="52277"/>
                <a:stretch/>
              </p:blipFill>
              <p:spPr>
                <a:xfrm>
                  <a:off x="2709333" y="3372954"/>
                  <a:ext cx="6078753" cy="390539"/>
                </a:xfrm>
                <a:prstGeom prst="rect">
                  <a:avLst/>
                </a:prstGeom>
              </p:spPr>
            </p:pic>
            <p:pic>
              <p:nvPicPr>
                <p:cNvPr id="34" name="图片 33">
                  <a:extLst>
                    <a:ext uri="{FF2B5EF4-FFF2-40B4-BE49-F238E27FC236}">
                      <a16:creationId xmlns:a16="http://schemas.microsoft.com/office/drawing/2014/main" id="{111696E4-835C-F955-B444-F37B3D26A5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2132" t="52277" r="58030"/>
                <a:stretch/>
              </p:blipFill>
              <p:spPr>
                <a:xfrm>
                  <a:off x="8700511" y="3314441"/>
                  <a:ext cx="1561090" cy="449053"/>
                </a:xfrm>
                <a:prstGeom prst="rect">
                  <a:avLst/>
                </a:prstGeom>
              </p:spPr>
            </p:pic>
          </p:grpSp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53536859-CA06-93E3-CCF8-8522995EA9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2562" t="52277" r="27312"/>
              <a:stretch/>
            </p:blipFill>
            <p:spPr>
              <a:xfrm>
                <a:off x="10261601" y="3314440"/>
                <a:ext cx="2370666" cy="449052"/>
              </a:xfrm>
              <a:prstGeom prst="rect">
                <a:avLst/>
              </a:prstGeom>
            </p:spPr>
          </p:pic>
        </p:grp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224ECDC-771B-E7AA-8F5C-6DDBA99744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9556" r="84025" b="52276"/>
            <a:stretch/>
          </p:blipFill>
          <p:spPr>
            <a:xfrm>
              <a:off x="642963" y="3354067"/>
              <a:ext cx="1366968" cy="390539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CEEAAC8-E8B7-E1F4-9123-42BA2D43F2B8}"/>
              </a:ext>
            </a:extLst>
          </p:cNvPr>
          <p:cNvGrpSpPr/>
          <p:nvPr/>
        </p:nvGrpSpPr>
        <p:grpSpPr>
          <a:xfrm>
            <a:off x="526132" y="4627022"/>
            <a:ext cx="9904081" cy="1972899"/>
            <a:chOff x="470920" y="3900444"/>
            <a:chExt cx="11464773" cy="2334017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31EF8CF1-BA52-4E76-2A83-F1FD657CBC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41658"/>
            <a:stretch/>
          </p:blipFill>
          <p:spPr>
            <a:xfrm>
              <a:off x="470920" y="3900444"/>
              <a:ext cx="7568030" cy="1840708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D7A13ED2-D509-C76D-974F-7C332E9098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9981" t="62076" r="2014" b="21285"/>
            <a:stretch/>
          </p:blipFill>
          <p:spPr>
            <a:xfrm>
              <a:off x="7545876" y="5191570"/>
              <a:ext cx="4389817" cy="524935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0D4EDDB5-3E5F-BC9C-012A-B077FD2C62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9543" t="85034"/>
            <a:stretch/>
          </p:blipFill>
          <p:spPr>
            <a:xfrm>
              <a:off x="4519639" y="5762275"/>
              <a:ext cx="4575374" cy="472186"/>
            </a:xfrm>
            <a:prstGeom prst="rect">
              <a:avLst/>
            </a:prstGeom>
          </p:spPr>
        </p:pic>
      </p:grp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8AE0B8-DCE4-1435-9820-31D14D47131F}"/>
              </a:ext>
            </a:extLst>
          </p:cNvPr>
          <p:cNvCxnSpPr>
            <a:cxnSpLocks/>
          </p:cNvCxnSpPr>
          <p:nvPr/>
        </p:nvCxnSpPr>
        <p:spPr>
          <a:xfrm>
            <a:off x="4305300" y="2094224"/>
            <a:ext cx="0" cy="382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7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698163" y="0"/>
            <a:ext cx="1282700" cy="1282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B5EFEA78-7E3C-BCD2-8BCF-9F9DF4A2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参数估计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7CA0A5-222D-3032-7446-E2C170C6441E}"/>
              </a:ext>
            </a:extLst>
          </p:cNvPr>
          <p:cNvSpPr txBox="1"/>
          <p:nvPr/>
        </p:nvSpPr>
        <p:spPr>
          <a:xfrm>
            <a:off x="722700" y="1724025"/>
            <a:ext cx="7934325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3DDE92-8ABD-25D2-D0FF-D7BD19DD6D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816" y="1718848"/>
            <a:ext cx="6386091" cy="23733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0BF64E3-7DDB-23BB-9BBE-A2716EAC6F6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43"/>
          <a:stretch/>
        </p:blipFill>
        <p:spPr>
          <a:xfrm>
            <a:off x="54671" y="4936421"/>
            <a:ext cx="6101317" cy="1001325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5ADC8EF-AD45-902D-EF5B-23BA09FC0316}"/>
              </a:ext>
            </a:extLst>
          </p:cNvPr>
          <p:cNvCxnSpPr/>
          <p:nvPr/>
        </p:nvCxnSpPr>
        <p:spPr>
          <a:xfrm>
            <a:off x="3562350" y="4092223"/>
            <a:ext cx="0" cy="6953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235FB07D-0446-05E2-D2AC-80529360D5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6" r="25223" b="3631"/>
          <a:stretch/>
        </p:blipFill>
        <p:spPr>
          <a:xfrm>
            <a:off x="7157124" y="4880560"/>
            <a:ext cx="4334789" cy="1001325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2F263A6-81B5-A5EF-956C-F2A473EE8941}"/>
              </a:ext>
            </a:extLst>
          </p:cNvPr>
          <p:cNvCxnSpPr>
            <a:cxnSpLocks/>
          </p:cNvCxnSpPr>
          <p:nvPr/>
        </p:nvCxnSpPr>
        <p:spPr>
          <a:xfrm>
            <a:off x="5756949" y="5337112"/>
            <a:ext cx="14001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2C2A8C4-9762-B79A-544C-04BA3C207F75}"/>
              </a:ext>
            </a:extLst>
          </p:cNvPr>
          <p:cNvSpPr txBox="1"/>
          <p:nvPr/>
        </p:nvSpPr>
        <p:spPr>
          <a:xfrm>
            <a:off x="5833149" y="4862216"/>
            <a:ext cx="124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二元文法</a:t>
            </a:r>
          </a:p>
        </p:txBody>
      </p:sp>
    </p:spTree>
    <p:extLst>
      <p:ext uri="{BB962C8B-B14F-4D97-AF65-F5344CB8AC3E}">
        <p14:creationId xmlns:p14="http://schemas.microsoft.com/office/powerpoint/2010/main" val="74311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7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698163" y="0"/>
            <a:ext cx="1282700" cy="1282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B5EFEA78-7E3C-BCD2-8BCF-9F9DF4A2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参数估计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7CA0A5-222D-3032-7446-E2C170C6441E}"/>
              </a:ext>
            </a:extLst>
          </p:cNvPr>
          <p:cNvSpPr txBox="1"/>
          <p:nvPr/>
        </p:nvSpPr>
        <p:spPr>
          <a:xfrm>
            <a:off x="722700" y="1724025"/>
            <a:ext cx="7934325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E74BBA2-E4D7-7E25-1D0C-9BFF5E930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24" y="1577721"/>
            <a:ext cx="5357089" cy="19593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FBD1EB4-D80F-2DBF-9E1F-3DC6FB7E01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36" t="5941"/>
          <a:stretch/>
        </p:blipFill>
        <p:spPr>
          <a:xfrm>
            <a:off x="0" y="4491420"/>
            <a:ext cx="6105629" cy="14319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5C5444-614A-255F-13D7-9D0404117C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5105" y="1049866"/>
            <a:ext cx="562383" cy="2370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4E82D1-26D4-430D-6043-83F93B90E6C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2"/>
          <a:stretch/>
        </p:blipFill>
        <p:spPr>
          <a:xfrm>
            <a:off x="6657044" y="1091618"/>
            <a:ext cx="3720424" cy="705600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1089957-62E4-F0FD-C4EA-112A7C49EB2B}"/>
              </a:ext>
            </a:extLst>
          </p:cNvPr>
          <p:cNvCxnSpPr/>
          <p:nvPr/>
        </p:nvCxnSpPr>
        <p:spPr>
          <a:xfrm>
            <a:off x="2505075" y="3695700"/>
            <a:ext cx="0" cy="6477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9FDD5BB1-E085-4DBF-3DB5-81385473AD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044" y="2823824"/>
            <a:ext cx="3073558" cy="62233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6FC3121-F0EE-DA53-EB20-890CC7E546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044" y="1972671"/>
            <a:ext cx="3314870" cy="66678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99FE0AE-536A-707A-0523-4D1D69732E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688" y="3666061"/>
            <a:ext cx="3003704" cy="65408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A57744C-1C88-741E-4114-24E8AC033C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044" y="4381298"/>
            <a:ext cx="4445228" cy="67948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D1E59F8-887C-1CD0-CFF9-133B0A228A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438" y="5435626"/>
            <a:ext cx="5367802" cy="561577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18E66BF-61F1-2AD1-4876-D9FC3E30D90A}"/>
              </a:ext>
            </a:extLst>
          </p:cNvPr>
          <p:cNvSpPr/>
          <p:nvPr/>
        </p:nvSpPr>
        <p:spPr>
          <a:xfrm>
            <a:off x="6428438" y="5382503"/>
            <a:ext cx="5149162" cy="679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143" y="0"/>
            <a:ext cx="1282700" cy="1282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10845" y="290830"/>
            <a:ext cx="2373630" cy="7016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实验内容</a:t>
            </a:r>
          </a:p>
          <a:p>
            <a:endParaRPr lang="zh-CN" altLang="en-US" sz="32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1304F9-FF14-6455-22FF-77B1AF3CAF2F}"/>
              </a:ext>
            </a:extLst>
          </p:cNvPr>
          <p:cNvSpPr txBox="1"/>
          <p:nvPr/>
        </p:nvSpPr>
        <p:spPr>
          <a:xfrm>
            <a:off x="850105" y="1552273"/>
            <a:ext cx="9617870" cy="1422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请同学们</a:t>
            </a:r>
            <a:r>
              <a:rPr lang="zh-CN" altLang="en-US" sz="20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zh-CN" sz="20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免费的中文分词语料库，如人民日报语料库</a:t>
            </a:r>
            <a:r>
              <a:rPr lang="en-US" altLang="zh-CN" sz="20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PKU</a:t>
            </a:r>
            <a:r>
              <a:rPr lang="zh-CN" altLang="zh-CN" sz="20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，使用语料库中的常见词编写一个句子，使用二元语法（即每个词只与和它相邻的前一个词有关）在语料库中对句子中的词进行词频统计，输出句子的出现概率。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DCC35F-A237-EF06-5373-0A4D77ED8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05" y="3313337"/>
            <a:ext cx="4665632" cy="22156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5DAAAB-52FF-1CBF-2C3D-DF8CBDD62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971" y="3313337"/>
            <a:ext cx="5419938" cy="2815432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ViY2JkMjU3NGYzZTEwMzZmMGFkZWViYmNkYWU3NDIifQ=="/>
  <p:tag name="KSO_WPP_MARK_KEY" val="036b56c0-6732-4bd8-b8c2-58e2bc4353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127.500787401575,&quot;width&quot;:3390.4362204724407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6760,&quot;width&quot;:13480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539.182677165354,&quot;width&quot;:11188.6015748031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3840</TotalTime>
  <Words>553</Words>
  <Application>Microsoft Office PowerPoint</Application>
  <PresentationFormat>宽屏</PresentationFormat>
  <Paragraphs>67</Paragraphs>
  <Slides>20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华文中宋</vt:lpstr>
      <vt:lpstr>宋体</vt:lpstr>
      <vt:lpstr>Arial</vt:lpstr>
      <vt:lpstr>Calibri</vt:lpstr>
      <vt:lpstr>Times New Roman</vt:lpstr>
      <vt:lpstr>Wingdings</vt:lpstr>
      <vt:lpstr>Office 主题​​</vt:lpstr>
      <vt:lpstr>PowerPoint 演示文稿</vt:lpstr>
      <vt:lpstr>知识回顾</vt:lpstr>
      <vt:lpstr>语言模型</vt:lpstr>
      <vt:lpstr>PowerPoint 演示文稿</vt:lpstr>
      <vt:lpstr>二元语法模型（一阶马尔科夫链）</vt:lpstr>
      <vt:lpstr>PowerPoint 演示文稿</vt:lpstr>
      <vt:lpstr>参数估计</vt:lpstr>
      <vt:lpstr>参数估计</vt:lpstr>
      <vt:lpstr>PowerPoint 演示文稿</vt:lpstr>
      <vt:lpstr>PowerPoint 演示文稿</vt:lpstr>
      <vt:lpstr>PowerPoint 演示文稿</vt:lpstr>
      <vt:lpstr>附录：Jupyter Notebook使用</vt:lpstr>
      <vt:lpstr>Jupyter Notebook界面</vt:lpstr>
      <vt:lpstr>附录：Pycharm的安装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覃萍萍</dc:creator>
  <cp:lastModifiedBy>萍萍 覃</cp:lastModifiedBy>
  <cp:revision>204</cp:revision>
  <dcterms:created xsi:type="dcterms:W3CDTF">2019-06-19T02:08:00Z</dcterms:created>
  <dcterms:modified xsi:type="dcterms:W3CDTF">2024-05-06T00:46:10Z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221F7BA9F8E84DF5ACE2872373CBE3AB</vt:lpwstr>
  </property>
</Properties>
</file>