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09034" y="2068194"/>
            <a:ext cx="393763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98480" y="0"/>
            <a:ext cx="1283207" cy="12832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1859" y="480694"/>
            <a:ext cx="165163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2200" y="1629410"/>
            <a:ext cx="9703435" cy="416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华文中宋"/>
                <a:cs typeface="华文中宋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57600" y="2286000"/>
            <a:ext cx="39376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特征选择与分类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481446" y="3715385"/>
            <a:ext cx="3683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latin typeface="华文中宋"/>
                <a:cs typeface="华文中宋"/>
              </a:rPr>
              <a:t>——隐形眼镜数据集</a:t>
            </a:r>
            <a:endParaRPr sz="320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2990" y="594994"/>
            <a:ext cx="17659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>
                <a:solidFill>
                  <a:srgbClr val="252525"/>
                </a:solidFill>
              </a:rPr>
              <a:t>特征选择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8480" y="0"/>
            <a:ext cx="1283207" cy="1283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44575" y="1881505"/>
            <a:ext cx="10186035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华文中宋"/>
                <a:cs typeface="华文中宋"/>
              </a:rPr>
              <a:t>定义：我们能用很多属性描述一个西瓜，例如色泽、根蒂、敲声、纹理、触感等，但</a:t>
            </a:r>
            <a:endParaRPr sz="2000" dirty="0">
              <a:latin typeface="华文中宋"/>
              <a:cs typeface="华文中宋"/>
            </a:endParaRPr>
          </a:p>
          <a:p>
            <a:pPr marL="12700" marR="5080">
              <a:lnSpc>
                <a:spcPct val="200000"/>
              </a:lnSpc>
            </a:pPr>
            <a:r>
              <a:rPr sz="2000" spc="-15" dirty="0">
                <a:latin typeface="华文中宋"/>
                <a:cs typeface="华文中宋"/>
              </a:rPr>
              <a:t>有经验的人往往只需看看根蒂、听听敲声就知道是否好瓜。换言之，对一个学习任务来说，给定属性集，其中有些属性可能很关键、很有用，另一些属性则可能没什么用。</a:t>
            </a:r>
            <a:endParaRPr sz="2000" dirty="0">
              <a:latin typeface="华文中宋"/>
              <a:cs typeface="华文中宋"/>
            </a:endParaRPr>
          </a:p>
          <a:p>
            <a:pPr marL="12700" marR="261620" indent="457200" algn="just">
              <a:lnSpc>
                <a:spcPct val="200000"/>
              </a:lnSpc>
              <a:spcBef>
                <a:spcPts val="1200"/>
              </a:spcBef>
            </a:pPr>
            <a:r>
              <a:rPr sz="2000" spc="-10" dirty="0">
                <a:latin typeface="华文中宋"/>
                <a:cs typeface="华文中宋"/>
              </a:rPr>
              <a:t>对此，我们将属性称为“特征”(feature)，对当前学习任务有用的属性称为“</a:t>
            </a:r>
            <a:r>
              <a:rPr sz="2000" b="1" spc="-20" dirty="0">
                <a:latin typeface="华文中宋"/>
                <a:cs typeface="华文中宋"/>
              </a:rPr>
              <a:t>相关特</a:t>
            </a:r>
            <a:r>
              <a:rPr sz="2000" b="1" dirty="0">
                <a:latin typeface="华文中宋"/>
                <a:cs typeface="华文中宋"/>
              </a:rPr>
              <a:t>征</a:t>
            </a:r>
            <a:r>
              <a:rPr sz="2000" dirty="0">
                <a:latin typeface="华文中宋"/>
                <a:cs typeface="华文中宋"/>
              </a:rPr>
              <a:t>”(relevant </a:t>
            </a:r>
            <a:r>
              <a:rPr sz="2000" spc="-10" dirty="0">
                <a:latin typeface="华文中宋"/>
                <a:cs typeface="华文中宋"/>
              </a:rPr>
              <a:t>feature)、没什么用的属性称为“</a:t>
            </a:r>
            <a:r>
              <a:rPr sz="2000" b="1" dirty="0">
                <a:latin typeface="华文中宋"/>
                <a:cs typeface="华文中宋"/>
              </a:rPr>
              <a:t>无关特征</a:t>
            </a:r>
            <a:r>
              <a:rPr sz="2000" spc="-10" dirty="0">
                <a:latin typeface="华文中宋"/>
                <a:cs typeface="华文中宋"/>
              </a:rPr>
              <a:t>”(irrelevantfeature)</a:t>
            </a:r>
            <a:r>
              <a:rPr sz="2000" spc="-20" dirty="0">
                <a:latin typeface="华文中宋"/>
                <a:cs typeface="华文中宋"/>
              </a:rPr>
              <a:t>。从给定</a:t>
            </a:r>
            <a:r>
              <a:rPr sz="2000" spc="-10" dirty="0">
                <a:latin typeface="华文中宋"/>
                <a:cs typeface="华文中宋"/>
              </a:rPr>
              <a:t>的特征集合中选择出相关特征子集的过程，称为“</a:t>
            </a:r>
            <a:r>
              <a:rPr sz="2000" b="1" dirty="0">
                <a:latin typeface="华文中宋"/>
                <a:cs typeface="华文中宋"/>
              </a:rPr>
              <a:t>特征选择</a:t>
            </a:r>
            <a:r>
              <a:rPr sz="2000" dirty="0">
                <a:latin typeface="华文中宋"/>
                <a:cs typeface="华文中宋"/>
              </a:rPr>
              <a:t>”(feature</a:t>
            </a:r>
            <a:r>
              <a:rPr sz="2000" spc="10" dirty="0">
                <a:latin typeface="华文中宋"/>
                <a:cs typeface="华文中宋"/>
              </a:rPr>
              <a:t> </a:t>
            </a:r>
            <a:r>
              <a:rPr sz="2000" dirty="0">
                <a:latin typeface="华文中宋"/>
                <a:cs typeface="华文中宋"/>
              </a:rPr>
              <a:t>selection</a:t>
            </a:r>
            <a:r>
              <a:rPr sz="2000" spc="-20" dirty="0">
                <a:latin typeface="华文中宋"/>
                <a:cs typeface="华文中宋"/>
              </a:rPr>
              <a:t> )。</a:t>
            </a:r>
            <a:endParaRPr sz="2000" dirty="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7294" y="1103629"/>
            <a:ext cx="9871075" cy="547560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52120" indent="-287655">
              <a:lnSpc>
                <a:spcPct val="100000"/>
              </a:lnSpc>
              <a:spcBef>
                <a:spcPts val="1540"/>
              </a:spcBef>
              <a:buSzPct val="95833"/>
              <a:buAutoNum type="arabicPeriod"/>
              <a:tabLst>
                <a:tab pos="452755" algn="l"/>
              </a:tabLst>
            </a:pPr>
            <a:r>
              <a:rPr sz="2400" spc="-5" dirty="0">
                <a:latin typeface="华文中宋"/>
                <a:cs typeface="华文中宋"/>
              </a:rPr>
              <a:t>如何根据评价结果获取下一个候选特征子集？</a:t>
            </a:r>
            <a:endParaRPr sz="2400" dirty="0">
              <a:latin typeface="华文中宋"/>
              <a:cs typeface="华文中宋"/>
            </a:endParaRPr>
          </a:p>
          <a:p>
            <a:pPr marL="452120" indent="-287655">
              <a:lnSpc>
                <a:spcPct val="100000"/>
              </a:lnSpc>
              <a:spcBef>
                <a:spcPts val="1440"/>
              </a:spcBef>
              <a:buSzPct val="95833"/>
              <a:buAutoNum type="arabicPeriod"/>
              <a:tabLst>
                <a:tab pos="452755" algn="l"/>
              </a:tabLst>
            </a:pPr>
            <a:r>
              <a:rPr sz="2400" spc="-5" dirty="0">
                <a:latin typeface="华文中宋"/>
                <a:cs typeface="华文中宋"/>
              </a:rPr>
              <a:t>如何评价候选特征子集的好坏？</a:t>
            </a:r>
            <a:endParaRPr sz="2400" dirty="0">
              <a:latin typeface="华文中宋"/>
              <a:cs typeface="华文中宋"/>
            </a:endParaRPr>
          </a:p>
          <a:p>
            <a:pPr marL="12700" marR="5080" indent="457200" algn="just">
              <a:lnSpc>
                <a:spcPct val="200000"/>
              </a:lnSpc>
              <a:spcBef>
                <a:spcPts val="670"/>
              </a:spcBef>
            </a:pPr>
            <a:r>
              <a:rPr sz="2000" spc="-10" dirty="0">
                <a:latin typeface="华文中宋"/>
                <a:cs typeface="华文中宋"/>
              </a:rPr>
              <a:t>第一个环节是“子集搜索" </a:t>
            </a:r>
            <a:r>
              <a:rPr sz="2000" dirty="0">
                <a:latin typeface="华文中宋"/>
                <a:cs typeface="华文中宋"/>
              </a:rPr>
              <a:t>(subset </a:t>
            </a:r>
            <a:r>
              <a:rPr sz="2000" spc="-10" dirty="0">
                <a:latin typeface="华文中宋"/>
                <a:cs typeface="华文中宋"/>
              </a:rPr>
              <a:t>search)问题。给定特征集合{a1,a2...,ad}，</a:t>
            </a:r>
            <a:r>
              <a:rPr sz="2000" spc="-30" dirty="0">
                <a:latin typeface="华文中宋"/>
                <a:cs typeface="华文中宋"/>
              </a:rPr>
              <a:t>我们</a:t>
            </a:r>
            <a:r>
              <a:rPr sz="2000" spc="-10" dirty="0">
                <a:latin typeface="华文中宋"/>
                <a:cs typeface="华文中宋"/>
              </a:rPr>
              <a:t>可将每个特征看作一个候选子集，对这d个候选单特征子集进行评价，假定{a2}</a:t>
            </a:r>
            <a:r>
              <a:rPr sz="2000" spc="-20" dirty="0">
                <a:latin typeface="华文中宋"/>
                <a:cs typeface="华文中宋"/>
              </a:rPr>
              <a:t>最优，于</a:t>
            </a:r>
            <a:r>
              <a:rPr sz="2000" spc="-10" dirty="0">
                <a:latin typeface="华文中宋"/>
                <a:cs typeface="华文中宋"/>
              </a:rPr>
              <a:t>是将{a2}</a:t>
            </a:r>
            <a:r>
              <a:rPr sz="2000" spc="-15" dirty="0">
                <a:latin typeface="华文中宋"/>
                <a:cs typeface="华文中宋"/>
              </a:rPr>
              <a:t>作为第一轮的选定集；然后，在上一轮的选定集中加入一个特征，构成包含两个</a:t>
            </a:r>
            <a:r>
              <a:rPr sz="2000" spc="-10" dirty="0">
                <a:latin typeface="华文中宋"/>
                <a:cs typeface="华文中宋"/>
              </a:rPr>
              <a:t>特征的候选子集，假定在这d-1个候选两特征子集中</a:t>
            </a:r>
            <a:r>
              <a:rPr sz="2000" dirty="0">
                <a:latin typeface="华文中宋"/>
                <a:cs typeface="华文中宋"/>
              </a:rPr>
              <a:t>{a2，a4</a:t>
            </a:r>
            <a:r>
              <a:rPr sz="2000" spc="5" dirty="0">
                <a:latin typeface="华文中宋"/>
                <a:cs typeface="华文中宋"/>
              </a:rPr>
              <a:t>} 最优，且优于</a:t>
            </a:r>
            <a:r>
              <a:rPr sz="2000" spc="-10" dirty="0">
                <a:latin typeface="华文中宋"/>
                <a:cs typeface="华文中宋"/>
              </a:rPr>
              <a:t>{a2},</a:t>
            </a:r>
            <a:r>
              <a:rPr sz="2000" spc="-25" dirty="0">
                <a:latin typeface="华文中宋"/>
                <a:cs typeface="华文中宋"/>
              </a:rPr>
              <a:t>于是将</a:t>
            </a:r>
            <a:endParaRPr sz="2000" dirty="0">
              <a:latin typeface="华文中宋"/>
              <a:cs typeface="华文中宋"/>
            </a:endParaRPr>
          </a:p>
          <a:p>
            <a:pPr marL="12700" marR="41275" algn="just">
              <a:lnSpc>
                <a:spcPct val="200000"/>
              </a:lnSpc>
            </a:pPr>
            <a:r>
              <a:rPr sz="2000" spc="-10" dirty="0">
                <a:latin typeface="华文中宋"/>
                <a:cs typeface="华文中宋"/>
              </a:rPr>
              <a:t>{a2,a4}作为本轮的选定集；...假定在第k+1轮时，最优的候选(k+1)</a:t>
            </a:r>
            <a:r>
              <a:rPr sz="2000" spc="-15" dirty="0">
                <a:latin typeface="华文中宋"/>
                <a:cs typeface="华文中宋"/>
              </a:rPr>
              <a:t>特征子集不如上一轮</a:t>
            </a:r>
            <a:r>
              <a:rPr sz="2000" spc="-10" dirty="0">
                <a:latin typeface="华文中宋"/>
                <a:cs typeface="华文中宋"/>
              </a:rPr>
              <a:t>的选定集，则停止生成候选子集，并将上一轮选定的k</a:t>
            </a:r>
            <a:r>
              <a:rPr sz="2000" spc="-15" dirty="0">
                <a:latin typeface="华文中宋"/>
                <a:cs typeface="华文中宋"/>
              </a:rPr>
              <a:t>特征集合作为特征选择结果。这样</a:t>
            </a:r>
            <a:r>
              <a:rPr sz="2000" spc="-10" dirty="0">
                <a:latin typeface="华文中宋"/>
                <a:cs typeface="华文中宋"/>
              </a:rPr>
              <a:t>逐渐增加相关特征的策略称为</a:t>
            </a:r>
            <a:r>
              <a:rPr sz="2000" b="1" spc="-10" dirty="0">
                <a:latin typeface="华文中宋"/>
                <a:cs typeface="华文中宋"/>
              </a:rPr>
              <a:t>“前向”(forward</a:t>
            </a:r>
            <a:r>
              <a:rPr sz="2000" b="1" spc="-5" dirty="0">
                <a:latin typeface="华文中宋"/>
                <a:cs typeface="华文中宋"/>
              </a:rPr>
              <a:t>)搜索</a:t>
            </a:r>
            <a:r>
              <a:rPr sz="2000" spc="-50" dirty="0">
                <a:latin typeface="华文中宋"/>
                <a:cs typeface="华文中宋"/>
              </a:rPr>
              <a:t>.</a:t>
            </a:r>
            <a:endParaRPr sz="2000" dirty="0">
              <a:latin typeface="华文中宋"/>
              <a:cs typeface="华文中宋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8534" y="349885"/>
            <a:ext cx="48774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>
                <a:solidFill>
                  <a:srgbClr val="252525"/>
                </a:solidFill>
              </a:rPr>
              <a:t>特征选择的两个关键环节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744" y="938656"/>
            <a:ext cx="8796655" cy="18203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 marR="30480" indent="457200" algn="l">
              <a:lnSpc>
                <a:spcPct val="152400"/>
              </a:lnSpc>
              <a:spcBef>
                <a:spcPts val="40"/>
              </a:spcBef>
            </a:pPr>
            <a:r>
              <a:rPr sz="2000" spc="-10" dirty="0"/>
              <a:t>第二个环节是“子集评价</a:t>
            </a:r>
            <a:r>
              <a:rPr sz="2000" dirty="0"/>
              <a:t>”(subset </a:t>
            </a:r>
            <a:r>
              <a:rPr sz="2000" spc="-10" dirty="0"/>
              <a:t>evaluation)问题。给定数据集D，</a:t>
            </a:r>
            <a:r>
              <a:rPr sz="2000" spc="-50" dirty="0"/>
              <a:t>假</a:t>
            </a:r>
            <a:r>
              <a:rPr sz="2000" spc="-10" dirty="0"/>
              <a:t>定D中第i类样本所占的比例为</a:t>
            </a:r>
            <a:r>
              <a:rPr sz="2000" dirty="0"/>
              <a:t>pi (i= </a:t>
            </a:r>
            <a:r>
              <a:rPr sz="2000" spc="-10" dirty="0"/>
              <a:t>1,2....1)</a:t>
            </a:r>
            <a:r>
              <a:rPr sz="2000" spc="-15" dirty="0"/>
              <a:t>。</a:t>
            </a:r>
            <a:r>
              <a:rPr sz="2000" spc="-15" dirty="0" err="1"/>
              <a:t>为便于讨论，假定样本属性均</a:t>
            </a:r>
            <a:r>
              <a:rPr sz="2000" spc="-10" dirty="0" err="1"/>
              <a:t>为离散型。对属性子集A，假定根据其取值将D分成了V个子集</a:t>
            </a:r>
            <a:r>
              <a:rPr sz="2000" dirty="0"/>
              <a:t> </a:t>
            </a:r>
            <a:br>
              <a:rPr lang="en-US" sz="2000" dirty="0"/>
            </a:br>
            <a:r>
              <a:rPr sz="2000" spc="-275" dirty="0"/>
              <a:t>，</a:t>
            </a:r>
            <a:r>
              <a:rPr sz="2000" spc="-10" dirty="0"/>
              <a:t>每个子集中的样本在A上取值相同，于是我们可计算属性子集A的</a:t>
            </a:r>
            <a:r>
              <a:rPr sz="2000" b="1" dirty="0">
                <a:latin typeface="华文中宋"/>
                <a:cs typeface="华文中宋"/>
              </a:rPr>
              <a:t>信息增益</a:t>
            </a:r>
            <a:r>
              <a:rPr sz="2000" spc="-50" dirty="0"/>
              <a:t>：</a:t>
            </a:r>
            <a:endParaRPr sz="2000" dirty="0">
              <a:latin typeface="华文中宋"/>
              <a:cs typeface="华文中宋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8145" y="3975100"/>
            <a:ext cx="2312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华文中宋"/>
                <a:cs typeface="华文中宋"/>
              </a:rPr>
              <a:t>其中信息熵定义为：</a:t>
            </a:r>
            <a:endParaRPr sz="2000">
              <a:latin typeface="华文中宋"/>
              <a:cs typeface="华文中宋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8145" y="5161407"/>
            <a:ext cx="86874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latin typeface="华文中宋"/>
                <a:cs typeface="华文中宋"/>
              </a:rPr>
              <a:t>信息增益Gain(A)越大，意味着特征子集A包含的有助于分类的信息越多。于是,对每个候选特征子集，我们可基于训练数据集D来计算其信息增益，以此作为评价准则。</a:t>
            </a:r>
            <a:endParaRPr sz="2000">
              <a:latin typeface="华文中宋"/>
              <a:cs typeface="华文中宋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97F152-7B1F-6C37-9B79-3F8E6104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939871"/>
            <a:ext cx="1579245" cy="4115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8B3632-F4CF-50E8-5D74-F525CA45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112" y="3151690"/>
            <a:ext cx="4625741" cy="5334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57492A-6C69-3DD3-2E96-1DDDD418D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481759"/>
            <a:ext cx="3177815" cy="5563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978" y="323291"/>
            <a:ext cx="2466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00" dirty="0">
                <a:solidFill>
                  <a:srgbClr val="252525"/>
                </a:solidFill>
                <a:latin typeface="华文中宋"/>
                <a:cs typeface="华文中宋"/>
              </a:rPr>
              <a:t>数据集介绍</a:t>
            </a:r>
            <a:endParaRPr sz="3600">
              <a:latin typeface="华文中宋"/>
              <a:cs typeface="华文中宋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035" y="1273860"/>
            <a:ext cx="9921240" cy="227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30" dirty="0">
                <a:latin typeface="华文中宋"/>
                <a:cs typeface="华文中宋"/>
              </a:rPr>
              <a:t>数据集</a:t>
            </a:r>
            <a:r>
              <a:rPr sz="2400" spc="150" dirty="0">
                <a:latin typeface="华文中宋"/>
                <a:cs typeface="华文中宋"/>
              </a:rPr>
              <a:t>：隐形眼镜数据集</a:t>
            </a:r>
            <a:r>
              <a:rPr sz="2400" spc="125" dirty="0">
                <a:latin typeface="华文中宋"/>
                <a:cs typeface="华文中宋"/>
              </a:rPr>
              <a:t>/lenses_data.txt</a:t>
            </a:r>
            <a:endParaRPr sz="2400">
              <a:latin typeface="华文中宋"/>
              <a:cs typeface="华文中宋"/>
            </a:endParaRPr>
          </a:p>
          <a:p>
            <a:pPr marL="12700" marR="5080">
              <a:lnSpc>
                <a:spcPct val="150000"/>
              </a:lnSpc>
              <a:spcBef>
                <a:spcPts val="905"/>
              </a:spcBef>
            </a:pPr>
            <a:r>
              <a:rPr sz="2400" spc="50" dirty="0">
                <a:latin typeface="华文中宋"/>
                <a:cs typeface="华文中宋"/>
              </a:rPr>
              <a:t>共有 </a:t>
            </a:r>
            <a:r>
              <a:rPr sz="2400" spc="150" dirty="0">
                <a:latin typeface="华文中宋"/>
                <a:cs typeface="华文中宋"/>
              </a:rPr>
              <a:t>24个样本，</a:t>
            </a:r>
            <a:r>
              <a:rPr sz="2400" spc="150" dirty="0">
                <a:solidFill>
                  <a:srgbClr val="FF0000"/>
                </a:solidFill>
                <a:latin typeface="华文中宋"/>
                <a:cs typeface="华文中宋"/>
              </a:rPr>
              <a:t>4个输入变量</a:t>
            </a:r>
            <a:r>
              <a:rPr sz="2400" spc="150" dirty="0">
                <a:latin typeface="华文中宋"/>
                <a:cs typeface="华文中宋"/>
              </a:rPr>
              <a:t>(数据集中第一列为样本编号)，</a:t>
            </a:r>
            <a:r>
              <a:rPr sz="2400" spc="150" dirty="0">
                <a:solidFill>
                  <a:srgbClr val="FF0000"/>
                </a:solidFill>
                <a:latin typeface="华文中宋"/>
                <a:cs typeface="华文中宋"/>
              </a:rPr>
              <a:t>1</a:t>
            </a:r>
            <a:r>
              <a:rPr sz="2400" spc="80" dirty="0">
                <a:solidFill>
                  <a:srgbClr val="FF0000"/>
                </a:solidFill>
                <a:latin typeface="华文中宋"/>
                <a:cs typeface="华文中宋"/>
              </a:rPr>
              <a:t>个输出</a:t>
            </a:r>
            <a:r>
              <a:rPr sz="2400" spc="150" dirty="0">
                <a:solidFill>
                  <a:srgbClr val="FF0000"/>
                </a:solidFill>
                <a:latin typeface="华文中宋"/>
                <a:cs typeface="华文中宋"/>
              </a:rPr>
              <a:t>变量</a:t>
            </a:r>
            <a:r>
              <a:rPr sz="2400" spc="130" dirty="0">
                <a:latin typeface="华文中宋"/>
                <a:cs typeface="华文中宋"/>
              </a:rPr>
              <a:t>(数据集中最后一列)</a:t>
            </a:r>
            <a:endParaRPr sz="2400">
              <a:latin typeface="华文中宋"/>
              <a:cs typeface="华文中宋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400" b="1" spc="130" dirty="0">
                <a:latin typeface="华文中宋"/>
                <a:cs typeface="华文中宋"/>
              </a:rPr>
              <a:t>数据集信息</a:t>
            </a:r>
            <a:r>
              <a:rPr sz="2400" b="1" spc="-50" dirty="0">
                <a:solidFill>
                  <a:srgbClr val="585858"/>
                </a:solidFill>
                <a:latin typeface="华文中宋"/>
                <a:cs typeface="华文中宋"/>
              </a:rPr>
              <a:t>：</a:t>
            </a:r>
            <a:endParaRPr sz="2400">
              <a:latin typeface="华文中宋"/>
              <a:cs typeface="华文中宋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1927" y="3898391"/>
            <a:ext cx="7169725" cy="23303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7690" y="480060"/>
            <a:ext cx="2870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实验内容与流程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6360" y="1609089"/>
            <a:ext cx="8918575" cy="37933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华文中宋"/>
                <a:cs typeface="华文中宋"/>
              </a:rPr>
              <a:t>本实验旨在对隐形眼镜数据集实现分类任务，要求采用</a:t>
            </a:r>
            <a:r>
              <a:rPr sz="2000" b="1" dirty="0">
                <a:solidFill>
                  <a:srgbClr val="FF0000"/>
                </a:solidFill>
                <a:latin typeface="华文中宋"/>
                <a:cs typeface="华文中宋"/>
              </a:rPr>
              <a:t>前向搜索算法</a:t>
            </a:r>
            <a:r>
              <a:rPr sz="2000" spc="-25" dirty="0">
                <a:latin typeface="华文中宋"/>
                <a:cs typeface="华文中宋"/>
              </a:rPr>
              <a:t>来选择</a:t>
            </a:r>
            <a:endParaRPr sz="2000" dirty="0">
              <a:latin typeface="华文中宋"/>
              <a:cs typeface="华文中宋"/>
            </a:endParaRPr>
          </a:p>
          <a:p>
            <a:pPr marL="12700" marR="5080">
              <a:lnSpc>
                <a:spcPct val="200000"/>
              </a:lnSpc>
            </a:pPr>
            <a:r>
              <a:rPr sz="2000" spc="-10" dirty="0">
                <a:latin typeface="华文中宋"/>
                <a:cs typeface="华文中宋"/>
              </a:rPr>
              <a:t>最优特征集合，使用</a:t>
            </a:r>
            <a:r>
              <a:rPr sz="2000" b="1" dirty="0">
                <a:solidFill>
                  <a:srgbClr val="FF0000"/>
                </a:solidFill>
                <a:latin typeface="华文中宋"/>
                <a:cs typeface="华文中宋"/>
              </a:rPr>
              <a:t>信息增益</a:t>
            </a:r>
            <a:r>
              <a:rPr sz="2000" spc="-15" dirty="0">
                <a:latin typeface="华文中宋"/>
                <a:cs typeface="华文中宋"/>
              </a:rPr>
              <a:t>标准来衡量每个特征的重要性，实验总体流程可分</a:t>
            </a:r>
            <a:r>
              <a:rPr sz="2000" spc="-20" dirty="0">
                <a:latin typeface="华文中宋"/>
                <a:cs typeface="华文中宋"/>
              </a:rPr>
              <a:t>为三步：</a:t>
            </a:r>
            <a:endParaRPr sz="2000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华文中宋"/>
              <a:cs typeface="华文中宋"/>
            </a:endParaRPr>
          </a:p>
          <a:p>
            <a:pPr marL="709295" indent="-240029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709930" algn="l"/>
              </a:tabLst>
            </a:pPr>
            <a:r>
              <a:rPr sz="2000" spc="-15" dirty="0">
                <a:latin typeface="华文中宋"/>
                <a:cs typeface="华文中宋"/>
              </a:rPr>
              <a:t>导入隐形眼镜数据。</a:t>
            </a:r>
            <a:endParaRPr sz="2000" dirty="0">
              <a:latin typeface="华文中宋"/>
              <a:cs typeface="华文中宋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"/>
              <a:buAutoNum type="arabicPeriod"/>
            </a:pPr>
            <a:endParaRPr sz="1500" dirty="0">
              <a:latin typeface="华文中宋"/>
              <a:cs typeface="华文中宋"/>
            </a:endParaRPr>
          </a:p>
          <a:p>
            <a:pPr marL="709295" indent="-240029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709930" algn="l"/>
              </a:tabLst>
            </a:pPr>
            <a:r>
              <a:rPr sz="2000" spc="-15" dirty="0">
                <a:latin typeface="华文中宋"/>
                <a:cs typeface="华文中宋"/>
              </a:rPr>
              <a:t>特征选择：采用前向搜索算法，选择最优特征集合。</a:t>
            </a:r>
            <a:endParaRPr sz="2000" dirty="0">
              <a:latin typeface="华文中宋"/>
              <a:cs typeface="华文中宋"/>
            </a:endParaRPr>
          </a:p>
          <a:p>
            <a:pPr marL="469265" marR="328295" indent="240029">
              <a:lnSpc>
                <a:spcPts val="4800"/>
              </a:lnSpc>
              <a:spcBef>
                <a:spcPts val="245"/>
              </a:spcBef>
              <a:buSzPct val="95000"/>
              <a:buAutoNum type="arabicPeriod"/>
              <a:tabLst>
                <a:tab pos="709295" algn="l"/>
              </a:tabLst>
            </a:pPr>
            <a:r>
              <a:rPr sz="2000" spc="-15" dirty="0">
                <a:latin typeface="华文中宋"/>
                <a:cs typeface="华文中宋"/>
              </a:rPr>
              <a:t>模型训练和评估：将</a:t>
            </a:r>
            <a:r>
              <a:rPr sz="2000" spc="-15" dirty="0">
                <a:solidFill>
                  <a:srgbClr val="FF0000"/>
                </a:solidFill>
                <a:latin typeface="华文中宋"/>
                <a:cs typeface="华文中宋"/>
              </a:rPr>
              <a:t>最优特征集合中的特征</a:t>
            </a:r>
            <a:r>
              <a:rPr sz="2000" spc="-15" dirty="0">
                <a:latin typeface="华文中宋"/>
                <a:cs typeface="华文中宋"/>
              </a:rPr>
              <a:t>作为输入，使用</a:t>
            </a:r>
            <a:r>
              <a:rPr sz="2000" b="1" spc="-15" dirty="0">
                <a:solidFill>
                  <a:srgbClr val="FF0000"/>
                </a:solidFill>
                <a:latin typeface="华文中宋"/>
                <a:cs typeface="华文中宋"/>
              </a:rPr>
              <a:t>朴素贝叶斯算法</a:t>
            </a:r>
            <a:r>
              <a:rPr sz="2000" spc="-15" dirty="0">
                <a:latin typeface="华文中宋"/>
                <a:cs typeface="华文中宋"/>
              </a:rPr>
              <a:t>来训练模型，并对测试集进行预测。</a:t>
            </a:r>
            <a:endParaRPr sz="2000" dirty="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1859" y="370205"/>
            <a:ext cx="1651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实验环境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6100" y="1828800"/>
            <a:ext cx="8559800" cy="277255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0" dirty="0">
                <a:latin typeface="华文中宋"/>
                <a:cs typeface="华文中宋"/>
              </a:rPr>
              <a:t>Python</a:t>
            </a:r>
            <a:endParaRPr sz="2400" dirty="0">
              <a:latin typeface="华文中宋"/>
              <a:cs typeface="华文中宋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华文中宋"/>
                <a:cs typeface="华文中宋"/>
              </a:rPr>
              <a:t>编辑器：Jupyter</a:t>
            </a:r>
            <a:r>
              <a:rPr sz="2400" spc="45" dirty="0">
                <a:latin typeface="华文中宋"/>
                <a:cs typeface="华文中宋"/>
              </a:rPr>
              <a:t> </a:t>
            </a:r>
            <a:r>
              <a:rPr sz="2400" spc="-10" dirty="0">
                <a:latin typeface="华文中宋"/>
                <a:cs typeface="华文中宋"/>
              </a:rPr>
              <a:t>Notebook</a:t>
            </a:r>
            <a:r>
              <a:rPr sz="2400" dirty="0">
                <a:latin typeface="华文中宋"/>
                <a:cs typeface="华文中宋"/>
              </a:rPr>
              <a:t>、</a:t>
            </a:r>
            <a:r>
              <a:rPr sz="2400" spc="-10" dirty="0">
                <a:latin typeface="华文中宋"/>
                <a:cs typeface="华文中宋"/>
              </a:rPr>
              <a:t>Pycharm</a:t>
            </a:r>
            <a:endParaRPr sz="2400" dirty="0">
              <a:latin typeface="华文中宋"/>
              <a:cs typeface="华文中宋"/>
            </a:endParaRPr>
          </a:p>
          <a:p>
            <a:pPr marL="12700" marR="5080">
              <a:lnSpc>
                <a:spcPct val="150000"/>
              </a:lnSpc>
            </a:pPr>
            <a:r>
              <a:rPr sz="2400" dirty="0">
                <a:latin typeface="华文中宋"/>
                <a:cs typeface="华文中宋"/>
              </a:rPr>
              <a:t>可使用</a:t>
            </a:r>
            <a:r>
              <a:rPr sz="2400" spc="-10" dirty="0">
                <a:latin typeface="华文中宋"/>
                <a:cs typeface="华文中宋"/>
              </a:rPr>
              <a:t>numpy</a:t>
            </a:r>
            <a:r>
              <a:rPr sz="2400" dirty="0">
                <a:latin typeface="华文中宋"/>
                <a:cs typeface="华文中宋"/>
              </a:rPr>
              <a:t>、</a:t>
            </a:r>
            <a:r>
              <a:rPr sz="2400" spc="-10" dirty="0">
                <a:latin typeface="华文中宋"/>
                <a:cs typeface="华文中宋"/>
              </a:rPr>
              <a:t>pandas</a:t>
            </a:r>
            <a:r>
              <a:rPr sz="2400" dirty="0">
                <a:latin typeface="华文中宋"/>
                <a:cs typeface="华文中宋"/>
              </a:rPr>
              <a:t>、</a:t>
            </a:r>
            <a:r>
              <a:rPr sz="2400" spc="-10" dirty="0">
                <a:latin typeface="华文中宋"/>
                <a:cs typeface="华文中宋"/>
              </a:rPr>
              <a:t>matplotlib</a:t>
            </a:r>
            <a:r>
              <a:rPr sz="2400" spc="-5" dirty="0">
                <a:latin typeface="华文中宋"/>
                <a:cs typeface="华文中宋"/>
              </a:rPr>
              <a:t>等基础扩展包，建议使用</a:t>
            </a:r>
            <a:r>
              <a:rPr sz="2400" spc="-50" dirty="0">
                <a:latin typeface="华文中宋"/>
                <a:cs typeface="华文中宋"/>
              </a:rPr>
              <a:t> </a:t>
            </a:r>
            <a:r>
              <a:rPr sz="2400" spc="-10" dirty="0">
                <a:latin typeface="华文中宋"/>
                <a:cs typeface="华文中宋"/>
              </a:rPr>
              <a:t>anaconda</a:t>
            </a:r>
            <a:r>
              <a:rPr sz="2400" spc="-25" dirty="0">
                <a:latin typeface="华文中宋"/>
                <a:cs typeface="华文中宋"/>
              </a:rPr>
              <a:t>安装</a:t>
            </a:r>
            <a:endParaRPr sz="2400" dirty="0">
              <a:latin typeface="华文中宋"/>
              <a:cs typeface="华文中宋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 err="1">
                <a:solidFill>
                  <a:srgbClr val="FF0000"/>
                </a:solidFill>
                <a:latin typeface="华文中宋"/>
                <a:cs typeface="华文中宋"/>
              </a:rPr>
              <a:t>不可使用</a:t>
            </a:r>
            <a:r>
              <a:rPr sz="2400" spc="-10" dirty="0" err="1">
                <a:solidFill>
                  <a:srgbClr val="FF0000"/>
                </a:solidFill>
                <a:latin typeface="华文中宋"/>
                <a:cs typeface="华文中宋"/>
              </a:rPr>
              <a:t>sklearn</a:t>
            </a:r>
            <a:r>
              <a:rPr sz="2400" dirty="0" err="1">
                <a:solidFill>
                  <a:srgbClr val="FF0000"/>
                </a:solidFill>
                <a:latin typeface="华文中宋"/>
                <a:cs typeface="华文中宋"/>
              </a:rPr>
              <a:t>、</a:t>
            </a:r>
            <a:r>
              <a:rPr sz="2400" spc="-10" dirty="0" err="1">
                <a:solidFill>
                  <a:srgbClr val="FF0000"/>
                </a:solidFill>
                <a:latin typeface="华文中宋"/>
                <a:cs typeface="华文中宋"/>
              </a:rPr>
              <a:t>pytorch等机器学习包</a:t>
            </a:r>
            <a:endParaRPr sz="2400" dirty="0">
              <a:latin typeface="华文中宋"/>
              <a:cs typeface="华文中宋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143000" y="1408779"/>
            <a:ext cx="9703435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32740" algn="l"/>
              </a:tabLst>
            </a:pPr>
            <a:r>
              <a:rPr spc="-10" dirty="0"/>
              <a:t>将数据集拆分成训练集（前20个）和测试集（后4个）</a:t>
            </a:r>
            <a:r>
              <a:rPr spc="-50" dirty="0"/>
              <a:t>。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"/>
              <a:buAutoNum type="arabicPeriod"/>
            </a:pPr>
            <a:endParaRPr sz="1500" dirty="0"/>
          </a:p>
          <a:p>
            <a:pPr marL="252095" indent="-24002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2729" algn="l"/>
              </a:tabLst>
            </a:pPr>
            <a:r>
              <a:rPr spc="-10" dirty="0"/>
              <a:t>用</a:t>
            </a:r>
            <a:r>
              <a:rPr b="1" dirty="0">
                <a:latin typeface="华文中宋"/>
                <a:cs typeface="华文中宋"/>
              </a:rPr>
              <a:t>前向搜索</a:t>
            </a:r>
            <a:r>
              <a:rPr spc="-15" dirty="0"/>
              <a:t>算法来选择最优特征集合。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"/>
              <a:buAutoNum type="arabicPeriod"/>
            </a:pPr>
            <a:endParaRPr sz="1500" dirty="0"/>
          </a:p>
          <a:p>
            <a:pPr marL="252095" indent="-24002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2729" algn="l"/>
              </a:tabLst>
            </a:pPr>
            <a:r>
              <a:rPr spc="-15" dirty="0"/>
              <a:t>使用最优特征集合训练模型并在测试集上进行测试，输出测试集的准确率。</a:t>
            </a:r>
          </a:p>
          <a:p>
            <a:pPr marL="12700" marR="5080" indent="320040">
              <a:lnSpc>
                <a:spcPct val="200000"/>
              </a:lnSpc>
              <a:buClr>
                <a:srgbClr val="000000"/>
              </a:buClr>
              <a:buAutoNum type="arabicPeriod"/>
              <a:tabLst>
                <a:tab pos="332740" algn="l"/>
              </a:tabLst>
            </a:pPr>
            <a:r>
              <a:rPr lang="en-US" spc="-10">
                <a:solidFill>
                  <a:srgbClr val="FF0000"/>
                </a:solidFill>
              </a:rPr>
              <a:t>5</a:t>
            </a:r>
            <a:r>
              <a:rPr spc="-10">
                <a:solidFill>
                  <a:srgbClr val="FF0000"/>
                </a:solidFill>
              </a:rPr>
              <a:t>月</a:t>
            </a:r>
            <a:r>
              <a:rPr lang="en-US" spc="-10">
                <a:solidFill>
                  <a:srgbClr val="FF0000"/>
                </a:solidFill>
              </a:rPr>
              <a:t>19</a:t>
            </a:r>
            <a:r>
              <a:rPr spc="-10">
                <a:solidFill>
                  <a:srgbClr val="FF0000"/>
                </a:solidFill>
              </a:rPr>
              <a:t>日晚上</a:t>
            </a:r>
            <a:r>
              <a:rPr spc="-10" dirty="0">
                <a:solidFill>
                  <a:srgbClr val="FF0000"/>
                </a:solidFill>
              </a:rPr>
              <a:t>12:00</a:t>
            </a:r>
            <a:r>
              <a:rPr spc="-10" dirty="0"/>
              <a:t>之前将代码（.py或者.ipynb文件）、</a:t>
            </a:r>
            <a:r>
              <a:rPr spc="-10" dirty="0" err="1"/>
              <a:t>实验报告（pdf文件</a:t>
            </a:r>
            <a:r>
              <a:rPr spc="-50" dirty="0" err="1"/>
              <a:t>）</a:t>
            </a:r>
            <a:r>
              <a:rPr spc="-15" dirty="0" err="1"/>
              <a:t>一并打包上传至邮箱</a:t>
            </a:r>
            <a:r>
              <a:rPr spc="-15" dirty="0"/>
              <a:t>。</a:t>
            </a:r>
            <a:endParaRPr lang="en-US" spc="-15" dirty="0"/>
          </a:p>
          <a:p>
            <a:pPr marL="12700" marR="5080">
              <a:lnSpc>
                <a:spcPct val="200000"/>
              </a:lnSpc>
              <a:buClr>
                <a:srgbClr val="000000"/>
              </a:buClr>
              <a:tabLst>
                <a:tab pos="332740" algn="l"/>
              </a:tabLst>
            </a:pPr>
            <a:r>
              <a:rPr lang="zh-CN" altLang="en-US" b="1" spc="-15" dirty="0"/>
              <a:t>邮箱</a:t>
            </a:r>
            <a:r>
              <a:rPr lang="en-US" altLang="zh-CN" b="1" spc="-15" dirty="0"/>
              <a:t>:</a:t>
            </a:r>
          </a:p>
          <a:p>
            <a:pPr marL="12700" marR="5080">
              <a:lnSpc>
                <a:spcPct val="200000"/>
              </a:lnSpc>
              <a:buClr>
                <a:srgbClr val="000000"/>
              </a:buClr>
              <a:tabLst>
                <a:tab pos="332740" algn="l"/>
              </a:tabLst>
            </a:pPr>
            <a:r>
              <a:rPr lang="en-US" altLang="zh-CN" sz="2000" b="1" spc="-1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lfs17371915413@163.com </a:t>
            </a:r>
            <a:endParaRPr lang="en-US" spc="-15" dirty="0"/>
          </a:p>
          <a:p>
            <a:pPr marL="12700" marR="5080">
              <a:lnSpc>
                <a:spcPct val="200000"/>
              </a:lnSpc>
              <a:buClr>
                <a:srgbClr val="000000"/>
              </a:buClr>
              <a:tabLst>
                <a:tab pos="332740" algn="l"/>
              </a:tabLst>
            </a:pPr>
            <a:r>
              <a:rPr spc="-15" dirty="0" err="1"/>
              <a:t>压缩包和实验报告命名方式</a:t>
            </a:r>
            <a:r>
              <a:rPr spc="-15" dirty="0"/>
              <a:t>：</a:t>
            </a:r>
          </a:p>
          <a:p>
            <a:pPr marL="927100">
              <a:lnSpc>
                <a:spcPct val="100000"/>
              </a:lnSpc>
              <a:spcBef>
                <a:spcPts val="1200"/>
              </a:spcBef>
            </a:pPr>
            <a:r>
              <a:rPr spc="-10" dirty="0">
                <a:solidFill>
                  <a:srgbClr val="FF0000"/>
                </a:solidFill>
              </a:rPr>
              <a:t>实验序号_学号_姓名，例如：实验1_111702xxxxx_王</a:t>
            </a:r>
            <a:r>
              <a:rPr spc="-25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实验要求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369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华文中宋</vt:lpstr>
      <vt:lpstr>Office Theme</vt:lpstr>
      <vt:lpstr>特征选择与分类</vt:lpstr>
      <vt:lpstr>特征选择</vt:lpstr>
      <vt:lpstr>特征选择的两个关键环节</vt:lpstr>
      <vt:lpstr>第二个环节是“子集评价”(subset evaluation)问题。给定数据集D，假定D中第i类样本所占的比例为pi (i= 1,2....1)。为便于讨论，假定样本属性均为离散型。对属性子集A，假定根据其取值将D分成了V个子集  ，每个子集中的样本在A上取值相同，于是我们可计算属性子集A的信息增益：</vt:lpstr>
      <vt:lpstr>数据集介绍</vt:lpstr>
      <vt:lpstr>实验内容与流程</vt:lpstr>
      <vt:lpstr>实验环境</vt:lpstr>
      <vt:lpstr>实验要求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特征选择与分类</dc:title>
  <dc:description/>
  <cp:lastModifiedBy>福生 李</cp:lastModifiedBy>
  <cp:revision>4</cp:revision>
  <dcterms:created xsi:type="dcterms:W3CDTF">2024-05-08T05:58:04Z</dcterms:created>
  <dcterms:modified xsi:type="dcterms:W3CDTF">2024-05-13T02:23:41Z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2023-05-28T00:00:00Z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2024-05-08T00:00:00Z</vt:filetime>
  </property>
  <property fmtid="{D5CDD505-2E9C-101B-9397-08002B2CF9AE}" pid="5" name="SourceModified">
    <vt:lpwstr>D:20230528165918+08'59'</vt:lpwstr>
  </property>
</Properties>
</file>