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78" r:id="rId5"/>
    <p:sldId id="279" r:id="rId6"/>
    <p:sldId id="282" r:id="rId7"/>
    <p:sldId id="286" r:id="rId8"/>
    <p:sldId id="283" r:id="rId9"/>
    <p:sldId id="287" r:id="rId10"/>
    <p:sldId id="263" r:id="rId11"/>
    <p:sldId id="284" r:id="rId12"/>
    <p:sldId id="285" r:id="rId13"/>
    <p:sldId id="260" r:id="rId14"/>
    <p:sldId id="288" r:id="rId15"/>
    <p:sldId id="289" r:id="rId16"/>
    <p:sldId id="290" r:id="rId17"/>
    <p:sldId id="291" r:id="rId18"/>
    <p:sldId id="293" r:id="rId19"/>
    <p:sldId id="294" r:id="rId20"/>
    <p:sldId id="296" r:id="rId21"/>
    <p:sldId id="281"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3429" autoAdjust="0"/>
  </p:normalViewPr>
  <p:slideViewPr>
    <p:cSldViewPr snapToGrid="0" showGuides="1">
      <p:cViewPr varScale="1">
        <p:scale>
          <a:sx n="63" d="100"/>
          <a:sy n="63" d="100"/>
        </p:scale>
        <p:origin x="848" y="5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7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3" Type="http://schemas.openxmlformats.org/officeDocument/2006/relationships/hyperlink" Target="#%E5%8F%82%E8%80%83%E6%96%87%E7%8C%AE" TargetMode="External"/><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p:cNvSpPr>
          <p:nvPr>
            <p:ph type="sldImg"/>
          </p:nvPr>
        </p:nvSpPr>
        <p:spPr/>
      </p:sp>
      <p:sp>
        <p:nvSpPr>
          <p:cNvPr id="25602" name="文本占位符 2"/>
          <p:cNvSpPr>
            <a:spLocks noGrp="1"/>
          </p:cNvSpPr>
          <p:nvPr>
            <p:ph type="body"/>
          </p:nvPr>
        </p:nvSpPr>
        <p:spPr/>
        <p:txBody>
          <a:bodyPr lIns="91440" tIns="45720" rIns="91440" bIns="45720" anchor="t"/>
          <a:lstStyle/>
          <a:p>
            <a:pPr lvl="0"/>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p:cNvSpPr>
          <p:nvPr>
            <p:ph type="sldImg"/>
          </p:nvPr>
        </p:nvSpPr>
        <p:spPr/>
      </p:sp>
      <p:sp>
        <p:nvSpPr>
          <p:cNvPr id="25602" name="文本占位符 2"/>
          <p:cNvSpPr>
            <a:spLocks noGrp="1"/>
          </p:cNvSpPr>
          <p:nvPr>
            <p:ph type="body"/>
          </p:nvPr>
        </p:nvSpPr>
        <p:spPr/>
        <p:txBody>
          <a:bodyPr lIns="91440" tIns="45720" rIns="91440" bIns="45720" anchor="t"/>
          <a:lstStyle/>
          <a:p>
            <a:pPr lvl="0"/>
            <a:r>
              <a:rPr lang="zh-CN" altLang="en-US" b="0" i="0" dirty="0">
                <a:solidFill>
                  <a:srgbClr val="000000"/>
                </a:solidFill>
                <a:effectLst/>
                <a:latin typeface="Helvetica Neue"/>
              </a:rPr>
              <a:t>实现编码器的方式有很多种，在这里我们使用的是门控循环单元模型（</a:t>
            </a:r>
            <a:r>
              <a:rPr lang="en-US" altLang="zh-CN" b="0" i="0" dirty="0">
                <a:solidFill>
                  <a:srgbClr val="000000"/>
                </a:solidFill>
                <a:effectLst/>
                <a:latin typeface="Helvetica Neue"/>
              </a:rPr>
              <a:t>Gated </a:t>
            </a:r>
            <a:r>
              <a:rPr lang="en-US" altLang="zh-CN" b="0" i="0" dirty="0" err="1">
                <a:solidFill>
                  <a:srgbClr val="000000"/>
                </a:solidFill>
                <a:effectLst/>
                <a:latin typeface="Helvetica Neue"/>
              </a:rPr>
              <a:t>Rrecurrent</a:t>
            </a:r>
            <a:r>
              <a:rPr lang="en-US" altLang="zh-CN" b="0" i="0" dirty="0">
                <a:solidFill>
                  <a:srgbClr val="000000"/>
                </a:solidFill>
                <a:effectLst/>
                <a:latin typeface="Helvetica Neue"/>
              </a:rPr>
              <a:t> Units, GRU</a:t>
            </a:r>
            <a:r>
              <a:rPr lang="zh-CN" altLang="en-US" b="0" i="0" dirty="0">
                <a:solidFill>
                  <a:srgbClr val="000000"/>
                </a:solidFill>
                <a:effectLst/>
                <a:latin typeface="Helvetica Neue"/>
              </a:rPr>
              <a:t>）。它在原始</a:t>
            </a:r>
            <a:r>
              <a:rPr lang="en-US" altLang="zh-CN" b="0" i="0" dirty="0">
                <a:solidFill>
                  <a:srgbClr val="000000"/>
                </a:solidFill>
                <a:effectLst/>
                <a:latin typeface="Helvetica Neue"/>
              </a:rPr>
              <a:t>RNN</a:t>
            </a:r>
            <a:r>
              <a:rPr lang="zh-CN" altLang="en-US" b="0" i="0" dirty="0">
                <a:solidFill>
                  <a:srgbClr val="000000"/>
                </a:solidFill>
                <a:effectLst/>
                <a:latin typeface="Helvetica Neue"/>
              </a:rPr>
              <a:t>的基础上引入了门机制（</a:t>
            </a:r>
            <a:r>
              <a:rPr lang="en-US" altLang="zh-CN" b="0" i="0" dirty="0">
                <a:solidFill>
                  <a:srgbClr val="000000"/>
                </a:solidFill>
                <a:effectLst/>
                <a:latin typeface="Helvetica Neue"/>
              </a:rPr>
              <a:t>gate mechanism</a:t>
            </a:r>
            <a:r>
              <a:rPr lang="zh-CN" altLang="en-US" b="0" i="0" dirty="0">
                <a:solidFill>
                  <a:srgbClr val="000000"/>
                </a:solidFill>
                <a:effectLst/>
                <a:latin typeface="Helvetica Neue"/>
              </a:rPr>
              <a:t>），用以控制输入隐藏状态和从隐藏状态输出的信息。其中，更新门（</a:t>
            </a:r>
            <a:r>
              <a:rPr lang="en-US" altLang="zh-CN" b="0" i="0" dirty="0">
                <a:solidFill>
                  <a:srgbClr val="000000"/>
                </a:solidFill>
                <a:effectLst/>
                <a:latin typeface="Helvetica Neue"/>
              </a:rPr>
              <a:t>update gate</a:t>
            </a:r>
            <a:r>
              <a:rPr lang="zh-CN" altLang="en-US" b="0" i="0" dirty="0">
                <a:solidFill>
                  <a:srgbClr val="000000"/>
                </a:solidFill>
                <a:effectLst/>
                <a:latin typeface="Helvetica Neue"/>
              </a:rPr>
              <a:t>， 又称记忆门，一般用</a:t>
            </a:r>
            <a:r>
              <a:rPr lang="zh-CN" altLang="en-US" b="0" i="0" u="none" strike="noStrike" dirty="0">
                <a:solidFill>
                  <a:srgbClr val="000000"/>
                </a:solidFill>
                <a:effectLst/>
                <a:latin typeface="STIXMathJax_Normal-italic"/>
              </a:rPr>
              <a:t>𝑧𝑡</a:t>
            </a:r>
            <a:r>
              <a:rPr lang="zh-CN" altLang="en-US" b="0" i="0" dirty="0">
                <a:solidFill>
                  <a:srgbClr val="000000"/>
                </a:solidFill>
                <a:effectLst/>
                <a:latin typeface="Helvetica Neue"/>
              </a:rPr>
              <a:t>表示）用于控制前一时刻的状态信息</a:t>
            </a:r>
            <a:r>
              <a:rPr lang="en-US" altLang="zh-CN" b="0" i="0" u="none" strike="noStrike" dirty="0">
                <a:solidFill>
                  <a:srgbClr val="000000"/>
                </a:solidFill>
                <a:effectLst/>
                <a:latin typeface="STIXMathJax_Normal-italic"/>
              </a:rPr>
              <a:t>ℎ</a:t>
            </a:r>
            <a:r>
              <a:rPr lang="zh-CN" altLang="en-US" b="0" i="0" u="none" strike="noStrike" dirty="0">
                <a:solidFill>
                  <a:srgbClr val="000000"/>
                </a:solidFill>
                <a:effectLst/>
                <a:latin typeface="STIXMathJax_Normal-italic"/>
              </a:rPr>
              <a:t>𝑡</a:t>
            </a:r>
            <a:r>
              <a:rPr lang="zh-CN" altLang="en-US" b="0" i="0" u="none" strike="noStrike" dirty="0">
                <a:solidFill>
                  <a:srgbClr val="000000"/>
                </a:solidFill>
                <a:effectLst/>
                <a:latin typeface="STIXMathJax_Main"/>
              </a:rPr>
              <a:t>−</a:t>
            </a:r>
            <a:r>
              <a:rPr lang="en-US" altLang="zh-CN" b="0" i="0" u="none" strike="noStrike" dirty="0">
                <a:solidFill>
                  <a:srgbClr val="000000"/>
                </a:solidFill>
                <a:effectLst/>
                <a:latin typeface="STIXMathJax_Main"/>
              </a:rPr>
              <a:t>1</a:t>
            </a:r>
            <a:r>
              <a:rPr lang="zh-CN" altLang="en-US" b="0" i="0" dirty="0">
                <a:solidFill>
                  <a:srgbClr val="000000"/>
                </a:solidFill>
                <a:effectLst/>
                <a:latin typeface="Helvetica Neue"/>
              </a:rPr>
              <a:t>被带入到当前状态</a:t>
            </a:r>
            <a:r>
              <a:rPr lang="en-US" altLang="zh-CN" b="0" i="0" u="none" strike="noStrike" dirty="0">
                <a:solidFill>
                  <a:srgbClr val="000000"/>
                </a:solidFill>
                <a:effectLst/>
                <a:latin typeface="STIXMathJax_Normal-italic"/>
              </a:rPr>
              <a:t>ℎ</a:t>
            </a:r>
            <a:r>
              <a:rPr lang="zh-CN" altLang="en-US" b="0" i="0" u="none" strike="noStrike" dirty="0">
                <a:solidFill>
                  <a:srgbClr val="000000"/>
                </a:solidFill>
                <a:effectLst/>
                <a:latin typeface="STIXMathJax_Normal-italic"/>
              </a:rPr>
              <a:t>𝑡</a:t>
            </a:r>
            <a:r>
              <a:rPr lang="zh-CN" altLang="en-US" b="0" i="0" dirty="0">
                <a:solidFill>
                  <a:srgbClr val="000000"/>
                </a:solidFill>
                <a:effectLst/>
                <a:latin typeface="Helvetica Neue"/>
              </a:rPr>
              <a:t>中的程度。重置门（</a:t>
            </a:r>
            <a:r>
              <a:rPr lang="en-US" altLang="zh-CN" b="0" i="0" dirty="0">
                <a:solidFill>
                  <a:srgbClr val="000000"/>
                </a:solidFill>
                <a:effectLst/>
                <a:latin typeface="Helvetica Neue"/>
              </a:rPr>
              <a:t>reset gate</a:t>
            </a:r>
            <a:r>
              <a:rPr lang="zh-CN" altLang="en-US" b="0" i="0" dirty="0">
                <a:solidFill>
                  <a:srgbClr val="000000"/>
                </a:solidFill>
                <a:effectLst/>
                <a:latin typeface="Helvetica Neue"/>
              </a:rPr>
              <a:t>，一般用</a:t>
            </a:r>
            <a:r>
              <a:rPr lang="zh-CN" altLang="en-US" b="0" i="0" u="none" strike="noStrike" dirty="0">
                <a:solidFill>
                  <a:srgbClr val="000000"/>
                </a:solidFill>
                <a:effectLst/>
                <a:latin typeface="STIXMathJax_Normal-italic"/>
              </a:rPr>
              <a:t>𝑟𝑡</a:t>
            </a:r>
            <a:r>
              <a:rPr lang="zh-CN" altLang="en-US" b="0" i="0" dirty="0">
                <a:solidFill>
                  <a:srgbClr val="000000"/>
                </a:solidFill>
                <a:effectLst/>
                <a:latin typeface="Helvetica Neue"/>
              </a:rPr>
              <a:t>表示）控制前一状态</a:t>
            </a:r>
            <a:r>
              <a:rPr lang="en-US" altLang="zh-CN" b="0" i="0" u="none" strike="noStrike" dirty="0">
                <a:solidFill>
                  <a:srgbClr val="000000"/>
                </a:solidFill>
                <a:effectLst/>
                <a:latin typeface="STIXMathJax_Normal-italic"/>
              </a:rPr>
              <a:t>ℎ</a:t>
            </a:r>
            <a:r>
              <a:rPr lang="zh-CN" altLang="en-US" b="0" i="0" u="none" strike="noStrike" dirty="0">
                <a:solidFill>
                  <a:srgbClr val="000000"/>
                </a:solidFill>
                <a:effectLst/>
                <a:latin typeface="STIXMathJax_Normal-italic"/>
              </a:rPr>
              <a:t>𝑡</a:t>
            </a:r>
            <a:r>
              <a:rPr lang="zh-CN" altLang="en-US" b="0" i="0" dirty="0">
                <a:solidFill>
                  <a:srgbClr val="000000"/>
                </a:solidFill>
                <a:effectLst/>
                <a:latin typeface="Helvetica Neue"/>
              </a:rPr>
              <a:t>有多少信息被写入到当前候选集</a:t>
            </a:r>
            <a:r>
              <a:rPr lang="zh-CN" altLang="en-US" b="0" i="0" u="none" strike="noStrike" dirty="0">
                <a:solidFill>
                  <a:srgbClr val="000000"/>
                </a:solidFill>
                <a:effectLst/>
                <a:latin typeface="STIXMathJax_Normal-italic"/>
              </a:rPr>
              <a:t>𝑛𝑡</a:t>
            </a:r>
            <a:r>
              <a:rPr lang="zh-CN" altLang="en-US" b="0" i="0" dirty="0">
                <a:solidFill>
                  <a:srgbClr val="000000"/>
                </a:solidFill>
                <a:effectLst/>
                <a:latin typeface="Helvetica Neue"/>
              </a:rPr>
              <a:t>上。</a:t>
            </a:r>
            <a:endParaRPr lang="en-US" altLang="zh-CN"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华文中宋" panose="02010600040101010101" charset="-122"/>
                <a:ea typeface="华文中宋" panose="02010600040101010101" charset="-122"/>
              </a:rPr>
              <a:t>在进行文本翻译类任务时，我们一般使用双向</a:t>
            </a:r>
            <a:r>
              <a:rPr lang="en-US" altLang="zh-CN" b="0" i="0" dirty="0">
                <a:solidFill>
                  <a:srgbClr val="000000"/>
                </a:solidFill>
                <a:effectLst/>
                <a:latin typeface="华文中宋" panose="02010600040101010101" charset="-122"/>
                <a:ea typeface="华文中宋" panose="02010600040101010101" charset="-122"/>
              </a:rPr>
              <a:t>GRU</a:t>
            </a:r>
            <a:r>
              <a:rPr lang="zh-CN" altLang="en-US" b="0" i="0" dirty="0">
                <a:solidFill>
                  <a:srgbClr val="000000"/>
                </a:solidFill>
                <a:effectLst/>
                <a:latin typeface="华文中宋" panose="02010600040101010101" charset="-122"/>
                <a:ea typeface="华文中宋" panose="02010600040101010101" charset="-122"/>
              </a:rPr>
              <a:t>，即在训练中同时考虑当前词语之前及之后的文本内容。双向</a:t>
            </a:r>
            <a:r>
              <a:rPr lang="en-US" altLang="zh-CN" b="0" i="0" dirty="0">
                <a:solidFill>
                  <a:srgbClr val="000000"/>
                </a:solidFill>
                <a:effectLst/>
                <a:latin typeface="华文中宋" panose="02010600040101010101" charset="-122"/>
                <a:ea typeface="华文中宋" panose="02010600040101010101" charset="-122"/>
              </a:rPr>
              <a:t>GRU</a:t>
            </a:r>
            <a:r>
              <a:rPr lang="zh-CN" altLang="en-US" b="0" i="0" dirty="0">
                <a:solidFill>
                  <a:srgbClr val="000000"/>
                </a:solidFill>
                <a:effectLst/>
                <a:latin typeface="华文中宋" panose="02010600040101010101" charset="-122"/>
                <a:ea typeface="华文中宋" panose="02010600040101010101" charset="-122"/>
              </a:rPr>
              <a:t>的每层由两个</a:t>
            </a:r>
            <a:r>
              <a:rPr lang="en-US" altLang="zh-CN" b="0" i="0" dirty="0">
                <a:solidFill>
                  <a:srgbClr val="000000"/>
                </a:solidFill>
                <a:effectLst/>
                <a:latin typeface="华文中宋" panose="02010600040101010101" charset="-122"/>
                <a:ea typeface="华文中宋" panose="02010600040101010101" charset="-122"/>
              </a:rPr>
              <a:t>RNN</a:t>
            </a:r>
            <a:r>
              <a:rPr lang="zh-CN" altLang="en-US" b="0" i="0" dirty="0">
                <a:solidFill>
                  <a:srgbClr val="000000"/>
                </a:solidFill>
                <a:effectLst/>
                <a:latin typeface="华文中宋" panose="02010600040101010101" charset="-122"/>
                <a:ea typeface="华文中宋" panose="02010600040101010101" charset="-122"/>
              </a:rPr>
              <a:t>构成，前向</a:t>
            </a:r>
            <a:r>
              <a:rPr lang="en-US" altLang="zh-CN" b="0" i="0" dirty="0">
                <a:solidFill>
                  <a:srgbClr val="000000"/>
                </a:solidFill>
                <a:effectLst/>
                <a:latin typeface="华文中宋" panose="02010600040101010101" charset="-122"/>
                <a:ea typeface="华文中宋" panose="02010600040101010101" charset="-122"/>
              </a:rPr>
              <a:t>RNN</a:t>
            </a:r>
            <a:r>
              <a:rPr lang="zh-CN" altLang="en-US" b="0" i="0" dirty="0">
                <a:solidFill>
                  <a:srgbClr val="000000"/>
                </a:solidFill>
                <a:effectLst/>
                <a:latin typeface="华文中宋" panose="02010600040101010101" charset="-122"/>
                <a:ea typeface="华文中宋" panose="02010600040101010101" charset="-122"/>
              </a:rPr>
              <a:t>由左至右循环计算隐藏状态，反向</a:t>
            </a:r>
            <a:r>
              <a:rPr lang="en-US" altLang="zh-CN" b="0" i="0" dirty="0">
                <a:solidFill>
                  <a:srgbClr val="000000"/>
                </a:solidFill>
                <a:effectLst/>
                <a:latin typeface="华文中宋" panose="02010600040101010101" charset="-122"/>
                <a:ea typeface="华文中宋" panose="02010600040101010101" charset="-122"/>
              </a:rPr>
              <a:t>RNN</a:t>
            </a:r>
            <a:r>
              <a:rPr lang="zh-CN" altLang="en-US" b="0" i="0" dirty="0">
                <a:solidFill>
                  <a:srgbClr val="000000"/>
                </a:solidFill>
                <a:effectLst/>
                <a:latin typeface="华文中宋" panose="02010600040101010101" charset="-122"/>
                <a:ea typeface="华文中宋" panose="02010600040101010101" charset="-122"/>
              </a:rPr>
              <a:t>从右至左计算隐藏状态，公式表达如下：</a:t>
            </a:r>
            <a:endParaRPr lang="zh-CN" altLang="en-US" dirty="0">
              <a:latin typeface="华文中宋" panose="02010600040101010101" charset="-122"/>
              <a:ea typeface="华文中宋" panose="02010600040101010101" charset="-122"/>
            </a:endParaRPr>
          </a:p>
          <a:p>
            <a:pPr lvl="0"/>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p:cNvSpPr>
          <p:nvPr>
            <p:ph type="sldImg"/>
          </p:nvPr>
        </p:nvSpPr>
        <p:spPr/>
      </p:sp>
      <p:sp>
        <p:nvSpPr>
          <p:cNvPr id="25602" name="文本占位符 2"/>
          <p:cNvSpPr>
            <a:spLocks noGrp="1"/>
          </p:cNvSpPr>
          <p:nvPr>
            <p:ph type="body"/>
          </p:nvPr>
        </p:nvSpPr>
        <p:spPr/>
        <p:txBody>
          <a:bodyPr lIns="91440" tIns="45720" rIns="91440" bIns="45720" anchor="t"/>
          <a:lstStyle/>
          <a:p>
            <a:pPr lvl="0"/>
            <a:r>
              <a:rPr lang="zh-CN" altLang="en-US" b="0" i="0" dirty="0">
                <a:solidFill>
                  <a:srgbClr val="000000"/>
                </a:solidFill>
                <a:effectLst/>
                <a:latin typeface="Helvetica Neue"/>
              </a:rPr>
              <a:t>每个</a:t>
            </a:r>
            <a:r>
              <a:rPr lang="en-US" altLang="zh-CN" b="0" i="0" dirty="0">
                <a:solidFill>
                  <a:srgbClr val="000000"/>
                </a:solidFill>
                <a:effectLst/>
                <a:latin typeface="Helvetica Neue"/>
              </a:rPr>
              <a:t>RNN</a:t>
            </a:r>
            <a:r>
              <a:rPr lang="zh-CN" altLang="en-US" b="0" i="0" dirty="0">
                <a:solidFill>
                  <a:srgbClr val="000000"/>
                </a:solidFill>
                <a:effectLst/>
                <a:latin typeface="Helvetica Neue"/>
              </a:rPr>
              <a:t>网络在观察到句子中的最后一个词后，输出一个上下文向量，</a:t>
            </a:r>
            <a:endParaRPr lang="en-US" altLang="zh-CN" b="0" i="0" dirty="0">
              <a:solidFill>
                <a:srgbClr val="000000"/>
              </a:solidFill>
              <a:effectLst/>
              <a:latin typeface="Helvetica Neue"/>
            </a:endParaRPr>
          </a:p>
          <a:p>
            <a:pPr lvl="0"/>
            <a:r>
              <a:rPr lang="zh-CN" altLang="en-US" b="0" i="0" dirty="0">
                <a:solidFill>
                  <a:srgbClr val="000000"/>
                </a:solidFill>
                <a:effectLst/>
                <a:latin typeface="Helvetica Neue"/>
              </a:rPr>
              <a:t>前向</a:t>
            </a:r>
            <a:r>
              <a:rPr lang="en-US" altLang="zh-CN" b="0" i="0" dirty="0">
                <a:solidFill>
                  <a:srgbClr val="000000"/>
                </a:solidFill>
                <a:effectLst/>
                <a:latin typeface="Helvetica Neue"/>
              </a:rPr>
              <a:t>RNN</a:t>
            </a:r>
            <a:r>
              <a:rPr lang="zh-CN" altLang="en-US" b="0" i="0" dirty="0">
                <a:solidFill>
                  <a:srgbClr val="000000"/>
                </a:solidFill>
                <a:effectLst/>
                <a:latin typeface="Helvetica Neue"/>
              </a:rPr>
              <a:t>的输出为</a:t>
            </a:r>
            <a:r>
              <a:rPr lang="zh-CN" altLang="en-US" b="0" i="0" u="none" strike="noStrike" dirty="0">
                <a:solidFill>
                  <a:srgbClr val="000000"/>
                </a:solidFill>
                <a:effectLst/>
                <a:latin typeface="STIXMathJax_Normal-italic"/>
              </a:rPr>
              <a:t>𝑧</a:t>
            </a:r>
            <a:r>
              <a:rPr lang="zh-CN" altLang="en-US" b="0" i="0" u="none" strike="noStrike" dirty="0">
                <a:solidFill>
                  <a:srgbClr val="000000"/>
                </a:solidFill>
                <a:effectLst/>
                <a:latin typeface="STIXMathJax_Main"/>
              </a:rPr>
              <a:t>→</a:t>
            </a:r>
            <a:r>
              <a:rPr lang="en-US" altLang="zh-CN" b="0" i="0" u="none" strike="noStrike" dirty="0">
                <a:solidFill>
                  <a:srgbClr val="000000"/>
                </a:solidFill>
                <a:effectLst/>
                <a:latin typeface="STIXMathJax_Main"/>
              </a:rPr>
              <a:t>=</a:t>
            </a:r>
            <a:r>
              <a:rPr lang="en-US" altLang="zh-CN" b="0" i="0" u="none" strike="noStrike" dirty="0">
                <a:solidFill>
                  <a:srgbClr val="000000"/>
                </a:solidFill>
                <a:effectLst/>
                <a:latin typeface="STIXMathJax_Normal-italic"/>
              </a:rPr>
              <a:t>ℎ</a:t>
            </a:r>
            <a:r>
              <a:rPr lang="zh-CN" altLang="en-US" b="0" i="0" u="none" strike="noStrike" dirty="0">
                <a:solidFill>
                  <a:srgbClr val="000000"/>
                </a:solidFill>
                <a:effectLst/>
                <a:latin typeface="STIXMathJax_Main"/>
              </a:rPr>
              <a:t>→</a:t>
            </a:r>
            <a:r>
              <a:rPr lang="zh-CN" altLang="en-US" b="0" i="0" u="none" strike="noStrike" dirty="0">
                <a:solidFill>
                  <a:srgbClr val="000000"/>
                </a:solidFill>
                <a:effectLst/>
                <a:latin typeface="STIXMathJax_Normal-italic"/>
              </a:rPr>
              <a:t>𝑇</a:t>
            </a:r>
            <a:r>
              <a:rPr lang="zh-CN" altLang="en-US" b="0" i="0" dirty="0">
                <a:solidFill>
                  <a:srgbClr val="000000"/>
                </a:solidFill>
                <a:effectLst/>
                <a:latin typeface="Helvetica Neue"/>
              </a:rPr>
              <a:t>，反向</a:t>
            </a:r>
            <a:r>
              <a:rPr lang="en-US" altLang="zh-CN" b="0" i="0" dirty="0">
                <a:solidFill>
                  <a:srgbClr val="000000"/>
                </a:solidFill>
                <a:effectLst/>
                <a:latin typeface="Helvetica Neue"/>
              </a:rPr>
              <a:t>RNN</a:t>
            </a:r>
            <a:r>
              <a:rPr lang="zh-CN" altLang="en-US" b="0" i="0" dirty="0">
                <a:solidFill>
                  <a:srgbClr val="000000"/>
                </a:solidFill>
                <a:effectLst/>
                <a:latin typeface="Helvetica Neue"/>
              </a:rPr>
              <a:t>的输出为</a:t>
            </a:r>
            <a:r>
              <a:rPr lang="zh-CN" altLang="en-US" b="0" i="0" u="none" strike="noStrike" dirty="0">
                <a:solidFill>
                  <a:srgbClr val="000000"/>
                </a:solidFill>
                <a:effectLst/>
                <a:latin typeface="STIXMathJax_Normal-italic"/>
              </a:rPr>
              <a:t>𝑧</a:t>
            </a:r>
            <a:r>
              <a:rPr lang="zh-CN" altLang="en-US" b="0" i="0" u="none" strike="noStrike" dirty="0">
                <a:solidFill>
                  <a:srgbClr val="000000"/>
                </a:solidFill>
                <a:effectLst/>
                <a:latin typeface="STIXMathJax_Main"/>
              </a:rPr>
              <a:t>←</a:t>
            </a:r>
            <a:r>
              <a:rPr lang="en-US" altLang="zh-CN" b="0" i="0" u="none" strike="noStrike" dirty="0">
                <a:solidFill>
                  <a:srgbClr val="000000"/>
                </a:solidFill>
                <a:effectLst/>
                <a:latin typeface="STIXMathJax_Main"/>
              </a:rPr>
              <a:t>=</a:t>
            </a:r>
            <a:r>
              <a:rPr lang="en-US" altLang="zh-CN" b="0" i="0" u="none" strike="noStrike" dirty="0">
                <a:solidFill>
                  <a:srgbClr val="000000"/>
                </a:solidFill>
                <a:effectLst/>
                <a:latin typeface="STIXMathJax_Normal-italic"/>
              </a:rPr>
              <a:t>ℎ</a:t>
            </a:r>
            <a:r>
              <a:rPr lang="zh-CN" altLang="en-US" b="0" i="0" u="none" strike="noStrike" dirty="0">
                <a:solidFill>
                  <a:srgbClr val="000000"/>
                </a:solidFill>
                <a:effectLst/>
                <a:latin typeface="STIXMathJax_Main"/>
              </a:rPr>
              <a:t>←</a:t>
            </a:r>
            <a:r>
              <a:rPr lang="zh-CN" altLang="en-US" b="0" i="0" u="none" strike="noStrike" dirty="0">
                <a:solidFill>
                  <a:srgbClr val="000000"/>
                </a:solidFill>
                <a:effectLst/>
                <a:latin typeface="STIXMathJax_Normal-italic"/>
              </a:rPr>
              <a:t>𝑇</a:t>
            </a:r>
            <a:r>
              <a:rPr lang="zh-CN" altLang="en-US" b="0" i="0" dirty="0">
                <a:solidFill>
                  <a:srgbClr val="000000"/>
                </a:solidFill>
                <a:effectLst/>
                <a:latin typeface="Helvetica Neue"/>
              </a:rPr>
              <a:t>。</a:t>
            </a:r>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p:cNvSpPr>
          <p:nvPr>
            <p:ph type="sldImg"/>
          </p:nvPr>
        </p:nvSpPr>
        <p:spPr/>
      </p:sp>
      <p:sp>
        <p:nvSpPr>
          <p:cNvPr id="25602" name="文本占位符 2"/>
          <p:cNvSpPr>
            <a:spLocks noGrp="1"/>
          </p:cNvSpPr>
          <p:nvPr>
            <p:ph type="body"/>
          </p:nvPr>
        </p:nvSpPr>
        <p:spPr/>
        <p:txBody>
          <a:bodyPr lIns="91440" tIns="45720" rIns="91440" bIns="45720" anchor="t"/>
          <a:lstStyle/>
          <a:p>
            <a:pPr lvl="0"/>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p:cNvSpPr>
          <p:nvPr>
            <p:ph type="sldImg"/>
          </p:nvPr>
        </p:nvSpPr>
        <p:spPr/>
      </p:sp>
      <p:sp>
        <p:nvSpPr>
          <p:cNvPr id="25602" name="文本占位符 2"/>
          <p:cNvSpPr>
            <a:spLocks noGrp="1"/>
          </p:cNvSpPr>
          <p:nvPr>
            <p:ph type="body"/>
          </p:nvPr>
        </p:nvSpPr>
        <p:spPr/>
        <p:txBody>
          <a:bodyPr lIns="91440" tIns="45720" rIns="91440" bIns="45720" anchor="t"/>
          <a:lstStyle/>
          <a:p>
            <a:pPr lvl="0"/>
            <a:r>
              <a:rPr lang="zh-CN" altLang="en-US" dirty="0">
                <a:latin typeface="华文中宋" panose="02010600040101010101" charset="-122"/>
                <a:ea typeface="华文中宋" panose="02010600040101010101" charset="-122"/>
              </a:rPr>
              <a:t>截止到当前的时刻𝑡，编码器（</a:t>
            </a:r>
            <a:r>
              <a:rPr lang="en-US" altLang="zh-CN" dirty="0">
                <a:latin typeface="华文中宋" panose="02010600040101010101" charset="-122"/>
                <a:ea typeface="华文中宋" panose="02010600040101010101" charset="-122"/>
              </a:rPr>
              <a:t>encoder</a:t>
            </a:r>
            <a:r>
              <a:rPr lang="zh-CN" altLang="en-US" dirty="0">
                <a:latin typeface="华文中宋" panose="02010600040101010101" charset="-122"/>
                <a:ea typeface="华文中宋" panose="02010600040101010101" charset="-122"/>
              </a:rPr>
              <a:t>）中的所有信息为</a:t>
            </a:r>
            <a:r>
              <a:rPr lang="zh-CN" altLang="en-US" dirty="0">
                <a:solidFill>
                  <a:srgbClr val="FF0000"/>
                </a:solidFill>
                <a:latin typeface="华文中宋" panose="02010600040101010101" charset="-122"/>
                <a:ea typeface="华文中宋" panose="02010600040101010101" charset="-122"/>
              </a:rPr>
              <a:t>全部前向和后向</a:t>
            </a:r>
            <a:r>
              <a:rPr lang="en-US" altLang="zh-CN" dirty="0">
                <a:solidFill>
                  <a:srgbClr val="FF0000"/>
                </a:solidFill>
                <a:latin typeface="华文中宋" panose="02010600040101010101" charset="-122"/>
                <a:ea typeface="华文中宋" panose="02010600040101010101" charset="-122"/>
              </a:rPr>
              <a:t>RNN</a:t>
            </a:r>
            <a:r>
              <a:rPr lang="zh-CN" altLang="en-US" dirty="0">
                <a:solidFill>
                  <a:srgbClr val="FF0000"/>
                </a:solidFill>
                <a:latin typeface="华文中宋" panose="02010600040101010101" charset="-122"/>
                <a:ea typeface="华文中宋" panose="02010600040101010101" charset="-122"/>
              </a:rPr>
              <a:t>的隐藏状态的组合𝐻，是一个有𝑇个张量的序列；</a:t>
            </a:r>
            <a:r>
              <a:rPr lang="zh-CN" altLang="en-US" dirty="0">
                <a:latin typeface="华文中宋" panose="02010600040101010101" charset="-122"/>
                <a:ea typeface="华文中宋" panose="02010600040101010101" charset="-122"/>
              </a:rPr>
              <a:t>解码器（</a:t>
            </a:r>
            <a:r>
              <a:rPr lang="en-US" altLang="zh-CN" dirty="0">
                <a:latin typeface="华文中宋" panose="02010600040101010101" charset="-122"/>
                <a:ea typeface="华文中宋" panose="02010600040101010101" charset="-122"/>
              </a:rPr>
              <a:t>decoder</a:t>
            </a:r>
            <a:r>
              <a:rPr lang="zh-CN" altLang="en-US" dirty="0">
                <a:latin typeface="华文中宋" panose="02010600040101010101" charset="-122"/>
                <a:ea typeface="华文中宋" panose="02010600040101010101" charset="-122"/>
              </a:rPr>
              <a:t>）中的所有信息为上一时刻的</a:t>
            </a:r>
            <a:r>
              <a:rPr lang="zh-CN" altLang="en-US" dirty="0">
                <a:solidFill>
                  <a:srgbClr val="FF0000"/>
                </a:solidFill>
                <a:latin typeface="华文中宋" panose="02010600040101010101" charset="-122"/>
                <a:ea typeface="华文中宋" panose="02010600040101010101" charset="-122"/>
              </a:rPr>
              <a:t>隐藏状态</a:t>
            </a:r>
            <a:r>
              <a:rPr lang="en-US" altLang="zh-CN" dirty="0">
                <a:solidFill>
                  <a:srgbClr val="FF0000"/>
                </a:solidFill>
                <a:latin typeface="华文中宋" panose="02010600040101010101" charset="-122"/>
                <a:ea typeface="华文中宋" panose="02010600040101010101" charset="-122"/>
              </a:rPr>
              <a:t>st-1</a:t>
            </a:r>
            <a:r>
              <a:rPr lang="zh-CN" altLang="en-US" dirty="0">
                <a:solidFill>
                  <a:srgbClr val="FF0000"/>
                </a:solidFill>
                <a:latin typeface="华文中宋" panose="02010600040101010101" charset="-122"/>
                <a:ea typeface="华文中宋" panose="02010600040101010101" charset="-122"/>
              </a:rPr>
              <a:t>，是一个单独的张量</a:t>
            </a:r>
            <a:r>
              <a:rPr lang="zh-CN" altLang="en-US" dirty="0">
                <a:latin typeface="华文中宋" panose="02010600040101010101" charset="-122"/>
                <a:ea typeface="华文中宋" panose="02010600040101010101" charset="-122"/>
              </a:rPr>
              <a:t>。为了统一二者的维度，我们需要将解码器中上一时刻的隐藏状态</a:t>
            </a:r>
            <a:r>
              <a:rPr lang="en-US" altLang="zh-CN" dirty="0">
                <a:latin typeface="华文中宋" panose="02010600040101010101" charset="-122"/>
                <a:ea typeface="华文中宋" panose="02010600040101010101" charset="-122"/>
              </a:rPr>
              <a:t>st-1</a:t>
            </a:r>
            <a:r>
              <a:rPr lang="zh-CN" altLang="en-US" dirty="0">
                <a:latin typeface="华文中宋" panose="02010600040101010101" charset="-122"/>
                <a:ea typeface="华文中宋" panose="02010600040101010101" charset="-122"/>
              </a:rPr>
              <a:t>重复𝑇次，接着把处理好的解码器信息与编码器信息堆叠起来，并输入到线性层</a:t>
            </a:r>
            <a:r>
              <a:rPr lang="en-US" altLang="zh-CN" dirty="0" err="1">
                <a:latin typeface="华文中宋" panose="02010600040101010101" charset="-122"/>
                <a:ea typeface="华文中宋" panose="02010600040101010101" charset="-122"/>
              </a:rPr>
              <a:t>att</a:t>
            </a:r>
            <a:r>
              <a:rPr lang="zh-CN" altLang="en-US" dirty="0">
                <a:latin typeface="华文中宋" panose="02010600040101010101" charset="-122"/>
                <a:ea typeface="华文中宋" panose="02010600040101010101" charset="-122"/>
              </a:rPr>
              <a:t>和激活函数</a:t>
            </a:r>
            <a:r>
              <a:rPr lang="en-US" altLang="zh-CN" dirty="0">
                <a:latin typeface="华文中宋" panose="02010600040101010101" charset="-122"/>
                <a:ea typeface="华文中宋" panose="02010600040101010101" charset="-122"/>
              </a:rPr>
              <a:t>tanh</a:t>
            </a:r>
            <a:r>
              <a:rPr lang="zh-CN" altLang="en-US" dirty="0">
                <a:latin typeface="华文中宋" panose="02010600040101010101" charset="-122"/>
                <a:ea typeface="华文中宋" panose="02010600040101010101" charset="-122"/>
              </a:rPr>
              <a:t>中，</a:t>
            </a:r>
            <a:endParaRPr lang="en-US" altLang="zh-CN" dirty="0">
              <a:latin typeface="华文中宋" panose="02010600040101010101" charset="-122"/>
              <a:ea typeface="华文中宋" panose="02010600040101010101" charset="-122"/>
            </a:endParaRPr>
          </a:p>
          <a:p>
            <a:pPr lvl="0"/>
            <a:endParaRPr lang="en-US" altLang="zh-CN" dirty="0">
              <a:latin typeface="华文中宋" panose="02010600040101010101" charset="-122"/>
              <a:ea typeface="华文中宋" panose="02010600040101010101" charset="-122"/>
            </a:endParaRPr>
          </a:p>
          <a:p>
            <a:pPr lvl="0"/>
            <a:r>
              <a:rPr lang="zh-CN" altLang="en-US" dirty="0"/>
              <a:t>当前𝐸𝑡的每个</a:t>
            </a:r>
            <a:r>
              <a:rPr lang="en-US" altLang="zh-CN" dirty="0"/>
              <a:t>batch</a:t>
            </a:r>
            <a:r>
              <a:rPr lang="zh-CN" altLang="en-US" dirty="0"/>
              <a:t>中</a:t>
            </a:r>
            <a:r>
              <a:rPr lang="en-US" altLang="zh-CN" dirty="0"/>
              <a:t>tensor</a:t>
            </a:r>
            <a:r>
              <a:rPr lang="zh-CN" altLang="en-US" dirty="0"/>
              <a:t>的形状为</a:t>
            </a:r>
            <a:r>
              <a:rPr lang="en-US" altLang="zh-CN" dirty="0"/>
              <a:t>[dec hid dim, </a:t>
            </a:r>
            <a:r>
              <a:rPr lang="en-US" altLang="zh-CN" dirty="0" err="1"/>
              <a:t>src</a:t>
            </a:r>
            <a:r>
              <a:rPr lang="en-US" altLang="zh-CN" dirty="0"/>
              <a:t> </a:t>
            </a:r>
            <a:r>
              <a:rPr lang="en-US" altLang="zh-CN" dirty="0" err="1"/>
              <a:t>len</a:t>
            </a:r>
            <a:r>
              <a:rPr lang="en-US" altLang="zh-CN" dirty="0"/>
              <a:t>]</a:t>
            </a:r>
            <a:r>
              <a:rPr lang="zh-CN" altLang="en-US" dirty="0"/>
              <a:t>，但是注意最终的注意力权重是需要作用在源序列之上的，所以注意力权重的维度也应该与源句子的维度</a:t>
            </a:r>
            <a:r>
              <a:rPr lang="en-US" altLang="zh-CN" dirty="0"/>
              <a:t>[</a:t>
            </a:r>
            <a:r>
              <a:rPr lang="en-US" altLang="zh-CN" dirty="0" err="1"/>
              <a:t>src</a:t>
            </a:r>
            <a:r>
              <a:rPr lang="en-US" altLang="zh-CN" dirty="0"/>
              <a:t> </a:t>
            </a:r>
            <a:r>
              <a:rPr lang="en-US" altLang="zh-CN" dirty="0" err="1"/>
              <a:t>len</a:t>
            </a:r>
            <a:r>
              <a:rPr lang="en-US" altLang="zh-CN" dirty="0"/>
              <a:t>]</a:t>
            </a:r>
            <a:r>
              <a:rPr lang="zh-CN" altLang="en-US" dirty="0"/>
              <a:t>相对应。为此，我们引入了一个可学习的张量𝑣。</a:t>
            </a:r>
            <a:endParaRPr lang="en-US" altLang="zh-CN" dirty="0"/>
          </a:p>
          <a:p>
            <a:pPr lvl="0"/>
            <a:endParaRPr lang="en-US" altLang="zh-CN" dirty="0"/>
          </a:p>
          <a:p>
            <a:pPr algn="l"/>
            <a:r>
              <a:rPr lang="zh-CN" altLang="en-US" b="0" i="0" dirty="0">
                <a:solidFill>
                  <a:srgbClr val="000000"/>
                </a:solidFill>
                <a:effectLst/>
                <a:latin typeface="Helvetica Neue"/>
              </a:rPr>
              <a:t>我们可以将</a:t>
            </a:r>
            <a:r>
              <a:rPr lang="zh-CN" altLang="en-US" b="0" i="0" u="none" strike="noStrike" dirty="0">
                <a:solidFill>
                  <a:srgbClr val="000000"/>
                </a:solidFill>
                <a:effectLst/>
                <a:latin typeface="STIXMathJax_Normal-italic"/>
              </a:rPr>
              <a:t>𝑣</a:t>
            </a:r>
            <a:r>
              <a:rPr lang="zh-CN" altLang="en-US" b="0" i="0" dirty="0">
                <a:solidFill>
                  <a:srgbClr val="000000"/>
                </a:solidFill>
                <a:effectLst/>
                <a:latin typeface="Helvetica Neue"/>
              </a:rPr>
              <a:t>看作是所有编码器隐藏状态的加权和的权重，简单来说便是对源序列中的每个词的关注程度。</a:t>
            </a:r>
            <a:r>
              <a:rPr lang="zh-CN" altLang="en-US" b="0" i="0" u="none" strike="noStrike" dirty="0">
                <a:solidFill>
                  <a:srgbClr val="000000"/>
                </a:solidFill>
                <a:effectLst/>
                <a:latin typeface="STIXMathJax_Normal-italic"/>
              </a:rPr>
              <a:t>𝑣</a:t>
            </a:r>
            <a:r>
              <a:rPr lang="zh-CN" altLang="en-US" b="0" i="0" dirty="0">
                <a:solidFill>
                  <a:srgbClr val="000000"/>
                </a:solidFill>
                <a:effectLst/>
                <a:latin typeface="Helvetica Neue"/>
              </a:rPr>
              <a:t>的参数是随机初始化的，它会在反向传播中与模型的其余部分一起学习。此外，</a:t>
            </a:r>
            <a:r>
              <a:rPr lang="zh-CN" altLang="en-US" b="0" i="0" u="none" strike="noStrike" dirty="0">
                <a:solidFill>
                  <a:srgbClr val="000000"/>
                </a:solidFill>
                <a:effectLst/>
                <a:latin typeface="STIXMathJax_Normal-italic"/>
              </a:rPr>
              <a:t>𝑣</a:t>
            </a:r>
            <a:r>
              <a:rPr lang="zh-CN" altLang="en-US" b="0" i="0" dirty="0">
                <a:solidFill>
                  <a:srgbClr val="000000"/>
                </a:solidFill>
                <a:effectLst/>
                <a:latin typeface="Helvetica Neue"/>
              </a:rPr>
              <a:t>并不依赖于时间，所以在解码中每个时间步长使用的</a:t>
            </a:r>
            <a:r>
              <a:rPr lang="zh-CN" altLang="en-US" b="0" i="0" u="none" strike="noStrike" dirty="0">
                <a:solidFill>
                  <a:srgbClr val="000000"/>
                </a:solidFill>
                <a:effectLst/>
                <a:latin typeface="STIXMathJax_Normal-italic"/>
              </a:rPr>
              <a:t>𝑣</a:t>
            </a:r>
            <a:r>
              <a:rPr lang="zh-CN" altLang="en-US" b="0" i="0" dirty="0">
                <a:solidFill>
                  <a:srgbClr val="000000"/>
                </a:solidFill>
                <a:effectLst/>
                <a:latin typeface="Helvetica Neue"/>
              </a:rPr>
              <a:t>是一致的。</a:t>
            </a:r>
            <a:endParaRPr lang="en-US" altLang="zh-CN" b="0" i="0" dirty="0">
              <a:solidFill>
                <a:srgbClr val="000000"/>
              </a:solidFill>
              <a:effectLst/>
              <a:latin typeface="Helvetica Neue"/>
            </a:endParaRPr>
          </a:p>
          <a:p>
            <a:pPr algn="l"/>
            <a:endParaRPr lang="zh-CN" altLang="en-US" b="0" i="0" dirty="0">
              <a:solidFill>
                <a:srgbClr val="000000"/>
              </a:solidFill>
              <a:effectLst/>
              <a:latin typeface="Helvetica Neue"/>
            </a:endParaRPr>
          </a:p>
          <a:p>
            <a:pPr algn="l"/>
            <a:r>
              <a:rPr lang="zh-CN" altLang="en-US" b="0" i="0" dirty="0">
                <a:solidFill>
                  <a:srgbClr val="000000"/>
                </a:solidFill>
                <a:effectLst/>
                <a:latin typeface="Helvetica Neue"/>
              </a:rPr>
              <a:t>最终，我们使用</a:t>
            </a:r>
            <a:r>
              <a:rPr lang="en-US" altLang="zh-CN" b="0" i="0" u="none" strike="noStrike" dirty="0" err="1">
                <a:solidFill>
                  <a:srgbClr val="000000"/>
                </a:solidFill>
                <a:effectLst/>
                <a:latin typeface="STIXMathJax_Main"/>
              </a:rPr>
              <a:t>softmax</a:t>
            </a:r>
            <a:r>
              <a:rPr lang="zh-CN" altLang="en-US" b="0" i="0" dirty="0">
                <a:solidFill>
                  <a:srgbClr val="000000"/>
                </a:solidFill>
                <a:effectLst/>
                <a:latin typeface="Helvetica Neue"/>
              </a:rPr>
              <a:t>函数，来保证注意力向量</a:t>
            </a:r>
            <a:r>
              <a:rPr lang="zh-CN" altLang="en-US" b="0" i="0" u="none" strike="noStrike" dirty="0">
                <a:solidFill>
                  <a:srgbClr val="000000"/>
                </a:solidFill>
                <a:effectLst/>
                <a:latin typeface="STIXMathJax_Normal-italic"/>
              </a:rPr>
              <a:t>𝑎𝑡</a:t>
            </a:r>
            <a:r>
              <a:rPr lang="zh-CN" altLang="en-US" b="0" i="0" dirty="0">
                <a:solidFill>
                  <a:srgbClr val="000000"/>
                </a:solidFill>
                <a:effectLst/>
                <a:latin typeface="Helvetica Neue"/>
              </a:rPr>
              <a:t>中每一个元素的大小都在</a:t>
            </a:r>
            <a:r>
              <a:rPr lang="en-US" altLang="zh-CN" b="0" i="0" dirty="0">
                <a:solidFill>
                  <a:srgbClr val="000000"/>
                </a:solidFill>
                <a:effectLst/>
                <a:latin typeface="Helvetica Neue"/>
              </a:rPr>
              <a:t>0-1</a:t>
            </a:r>
            <a:r>
              <a:rPr lang="zh-CN" altLang="en-US" b="0" i="0" dirty="0">
                <a:solidFill>
                  <a:srgbClr val="000000"/>
                </a:solidFill>
                <a:effectLst/>
                <a:latin typeface="Helvetica Neue"/>
              </a:rPr>
              <a:t>之间，并且所有元素加和为</a:t>
            </a:r>
            <a:r>
              <a:rPr lang="en-US" altLang="zh-CN" b="0" i="0" dirty="0">
                <a:solidFill>
                  <a:srgbClr val="000000"/>
                </a:solidFill>
                <a:effectLst/>
                <a:latin typeface="Helvetica Neue"/>
              </a:rPr>
              <a:t>1</a:t>
            </a:r>
            <a:r>
              <a:rPr lang="zh-CN" altLang="en-US" b="0" i="0" dirty="0">
                <a:solidFill>
                  <a:srgbClr val="000000"/>
                </a:solidFill>
                <a:effectLst/>
                <a:latin typeface="Helvetica Neue"/>
              </a:rPr>
              <a:t>。</a:t>
            </a:r>
            <a:endParaRPr lang="zh-CN" altLang="en-US" b="0" i="0" dirty="0">
              <a:solidFill>
                <a:srgbClr val="000000"/>
              </a:solidFill>
              <a:effectLst/>
              <a:latin typeface="Helvetica Neue"/>
            </a:endParaRPr>
          </a:p>
          <a:p>
            <a:pPr lvl="0"/>
            <a:endParaRPr lang="en-US" altLang="zh-CN" dirty="0"/>
          </a:p>
          <a:p>
            <a:pPr lvl="0"/>
            <a:r>
              <a:rPr lang="zh-CN" altLang="en-US" dirty="0"/>
              <a:t>我们看一下源码（</a:t>
            </a:r>
            <a:r>
              <a:rPr lang="en-US" altLang="zh-CN" dirty="0"/>
              <a:t>notebook</a:t>
            </a:r>
            <a:r>
              <a:rPr lang="zh-CN" altLang="en-US" dirty="0"/>
              <a:t>）</a:t>
            </a:r>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p:cNvSpPr>
          <p:nvPr>
            <p:ph type="sldImg"/>
          </p:nvPr>
        </p:nvSpPr>
        <p:spPr/>
      </p:sp>
      <p:sp>
        <p:nvSpPr>
          <p:cNvPr id="25602" name="文本占位符 2"/>
          <p:cNvSpPr>
            <a:spLocks noGrp="1"/>
          </p:cNvSpPr>
          <p:nvPr>
            <p:ph type="body"/>
          </p:nvPr>
        </p:nvSpPr>
        <p:spPr/>
        <p:txBody>
          <a:bodyPr lIns="91440" tIns="45720" rIns="91440" bIns="45720" anchor="t"/>
          <a:lstStyle/>
          <a:p>
            <a:pPr lvl="0"/>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p:cNvSpPr>
          <p:nvPr>
            <p:ph type="sldImg"/>
          </p:nvPr>
        </p:nvSpPr>
        <p:spPr/>
      </p:sp>
      <p:sp>
        <p:nvSpPr>
          <p:cNvPr id="25602" name="文本占位符 2"/>
          <p:cNvSpPr>
            <a:spLocks noGrp="1"/>
          </p:cNvSpPr>
          <p:nvPr>
            <p:ph type="body"/>
          </p:nvPr>
        </p:nvSpPr>
        <p:spPr/>
        <p:txBody>
          <a:bodyPr lIns="91440" tIns="45720" rIns="91440" bIns="45720" anchor="t"/>
          <a:lstStyle/>
          <a:p>
            <a:pPr lvl="0"/>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p:cNvSpPr>
          <p:nvPr>
            <p:ph type="sldImg"/>
          </p:nvPr>
        </p:nvSpPr>
        <p:spPr/>
      </p:sp>
      <p:sp>
        <p:nvSpPr>
          <p:cNvPr id="25602" name="文本占位符 2"/>
          <p:cNvSpPr>
            <a:spLocks noGrp="1"/>
          </p:cNvSpPr>
          <p:nvPr>
            <p:ph type="body"/>
          </p:nvPr>
        </p:nvSpPr>
        <p:spPr/>
        <p:txBody>
          <a:bodyPr lIns="91440" tIns="45720" rIns="91440" bIns="45720" anchor="t"/>
          <a:lstStyle/>
          <a:p>
            <a:pPr lvl="0"/>
            <a:r>
              <a:rPr lang="zh-CN" altLang="en-US" b="0" i="0" dirty="0">
                <a:solidFill>
                  <a:srgbClr val="000000"/>
                </a:solidFill>
                <a:effectLst/>
                <a:latin typeface="Helvetica Neue"/>
              </a:rPr>
              <a:t>实现编码器的方式有很多种，在这里我们使用的是门控循环单元模型（</a:t>
            </a:r>
            <a:r>
              <a:rPr lang="en-US" altLang="zh-CN" b="0" i="0" dirty="0">
                <a:solidFill>
                  <a:srgbClr val="000000"/>
                </a:solidFill>
                <a:effectLst/>
                <a:latin typeface="Helvetica Neue"/>
              </a:rPr>
              <a:t>Gated </a:t>
            </a:r>
            <a:r>
              <a:rPr lang="en-US" altLang="zh-CN" b="0" i="0" dirty="0" err="1">
                <a:solidFill>
                  <a:srgbClr val="000000"/>
                </a:solidFill>
                <a:effectLst/>
                <a:latin typeface="Helvetica Neue"/>
              </a:rPr>
              <a:t>Rrecurrent</a:t>
            </a:r>
            <a:r>
              <a:rPr lang="en-US" altLang="zh-CN" b="0" i="0" dirty="0">
                <a:solidFill>
                  <a:srgbClr val="000000"/>
                </a:solidFill>
                <a:effectLst/>
                <a:latin typeface="Helvetica Neue"/>
              </a:rPr>
              <a:t> Units, GRU</a:t>
            </a:r>
            <a:r>
              <a:rPr lang="zh-CN" altLang="en-US" b="0" i="0" dirty="0">
                <a:solidFill>
                  <a:srgbClr val="000000"/>
                </a:solidFill>
                <a:effectLst/>
                <a:latin typeface="Helvetica Neue"/>
              </a:rPr>
              <a:t>）。它在原始</a:t>
            </a:r>
            <a:r>
              <a:rPr lang="en-US" altLang="zh-CN" b="0" i="0" dirty="0">
                <a:solidFill>
                  <a:srgbClr val="000000"/>
                </a:solidFill>
                <a:effectLst/>
                <a:latin typeface="Helvetica Neue"/>
              </a:rPr>
              <a:t>RNN</a:t>
            </a:r>
            <a:r>
              <a:rPr lang="zh-CN" altLang="en-US" b="0" i="0" dirty="0">
                <a:solidFill>
                  <a:srgbClr val="000000"/>
                </a:solidFill>
                <a:effectLst/>
                <a:latin typeface="Helvetica Neue"/>
              </a:rPr>
              <a:t>的基础上引入了门机制（</a:t>
            </a:r>
            <a:r>
              <a:rPr lang="en-US" altLang="zh-CN" b="0" i="0" dirty="0">
                <a:solidFill>
                  <a:srgbClr val="000000"/>
                </a:solidFill>
                <a:effectLst/>
                <a:latin typeface="Helvetica Neue"/>
              </a:rPr>
              <a:t>gate mechanism</a:t>
            </a:r>
            <a:r>
              <a:rPr lang="zh-CN" altLang="en-US" b="0" i="0" dirty="0">
                <a:solidFill>
                  <a:srgbClr val="000000"/>
                </a:solidFill>
                <a:effectLst/>
                <a:latin typeface="Helvetica Neue"/>
              </a:rPr>
              <a:t>），用以控制输入隐藏状态和从隐藏状态输出的信息。其中，更新门（</a:t>
            </a:r>
            <a:r>
              <a:rPr lang="en-US" altLang="zh-CN" b="0" i="0" dirty="0">
                <a:solidFill>
                  <a:srgbClr val="000000"/>
                </a:solidFill>
                <a:effectLst/>
                <a:latin typeface="Helvetica Neue"/>
              </a:rPr>
              <a:t>update gate</a:t>
            </a:r>
            <a:r>
              <a:rPr lang="zh-CN" altLang="en-US" b="0" i="0" dirty="0">
                <a:solidFill>
                  <a:srgbClr val="000000"/>
                </a:solidFill>
                <a:effectLst/>
                <a:latin typeface="Helvetica Neue"/>
              </a:rPr>
              <a:t>， 又称记忆门，一般用</a:t>
            </a:r>
            <a:r>
              <a:rPr lang="zh-CN" altLang="en-US" b="0" i="0" u="none" strike="noStrike" dirty="0">
                <a:solidFill>
                  <a:srgbClr val="000000"/>
                </a:solidFill>
                <a:effectLst/>
                <a:latin typeface="STIXMathJax_Normal-italic"/>
              </a:rPr>
              <a:t>𝑧𝑡</a:t>
            </a:r>
            <a:r>
              <a:rPr lang="zh-CN" altLang="en-US" b="0" i="0" dirty="0">
                <a:solidFill>
                  <a:srgbClr val="000000"/>
                </a:solidFill>
                <a:effectLst/>
                <a:latin typeface="Helvetica Neue"/>
              </a:rPr>
              <a:t>表示）用于控制前一时刻的状态信息</a:t>
            </a:r>
            <a:r>
              <a:rPr lang="en-US" altLang="zh-CN" b="0" i="0" u="none" strike="noStrike" dirty="0">
                <a:solidFill>
                  <a:srgbClr val="000000"/>
                </a:solidFill>
                <a:effectLst/>
                <a:latin typeface="STIXMathJax_Normal-italic"/>
              </a:rPr>
              <a:t>ℎ</a:t>
            </a:r>
            <a:r>
              <a:rPr lang="zh-CN" altLang="en-US" b="0" i="0" u="none" strike="noStrike" dirty="0">
                <a:solidFill>
                  <a:srgbClr val="000000"/>
                </a:solidFill>
                <a:effectLst/>
                <a:latin typeface="STIXMathJax_Normal-italic"/>
              </a:rPr>
              <a:t>𝑡</a:t>
            </a:r>
            <a:r>
              <a:rPr lang="zh-CN" altLang="en-US" b="0" i="0" u="none" strike="noStrike" dirty="0">
                <a:solidFill>
                  <a:srgbClr val="000000"/>
                </a:solidFill>
                <a:effectLst/>
                <a:latin typeface="STIXMathJax_Main"/>
              </a:rPr>
              <a:t>−</a:t>
            </a:r>
            <a:r>
              <a:rPr lang="en-US" altLang="zh-CN" b="0" i="0" u="none" strike="noStrike" dirty="0">
                <a:solidFill>
                  <a:srgbClr val="000000"/>
                </a:solidFill>
                <a:effectLst/>
                <a:latin typeface="STIXMathJax_Main"/>
              </a:rPr>
              <a:t>1</a:t>
            </a:r>
            <a:r>
              <a:rPr lang="zh-CN" altLang="en-US" b="0" i="0" dirty="0">
                <a:solidFill>
                  <a:srgbClr val="000000"/>
                </a:solidFill>
                <a:effectLst/>
                <a:latin typeface="Helvetica Neue"/>
              </a:rPr>
              <a:t>被带入到当前状态</a:t>
            </a:r>
            <a:r>
              <a:rPr lang="en-US" altLang="zh-CN" b="0" i="0" u="none" strike="noStrike" dirty="0">
                <a:solidFill>
                  <a:srgbClr val="000000"/>
                </a:solidFill>
                <a:effectLst/>
                <a:latin typeface="STIXMathJax_Normal-italic"/>
              </a:rPr>
              <a:t>ℎ</a:t>
            </a:r>
            <a:r>
              <a:rPr lang="zh-CN" altLang="en-US" b="0" i="0" u="none" strike="noStrike" dirty="0">
                <a:solidFill>
                  <a:srgbClr val="000000"/>
                </a:solidFill>
                <a:effectLst/>
                <a:latin typeface="STIXMathJax_Normal-italic"/>
              </a:rPr>
              <a:t>𝑡</a:t>
            </a:r>
            <a:r>
              <a:rPr lang="zh-CN" altLang="en-US" b="0" i="0" dirty="0">
                <a:solidFill>
                  <a:srgbClr val="000000"/>
                </a:solidFill>
                <a:effectLst/>
                <a:latin typeface="Helvetica Neue"/>
              </a:rPr>
              <a:t>中的程度。重置门（</a:t>
            </a:r>
            <a:r>
              <a:rPr lang="en-US" altLang="zh-CN" b="0" i="0" dirty="0">
                <a:solidFill>
                  <a:srgbClr val="000000"/>
                </a:solidFill>
                <a:effectLst/>
                <a:latin typeface="Helvetica Neue"/>
              </a:rPr>
              <a:t>reset gate</a:t>
            </a:r>
            <a:r>
              <a:rPr lang="zh-CN" altLang="en-US" b="0" i="0" dirty="0">
                <a:solidFill>
                  <a:srgbClr val="000000"/>
                </a:solidFill>
                <a:effectLst/>
                <a:latin typeface="Helvetica Neue"/>
              </a:rPr>
              <a:t>，一般用</a:t>
            </a:r>
            <a:r>
              <a:rPr lang="zh-CN" altLang="en-US" b="0" i="0" u="none" strike="noStrike" dirty="0">
                <a:solidFill>
                  <a:srgbClr val="000000"/>
                </a:solidFill>
                <a:effectLst/>
                <a:latin typeface="STIXMathJax_Normal-italic"/>
              </a:rPr>
              <a:t>𝑟𝑡</a:t>
            </a:r>
            <a:r>
              <a:rPr lang="zh-CN" altLang="en-US" b="0" i="0" dirty="0">
                <a:solidFill>
                  <a:srgbClr val="000000"/>
                </a:solidFill>
                <a:effectLst/>
                <a:latin typeface="Helvetica Neue"/>
              </a:rPr>
              <a:t>表示）控制前一状态</a:t>
            </a:r>
            <a:r>
              <a:rPr lang="en-US" altLang="zh-CN" b="0" i="0" u="none" strike="noStrike" dirty="0">
                <a:solidFill>
                  <a:srgbClr val="000000"/>
                </a:solidFill>
                <a:effectLst/>
                <a:latin typeface="STIXMathJax_Normal-italic"/>
              </a:rPr>
              <a:t>ℎ</a:t>
            </a:r>
            <a:r>
              <a:rPr lang="zh-CN" altLang="en-US" b="0" i="0" u="none" strike="noStrike" dirty="0">
                <a:solidFill>
                  <a:srgbClr val="000000"/>
                </a:solidFill>
                <a:effectLst/>
                <a:latin typeface="STIXMathJax_Normal-italic"/>
              </a:rPr>
              <a:t>𝑡</a:t>
            </a:r>
            <a:r>
              <a:rPr lang="zh-CN" altLang="en-US" b="0" i="0" dirty="0">
                <a:solidFill>
                  <a:srgbClr val="000000"/>
                </a:solidFill>
                <a:effectLst/>
                <a:latin typeface="Helvetica Neue"/>
              </a:rPr>
              <a:t>有多少信息被写入到当前候选集</a:t>
            </a:r>
            <a:r>
              <a:rPr lang="zh-CN" altLang="en-US" b="0" i="0" u="none" strike="noStrike" dirty="0">
                <a:solidFill>
                  <a:srgbClr val="000000"/>
                </a:solidFill>
                <a:effectLst/>
                <a:latin typeface="STIXMathJax_Normal-italic"/>
              </a:rPr>
              <a:t>𝑛𝑡</a:t>
            </a:r>
            <a:r>
              <a:rPr lang="zh-CN" altLang="en-US" b="0" i="0" dirty="0">
                <a:solidFill>
                  <a:srgbClr val="000000"/>
                </a:solidFill>
                <a:effectLst/>
                <a:latin typeface="Helvetica Neue"/>
              </a:rPr>
              <a:t>上。</a:t>
            </a:r>
            <a:endParaRPr lang="en-US" altLang="zh-CN"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华文中宋" panose="02010600040101010101" charset="-122"/>
                <a:ea typeface="华文中宋" panose="02010600040101010101" charset="-122"/>
              </a:rPr>
              <a:t>在进行文本翻译类任务时，我们一般使用双向</a:t>
            </a:r>
            <a:r>
              <a:rPr lang="en-US" altLang="zh-CN" b="0" i="0" dirty="0">
                <a:solidFill>
                  <a:srgbClr val="000000"/>
                </a:solidFill>
                <a:effectLst/>
                <a:latin typeface="华文中宋" panose="02010600040101010101" charset="-122"/>
                <a:ea typeface="华文中宋" panose="02010600040101010101" charset="-122"/>
              </a:rPr>
              <a:t>GRU</a:t>
            </a:r>
            <a:r>
              <a:rPr lang="zh-CN" altLang="en-US" b="0" i="0" dirty="0">
                <a:solidFill>
                  <a:srgbClr val="000000"/>
                </a:solidFill>
                <a:effectLst/>
                <a:latin typeface="华文中宋" panose="02010600040101010101" charset="-122"/>
                <a:ea typeface="华文中宋" panose="02010600040101010101" charset="-122"/>
              </a:rPr>
              <a:t>，即在训练中同时考虑当前词语之前及之后的文本内容。双向</a:t>
            </a:r>
            <a:r>
              <a:rPr lang="en-US" altLang="zh-CN" b="0" i="0" dirty="0">
                <a:solidFill>
                  <a:srgbClr val="000000"/>
                </a:solidFill>
                <a:effectLst/>
                <a:latin typeface="华文中宋" panose="02010600040101010101" charset="-122"/>
                <a:ea typeface="华文中宋" panose="02010600040101010101" charset="-122"/>
              </a:rPr>
              <a:t>GRU</a:t>
            </a:r>
            <a:r>
              <a:rPr lang="zh-CN" altLang="en-US" b="0" i="0" dirty="0">
                <a:solidFill>
                  <a:srgbClr val="000000"/>
                </a:solidFill>
                <a:effectLst/>
                <a:latin typeface="华文中宋" panose="02010600040101010101" charset="-122"/>
                <a:ea typeface="华文中宋" panose="02010600040101010101" charset="-122"/>
              </a:rPr>
              <a:t>的每层由两个</a:t>
            </a:r>
            <a:r>
              <a:rPr lang="en-US" altLang="zh-CN" b="0" i="0" dirty="0">
                <a:solidFill>
                  <a:srgbClr val="000000"/>
                </a:solidFill>
                <a:effectLst/>
                <a:latin typeface="华文中宋" panose="02010600040101010101" charset="-122"/>
                <a:ea typeface="华文中宋" panose="02010600040101010101" charset="-122"/>
              </a:rPr>
              <a:t>RNN</a:t>
            </a:r>
            <a:r>
              <a:rPr lang="zh-CN" altLang="en-US" b="0" i="0" dirty="0">
                <a:solidFill>
                  <a:srgbClr val="000000"/>
                </a:solidFill>
                <a:effectLst/>
                <a:latin typeface="华文中宋" panose="02010600040101010101" charset="-122"/>
                <a:ea typeface="华文中宋" panose="02010600040101010101" charset="-122"/>
              </a:rPr>
              <a:t>构成，前向</a:t>
            </a:r>
            <a:r>
              <a:rPr lang="en-US" altLang="zh-CN" b="0" i="0" dirty="0">
                <a:solidFill>
                  <a:srgbClr val="000000"/>
                </a:solidFill>
                <a:effectLst/>
                <a:latin typeface="华文中宋" panose="02010600040101010101" charset="-122"/>
                <a:ea typeface="华文中宋" panose="02010600040101010101" charset="-122"/>
              </a:rPr>
              <a:t>RNN</a:t>
            </a:r>
            <a:r>
              <a:rPr lang="zh-CN" altLang="en-US" b="0" i="0" dirty="0">
                <a:solidFill>
                  <a:srgbClr val="000000"/>
                </a:solidFill>
                <a:effectLst/>
                <a:latin typeface="华文中宋" panose="02010600040101010101" charset="-122"/>
                <a:ea typeface="华文中宋" panose="02010600040101010101" charset="-122"/>
              </a:rPr>
              <a:t>由左至右循环计算隐藏状态，反向</a:t>
            </a:r>
            <a:r>
              <a:rPr lang="en-US" altLang="zh-CN" b="0" i="0" dirty="0">
                <a:solidFill>
                  <a:srgbClr val="000000"/>
                </a:solidFill>
                <a:effectLst/>
                <a:latin typeface="华文中宋" panose="02010600040101010101" charset="-122"/>
                <a:ea typeface="华文中宋" panose="02010600040101010101" charset="-122"/>
              </a:rPr>
              <a:t>RNN</a:t>
            </a:r>
            <a:r>
              <a:rPr lang="zh-CN" altLang="en-US" b="0" i="0" dirty="0">
                <a:solidFill>
                  <a:srgbClr val="000000"/>
                </a:solidFill>
                <a:effectLst/>
                <a:latin typeface="华文中宋" panose="02010600040101010101" charset="-122"/>
                <a:ea typeface="华文中宋" panose="02010600040101010101" charset="-122"/>
              </a:rPr>
              <a:t>从右至左计算隐藏状态，公式表达如下：</a:t>
            </a:r>
            <a:endParaRPr lang="zh-CN" altLang="en-US" dirty="0">
              <a:latin typeface="华文中宋" panose="02010600040101010101" charset="-122"/>
              <a:ea typeface="华文中宋" panose="02010600040101010101" charset="-122"/>
            </a:endParaRPr>
          </a:p>
          <a:p>
            <a:pPr lvl="0"/>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p:cNvSpPr>
          <p:nvPr>
            <p:ph type="sldImg"/>
          </p:nvPr>
        </p:nvSpPr>
        <p:spPr/>
      </p:sp>
      <p:sp>
        <p:nvSpPr>
          <p:cNvPr id="25602" name="文本占位符 2"/>
          <p:cNvSpPr>
            <a:spLocks noGrp="1"/>
          </p:cNvSpPr>
          <p:nvPr>
            <p:ph type="body"/>
          </p:nvPr>
        </p:nvSpPr>
        <p:spPr/>
        <p:txBody>
          <a:bodyPr lIns="91440" tIns="45720" rIns="91440" bIns="45720" anchor="t"/>
          <a:lstStyle/>
          <a:p>
            <a:pPr lvl="0"/>
            <a:r>
              <a:rPr lang="zh-CN" altLang="en-US" b="0" i="0" dirty="0">
                <a:solidFill>
                  <a:srgbClr val="000000"/>
                </a:solidFill>
                <a:effectLst/>
                <a:latin typeface="Helvetica Neue"/>
              </a:rPr>
              <a:t>实现编码器的方式有很多种，在这里我们使用的是门控循环单元模型（</a:t>
            </a:r>
            <a:r>
              <a:rPr lang="en-US" altLang="zh-CN" b="0" i="0" dirty="0">
                <a:solidFill>
                  <a:srgbClr val="000000"/>
                </a:solidFill>
                <a:effectLst/>
                <a:latin typeface="Helvetica Neue"/>
              </a:rPr>
              <a:t>Gated </a:t>
            </a:r>
            <a:r>
              <a:rPr lang="en-US" altLang="zh-CN" b="0" i="0" dirty="0" err="1">
                <a:solidFill>
                  <a:srgbClr val="000000"/>
                </a:solidFill>
                <a:effectLst/>
                <a:latin typeface="Helvetica Neue"/>
              </a:rPr>
              <a:t>Rrecurrent</a:t>
            </a:r>
            <a:r>
              <a:rPr lang="en-US" altLang="zh-CN" b="0" i="0" dirty="0">
                <a:solidFill>
                  <a:srgbClr val="000000"/>
                </a:solidFill>
                <a:effectLst/>
                <a:latin typeface="Helvetica Neue"/>
              </a:rPr>
              <a:t> Units, GRU</a:t>
            </a:r>
            <a:r>
              <a:rPr lang="zh-CN" altLang="en-US" b="0" i="0" dirty="0">
                <a:solidFill>
                  <a:srgbClr val="000000"/>
                </a:solidFill>
                <a:effectLst/>
                <a:latin typeface="Helvetica Neue"/>
              </a:rPr>
              <a:t>）。它在原始</a:t>
            </a:r>
            <a:r>
              <a:rPr lang="en-US" altLang="zh-CN" b="0" i="0" dirty="0">
                <a:solidFill>
                  <a:srgbClr val="000000"/>
                </a:solidFill>
                <a:effectLst/>
                <a:latin typeface="Helvetica Neue"/>
              </a:rPr>
              <a:t>RNN</a:t>
            </a:r>
            <a:r>
              <a:rPr lang="zh-CN" altLang="en-US" b="0" i="0" dirty="0">
                <a:solidFill>
                  <a:srgbClr val="000000"/>
                </a:solidFill>
                <a:effectLst/>
                <a:latin typeface="Helvetica Neue"/>
              </a:rPr>
              <a:t>的基础上引入了门机制（</a:t>
            </a:r>
            <a:r>
              <a:rPr lang="en-US" altLang="zh-CN" b="0" i="0" dirty="0">
                <a:solidFill>
                  <a:srgbClr val="000000"/>
                </a:solidFill>
                <a:effectLst/>
                <a:latin typeface="Helvetica Neue"/>
              </a:rPr>
              <a:t>gate mechanism</a:t>
            </a:r>
            <a:r>
              <a:rPr lang="zh-CN" altLang="en-US" b="0" i="0" dirty="0">
                <a:solidFill>
                  <a:srgbClr val="000000"/>
                </a:solidFill>
                <a:effectLst/>
                <a:latin typeface="Helvetica Neue"/>
              </a:rPr>
              <a:t>），用以控制输入隐藏状态和从隐藏状态输出的信息。其中，更新门（</a:t>
            </a:r>
            <a:r>
              <a:rPr lang="en-US" altLang="zh-CN" b="0" i="0" dirty="0">
                <a:solidFill>
                  <a:srgbClr val="000000"/>
                </a:solidFill>
                <a:effectLst/>
                <a:latin typeface="Helvetica Neue"/>
              </a:rPr>
              <a:t>update gate</a:t>
            </a:r>
            <a:r>
              <a:rPr lang="zh-CN" altLang="en-US" b="0" i="0" dirty="0">
                <a:solidFill>
                  <a:srgbClr val="000000"/>
                </a:solidFill>
                <a:effectLst/>
                <a:latin typeface="Helvetica Neue"/>
              </a:rPr>
              <a:t>， 又称记忆门，一般用</a:t>
            </a:r>
            <a:r>
              <a:rPr lang="zh-CN" altLang="en-US" b="0" i="0" u="none" strike="noStrike" dirty="0">
                <a:solidFill>
                  <a:srgbClr val="000000"/>
                </a:solidFill>
                <a:effectLst/>
                <a:latin typeface="STIXMathJax_Normal-italic"/>
              </a:rPr>
              <a:t>𝑧𝑡</a:t>
            </a:r>
            <a:r>
              <a:rPr lang="zh-CN" altLang="en-US" b="0" i="0" dirty="0">
                <a:solidFill>
                  <a:srgbClr val="000000"/>
                </a:solidFill>
                <a:effectLst/>
                <a:latin typeface="Helvetica Neue"/>
              </a:rPr>
              <a:t>表示）用于控制前一时刻的状态信息</a:t>
            </a:r>
            <a:r>
              <a:rPr lang="en-US" altLang="zh-CN" b="0" i="0" u="none" strike="noStrike" dirty="0">
                <a:solidFill>
                  <a:srgbClr val="000000"/>
                </a:solidFill>
                <a:effectLst/>
                <a:latin typeface="STIXMathJax_Normal-italic"/>
              </a:rPr>
              <a:t>ℎ</a:t>
            </a:r>
            <a:r>
              <a:rPr lang="zh-CN" altLang="en-US" b="0" i="0" u="none" strike="noStrike" dirty="0">
                <a:solidFill>
                  <a:srgbClr val="000000"/>
                </a:solidFill>
                <a:effectLst/>
                <a:latin typeface="STIXMathJax_Normal-italic"/>
              </a:rPr>
              <a:t>𝑡</a:t>
            </a:r>
            <a:r>
              <a:rPr lang="zh-CN" altLang="en-US" b="0" i="0" u="none" strike="noStrike" dirty="0">
                <a:solidFill>
                  <a:srgbClr val="000000"/>
                </a:solidFill>
                <a:effectLst/>
                <a:latin typeface="STIXMathJax_Main"/>
              </a:rPr>
              <a:t>−</a:t>
            </a:r>
            <a:r>
              <a:rPr lang="en-US" altLang="zh-CN" b="0" i="0" u="none" strike="noStrike" dirty="0">
                <a:solidFill>
                  <a:srgbClr val="000000"/>
                </a:solidFill>
                <a:effectLst/>
                <a:latin typeface="STIXMathJax_Main"/>
              </a:rPr>
              <a:t>1</a:t>
            </a:r>
            <a:r>
              <a:rPr lang="zh-CN" altLang="en-US" b="0" i="0" dirty="0">
                <a:solidFill>
                  <a:srgbClr val="000000"/>
                </a:solidFill>
                <a:effectLst/>
                <a:latin typeface="Helvetica Neue"/>
              </a:rPr>
              <a:t>被带入到当前状态</a:t>
            </a:r>
            <a:r>
              <a:rPr lang="en-US" altLang="zh-CN" b="0" i="0" u="none" strike="noStrike" dirty="0">
                <a:solidFill>
                  <a:srgbClr val="000000"/>
                </a:solidFill>
                <a:effectLst/>
                <a:latin typeface="STIXMathJax_Normal-italic"/>
              </a:rPr>
              <a:t>ℎ</a:t>
            </a:r>
            <a:r>
              <a:rPr lang="zh-CN" altLang="en-US" b="0" i="0" u="none" strike="noStrike" dirty="0">
                <a:solidFill>
                  <a:srgbClr val="000000"/>
                </a:solidFill>
                <a:effectLst/>
                <a:latin typeface="STIXMathJax_Normal-italic"/>
              </a:rPr>
              <a:t>𝑡</a:t>
            </a:r>
            <a:r>
              <a:rPr lang="zh-CN" altLang="en-US" b="0" i="0" dirty="0">
                <a:solidFill>
                  <a:srgbClr val="000000"/>
                </a:solidFill>
                <a:effectLst/>
                <a:latin typeface="Helvetica Neue"/>
              </a:rPr>
              <a:t>中的程度。重置门（</a:t>
            </a:r>
            <a:r>
              <a:rPr lang="en-US" altLang="zh-CN" b="0" i="0" dirty="0">
                <a:solidFill>
                  <a:srgbClr val="000000"/>
                </a:solidFill>
                <a:effectLst/>
                <a:latin typeface="Helvetica Neue"/>
              </a:rPr>
              <a:t>reset gate</a:t>
            </a:r>
            <a:r>
              <a:rPr lang="zh-CN" altLang="en-US" b="0" i="0" dirty="0">
                <a:solidFill>
                  <a:srgbClr val="000000"/>
                </a:solidFill>
                <a:effectLst/>
                <a:latin typeface="Helvetica Neue"/>
              </a:rPr>
              <a:t>，一般用</a:t>
            </a:r>
            <a:r>
              <a:rPr lang="zh-CN" altLang="en-US" b="0" i="0" u="none" strike="noStrike" dirty="0">
                <a:solidFill>
                  <a:srgbClr val="000000"/>
                </a:solidFill>
                <a:effectLst/>
                <a:latin typeface="STIXMathJax_Normal-italic"/>
              </a:rPr>
              <a:t>𝑟𝑡</a:t>
            </a:r>
            <a:r>
              <a:rPr lang="zh-CN" altLang="en-US" b="0" i="0" dirty="0">
                <a:solidFill>
                  <a:srgbClr val="000000"/>
                </a:solidFill>
                <a:effectLst/>
                <a:latin typeface="Helvetica Neue"/>
              </a:rPr>
              <a:t>表示）控制前一状态</a:t>
            </a:r>
            <a:r>
              <a:rPr lang="en-US" altLang="zh-CN" b="0" i="0" u="none" strike="noStrike" dirty="0">
                <a:solidFill>
                  <a:srgbClr val="000000"/>
                </a:solidFill>
                <a:effectLst/>
                <a:latin typeface="STIXMathJax_Normal-italic"/>
              </a:rPr>
              <a:t>ℎ</a:t>
            </a:r>
            <a:r>
              <a:rPr lang="zh-CN" altLang="en-US" b="0" i="0" u="none" strike="noStrike" dirty="0">
                <a:solidFill>
                  <a:srgbClr val="000000"/>
                </a:solidFill>
                <a:effectLst/>
                <a:latin typeface="STIXMathJax_Normal-italic"/>
              </a:rPr>
              <a:t>𝑡</a:t>
            </a:r>
            <a:r>
              <a:rPr lang="zh-CN" altLang="en-US" b="0" i="0" dirty="0">
                <a:solidFill>
                  <a:srgbClr val="000000"/>
                </a:solidFill>
                <a:effectLst/>
                <a:latin typeface="Helvetica Neue"/>
              </a:rPr>
              <a:t>有多少信息被写入到当前候选集</a:t>
            </a:r>
            <a:r>
              <a:rPr lang="zh-CN" altLang="en-US" b="0" i="0" u="none" strike="noStrike" dirty="0">
                <a:solidFill>
                  <a:srgbClr val="000000"/>
                </a:solidFill>
                <a:effectLst/>
                <a:latin typeface="STIXMathJax_Normal-italic"/>
              </a:rPr>
              <a:t>𝑛𝑡</a:t>
            </a:r>
            <a:r>
              <a:rPr lang="zh-CN" altLang="en-US" b="0" i="0" dirty="0">
                <a:solidFill>
                  <a:srgbClr val="000000"/>
                </a:solidFill>
                <a:effectLst/>
                <a:latin typeface="Helvetica Neue"/>
              </a:rPr>
              <a:t>上。</a:t>
            </a:r>
            <a:endParaRPr lang="en-US" altLang="zh-CN" b="0" i="0" dirty="0">
              <a:solidFill>
                <a:srgbClr val="000000"/>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华文中宋" panose="02010600040101010101" charset="-122"/>
                <a:ea typeface="华文中宋" panose="02010600040101010101" charset="-122"/>
              </a:rPr>
              <a:t>在进行文本翻译类任务时，我们一般使用双向</a:t>
            </a:r>
            <a:r>
              <a:rPr lang="en-US" altLang="zh-CN" b="0" i="0" dirty="0">
                <a:solidFill>
                  <a:srgbClr val="000000"/>
                </a:solidFill>
                <a:effectLst/>
                <a:latin typeface="华文中宋" panose="02010600040101010101" charset="-122"/>
                <a:ea typeface="华文中宋" panose="02010600040101010101" charset="-122"/>
              </a:rPr>
              <a:t>GRU</a:t>
            </a:r>
            <a:r>
              <a:rPr lang="zh-CN" altLang="en-US" b="0" i="0" dirty="0">
                <a:solidFill>
                  <a:srgbClr val="000000"/>
                </a:solidFill>
                <a:effectLst/>
                <a:latin typeface="华文中宋" panose="02010600040101010101" charset="-122"/>
                <a:ea typeface="华文中宋" panose="02010600040101010101" charset="-122"/>
              </a:rPr>
              <a:t>，即在训练中同时考虑当前词语之前及之后的文本内容。双向</a:t>
            </a:r>
            <a:r>
              <a:rPr lang="en-US" altLang="zh-CN" b="0" i="0" dirty="0">
                <a:solidFill>
                  <a:srgbClr val="000000"/>
                </a:solidFill>
                <a:effectLst/>
                <a:latin typeface="华文中宋" panose="02010600040101010101" charset="-122"/>
                <a:ea typeface="华文中宋" panose="02010600040101010101" charset="-122"/>
              </a:rPr>
              <a:t>GRU</a:t>
            </a:r>
            <a:r>
              <a:rPr lang="zh-CN" altLang="en-US" b="0" i="0" dirty="0">
                <a:solidFill>
                  <a:srgbClr val="000000"/>
                </a:solidFill>
                <a:effectLst/>
                <a:latin typeface="华文中宋" panose="02010600040101010101" charset="-122"/>
                <a:ea typeface="华文中宋" panose="02010600040101010101" charset="-122"/>
              </a:rPr>
              <a:t>的每层由两个</a:t>
            </a:r>
            <a:r>
              <a:rPr lang="en-US" altLang="zh-CN" b="0" i="0" dirty="0">
                <a:solidFill>
                  <a:srgbClr val="000000"/>
                </a:solidFill>
                <a:effectLst/>
                <a:latin typeface="华文中宋" panose="02010600040101010101" charset="-122"/>
                <a:ea typeface="华文中宋" panose="02010600040101010101" charset="-122"/>
              </a:rPr>
              <a:t>RNN</a:t>
            </a:r>
            <a:r>
              <a:rPr lang="zh-CN" altLang="en-US" b="0" i="0" dirty="0">
                <a:solidFill>
                  <a:srgbClr val="000000"/>
                </a:solidFill>
                <a:effectLst/>
                <a:latin typeface="华文中宋" panose="02010600040101010101" charset="-122"/>
                <a:ea typeface="华文中宋" panose="02010600040101010101" charset="-122"/>
              </a:rPr>
              <a:t>构成，前向</a:t>
            </a:r>
            <a:r>
              <a:rPr lang="en-US" altLang="zh-CN" b="0" i="0" dirty="0">
                <a:solidFill>
                  <a:srgbClr val="000000"/>
                </a:solidFill>
                <a:effectLst/>
                <a:latin typeface="华文中宋" panose="02010600040101010101" charset="-122"/>
                <a:ea typeface="华文中宋" panose="02010600040101010101" charset="-122"/>
              </a:rPr>
              <a:t>RNN</a:t>
            </a:r>
            <a:r>
              <a:rPr lang="zh-CN" altLang="en-US" b="0" i="0" dirty="0">
                <a:solidFill>
                  <a:srgbClr val="000000"/>
                </a:solidFill>
                <a:effectLst/>
                <a:latin typeface="华文中宋" panose="02010600040101010101" charset="-122"/>
                <a:ea typeface="华文中宋" panose="02010600040101010101" charset="-122"/>
              </a:rPr>
              <a:t>由左至右循环计算隐藏状态，反向</a:t>
            </a:r>
            <a:r>
              <a:rPr lang="en-US" altLang="zh-CN" b="0" i="0" dirty="0">
                <a:solidFill>
                  <a:srgbClr val="000000"/>
                </a:solidFill>
                <a:effectLst/>
                <a:latin typeface="华文中宋" panose="02010600040101010101" charset="-122"/>
                <a:ea typeface="华文中宋" panose="02010600040101010101" charset="-122"/>
              </a:rPr>
              <a:t>RNN</a:t>
            </a:r>
            <a:r>
              <a:rPr lang="zh-CN" altLang="en-US" b="0" i="0" dirty="0">
                <a:solidFill>
                  <a:srgbClr val="000000"/>
                </a:solidFill>
                <a:effectLst/>
                <a:latin typeface="华文中宋" panose="02010600040101010101" charset="-122"/>
                <a:ea typeface="华文中宋" panose="02010600040101010101" charset="-122"/>
              </a:rPr>
              <a:t>从右至左计算隐藏状态，公式表达如下：</a:t>
            </a:r>
            <a:endParaRPr lang="zh-CN" altLang="en-US" dirty="0">
              <a:latin typeface="华文中宋" panose="02010600040101010101" charset="-122"/>
              <a:ea typeface="华文中宋" panose="02010600040101010101" charset="-122"/>
            </a:endParaRPr>
          </a:p>
          <a:p>
            <a:pPr lvl="0"/>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p:cNvSpPr>
          <p:nvPr>
            <p:ph type="sldImg"/>
          </p:nvPr>
        </p:nvSpPr>
        <p:spPr/>
      </p:sp>
      <p:sp>
        <p:nvSpPr>
          <p:cNvPr id="25602" name="文本占位符 2"/>
          <p:cNvSpPr>
            <a:spLocks noGrp="1"/>
          </p:cNvSpPr>
          <p:nvPr>
            <p:ph type="body"/>
          </p:nvPr>
        </p:nvSpPr>
        <p:spPr/>
        <p:txBody>
          <a:bodyPr lIns="91440" tIns="45720" rIns="91440" bIns="45720" anchor="t"/>
          <a:lstStyle/>
          <a:p>
            <a:pPr lvl="0"/>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机器翻译（</a:t>
            </a:r>
            <a:r>
              <a:rPr lang="en-US" altLang="zh-CN" dirty="0"/>
              <a:t>machine translation, MT</a:t>
            </a:r>
            <a:r>
              <a:rPr lang="zh-CN" altLang="en-US" dirty="0"/>
              <a:t>）是用计算机来实现不同语言之间翻译的技术。被翻译的语言通常称为源语言（</a:t>
            </a:r>
            <a:r>
              <a:rPr lang="en-US" altLang="zh-CN" dirty="0"/>
              <a:t>source language</a:t>
            </a:r>
            <a:r>
              <a:rPr lang="zh-CN" altLang="en-US" dirty="0"/>
              <a:t>），翻译成的结果语言称为目标语言（</a:t>
            </a:r>
            <a:r>
              <a:rPr lang="en-US" altLang="zh-CN" dirty="0"/>
              <a:t>target language</a:t>
            </a:r>
            <a:r>
              <a:rPr lang="zh-CN" altLang="en-US" dirty="0"/>
              <a:t>）。机器翻译即实现从源语言到目标语言转换的过程，是自然语言处理的重要研究领域之一。</a:t>
            </a:r>
            <a:br>
              <a:rPr lang="zh-CN" altLang="en-US" dirty="0"/>
            </a:b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i="0" dirty="0">
                <a:solidFill>
                  <a:srgbClr val="050E17"/>
                </a:solidFill>
                <a:effectLst/>
                <a:latin typeface="华文中宋" panose="02010600040101010101" charset="-122"/>
                <a:ea typeface="华文中宋" panose="02010600040101010101" charset="-122"/>
              </a:rPr>
              <a:t>机器翻译是指使用计算机程序将一种自然语言的文本翻译成另一种自然语言的文本的过程。它是自然语言处理中的一个重要任务，具有广泛的应用场景，例如跨语言交流、文本翻译、多语言信息检索等。</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早期机器翻译系统多为基于规则的翻译系统，需要由语言学家编写两种语言之间的转换规则，再将这些规则录入计算机。该方法对语言学家的要求非常高，而且我们几乎无法总结一门语言会用到的所有规则，更何况两种甚至更多的语言。因此，传统机器翻译方法面临的主要挑战是无法得到一个完备的规则集合</a:t>
            </a:r>
            <a:r>
              <a:rPr lang="en-US" altLang="zh-CN" dirty="0"/>
              <a:t>[</a:t>
            </a:r>
            <a:r>
              <a:rPr lang="en-US" altLang="zh-CN" dirty="0">
                <a:hlinkClick r:id="rId3" action="ppaction://hlinkfile"/>
              </a:rPr>
              <a:t>1</a:t>
            </a:r>
            <a:r>
              <a:rPr lang="en-US" altLang="zh-CN" dirty="0"/>
              <a:t>]</a:t>
            </a:r>
            <a:r>
              <a:rPr lang="zh-CN" altLang="en-US" dirty="0"/>
              <a:t>。</a:t>
            </a:r>
            <a:endParaRPr lang="zh-CN" altLang="en-US" dirty="0"/>
          </a:p>
          <a:p>
            <a:r>
              <a:rPr lang="zh-CN" altLang="en-US" dirty="0"/>
              <a:t>为解决以上问题，统计机器翻译（</a:t>
            </a:r>
            <a:r>
              <a:rPr lang="en-US" altLang="zh-CN" dirty="0"/>
              <a:t>Statistical Machine Translation, SMT</a:t>
            </a:r>
            <a:r>
              <a:rPr lang="zh-CN" altLang="en-US" dirty="0"/>
              <a:t>）技术应运而生。在统计机器翻译技术中，转化规则是由机器自动从大规模的语料中学习得到的，而非我们人主动提供规则。因此，它克服了基于规则的翻译系统所面临的知识获取瓶颈的问题，但仍然存在许多挑战：</a:t>
            </a:r>
            <a:br>
              <a:rPr lang="zh-CN" altLang="en-US" dirty="0"/>
            </a:br>
            <a:r>
              <a:rPr lang="zh-CN" altLang="en-US" dirty="0"/>
              <a:t>  </a:t>
            </a:r>
            <a:r>
              <a:rPr lang="en-US" altLang="zh-CN" dirty="0"/>
              <a:t>1</a:t>
            </a:r>
            <a:r>
              <a:rPr lang="zh-CN" altLang="en-US" dirty="0"/>
              <a:t>）人为设计许多特征（</a:t>
            </a:r>
            <a:r>
              <a:rPr lang="en-US" altLang="zh-CN" dirty="0"/>
              <a:t>feature</a:t>
            </a:r>
            <a:r>
              <a:rPr lang="zh-CN" altLang="en-US" dirty="0"/>
              <a:t>），但永远无法覆盖所有的语言现象；</a:t>
            </a:r>
            <a:br>
              <a:rPr lang="zh-CN" altLang="en-US" dirty="0"/>
            </a:br>
            <a:r>
              <a:rPr lang="zh-CN" altLang="en-US" dirty="0"/>
              <a:t>  </a:t>
            </a:r>
            <a:r>
              <a:rPr lang="en-US" altLang="zh-CN" dirty="0"/>
              <a:t>2</a:t>
            </a:r>
            <a:r>
              <a:rPr lang="zh-CN" altLang="en-US" dirty="0"/>
              <a:t>）难以利用全局的特征；</a:t>
            </a:r>
            <a:br>
              <a:rPr lang="zh-CN" altLang="en-US" dirty="0"/>
            </a:br>
            <a:r>
              <a:rPr lang="zh-CN" altLang="en-US" dirty="0"/>
              <a:t>  </a:t>
            </a:r>
            <a:r>
              <a:rPr lang="en-US" altLang="zh-CN" dirty="0"/>
              <a:t>3</a:t>
            </a:r>
            <a:r>
              <a:rPr lang="zh-CN" altLang="en-US" dirty="0"/>
              <a:t>）依赖于许多预处理环节，如词语对齐、分词或符号化（</a:t>
            </a:r>
            <a:r>
              <a:rPr lang="en-US" altLang="zh-CN" dirty="0"/>
              <a:t>tokenization</a:t>
            </a:r>
            <a:r>
              <a:rPr lang="zh-CN" altLang="en-US" dirty="0"/>
              <a:t>）、规则抽取、句法分析等，而每个环节的错误会逐步累积，对翻译的影响也越来越大。 </a:t>
            </a:r>
            <a:endParaRPr lang="zh-CN" altLang="en-US" dirty="0"/>
          </a:p>
          <a:p>
            <a:r>
              <a:rPr lang="zh-CN" altLang="en-US" dirty="0"/>
              <a:t>近年来，深度学习技术的发展为解决上述挑战提供了新的思路。将深度学习应用于机器翻译任务的方法大致分为两类：</a:t>
            </a:r>
            <a:br>
              <a:rPr lang="zh-CN" altLang="en-US" dirty="0"/>
            </a:br>
            <a:r>
              <a:rPr lang="zh-CN" altLang="en-US" dirty="0"/>
              <a:t>  </a:t>
            </a:r>
            <a:r>
              <a:rPr lang="en-US" altLang="zh-CN" dirty="0"/>
              <a:t>1</a:t>
            </a:r>
            <a:r>
              <a:rPr lang="zh-CN" altLang="en-US" dirty="0"/>
              <a:t>）仍以统计机器翻译系统为框架，只是利用神经网络来改进其中的关键模块，如语言模型、调序模型等（见图</a:t>
            </a:r>
            <a:r>
              <a:rPr lang="en-US" altLang="zh-CN" dirty="0"/>
              <a:t>1</a:t>
            </a:r>
            <a:r>
              <a:rPr lang="zh-CN" altLang="en-US" dirty="0"/>
              <a:t>的左半部分）；</a:t>
            </a:r>
            <a:br>
              <a:rPr lang="zh-CN" altLang="en-US" dirty="0"/>
            </a:br>
            <a:r>
              <a:rPr lang="zh-CN" altLang="en-US" dirty="0"/>
              <a:t>  </a:t>
            </a:r>
            <a:r>
              <a:rPr lang="en-US" altLang="zh-CN" dirty="0"/>
              <a:t>2</a:t>
            </a:r>
            <a:r>
              <a:rPr lang="zh-CN" altLang="en-US" dirty="0"/>
              <a:t>）不再以统计机器翻译系统为框架，而是直接用神经网络将源语言映射到目标语言，即端到端的神经网络机器翻译（</a:t>
            </a:r>
            <a:r>
              <a:rPr lang="en-US" altLang="zh-CN" dirty="0"/>
              <a:t>End-to-End Neural Machine Translation, End-to-End NMT</a:t>
            </a:r>
            <a:r>
              <a:rPr lang="zh-CN" altLang="en-US" dirty="0"/>
              <a:t>）（见图</a:t>
            </a:r>
            <a:r>
              <a:rPr lang="en-US" altLang="zh-CN" dirty="0"/>
              <a:t>1</a:t>
            </a:r>
            <a:r>
              <a:rPr lang="zh-CN" altLang="en-US" dirty="0"/>
              <a:t>的右半部分），简称为</a:t>
            </a:r>
            <a:r>
              <a:rPr lang="en-US" altLang="zh-CN" dirty="0"/>
              <a:t>NMT</a:t>
            </a:r>
            <a:r>
              <a:rPr lang="zh-CN" altLang="en-US" dirty="0"/>
              <a:t>模型。</a:t>
            </a:r>
            <a:endParaRPr lang="zh-CN" altLang="en-US" dirty="0"/>
          </a:p>
          <a:p>
            <a:br>
              <a:rPr lang="zh-CN" altLang="en-US"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800" dirty="0">
                <a:effectLst/>
                <a:latin typeface="Huawei Sans"/>
                <a:ea typeface="方正兰亭黑简体"/>
                <a:cs typeface="Arial" panose="020B0604020202020204" pitchFamily="34" charset="0"/>
              </a:rPr>
              <a:t>在之前的深度学习过程中，我们知道，循环神经网络能将输入序列映射成等长的输出序列，但在机器翻译应用中，输入序列与输出序列的长度通常不一样。序列到序列（</a:t>
            </a:r>
            <a:r>
              <a:rPr lang="en-US" altLang="zh-CN" sz="1800" dirty="0">
                <a:effectLst/>
                <a:latin typeface="Huawei Sans"/>
                <a:ea typeface="方正兰亭黑简体"/>
                <a:cs typeface="Arial" panose="020B0604020202020204" pitchFamily="34" charset="0"/>
              </a:rPr>
              <a:t>Sequence to Sequence, Seq2Seq</a:t>
            </a:r>
            <a:r>
              <a:rPr lang="zh-CN" altLang="zh-CN" sz="1800" dirty="0">
                <a:effectLst/>
                <a:latin typeface="Huawei Sans"/>
                <a:ea typeface="方正兰亭黑简体"/>
                <a:cs typeface="Arial" panose="020B0604020202020204" pitchFamily="34" charset="0"/>
              </a:rPr>
              <a:t>）的映射框架，就是用来解决这一问题，它能将一个可变长序列映射到另一个可变长序列。本实验将探索</a:t>
            </a:r>
            <a:r>
              <a:rPr lang="en-US" altLang="zh-CN" sz="1800" dirty="0">
                <a:effectLst/>
                <a:latin typeface="Huawei Sans"/>
                <a:ea typeface="方正兰亭黑简体"/>
                <a:cs typeface="Arial" panose="020B0604020202020204" pitchFamily="34" charset="0"/>
              </a:rPr>
              <a:t>Seq2Seq</a:t>
            </a:r>
            <a:r>
              <a:rPr lang="zh-CN" altLang="zh-CN" sz="1800" dirty="0">
                <a:effectLst/>
                <a:latin typeface="Huawei Sans"/>
                <a:ea typeface="方正兰亭黑简体"/>
                <a:cs typeface="Arial" panose="020B0604020202020204" pitchFamily="34" charset="0"/>
              </a:rPr>
              <a:t>基础模型在机器翻译中的应用。</a:t>
            </a:r>
            <a:endParaRPr lang="zh-CN" altLang="zh-CN" sz="1800" dirty="0">
              <a:effectLst/>
              <a:latin typeface="Huawei Sans"/>
              <a:ea typeface="方正兰亭黑简体"/>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Helvetica Neue"/>
              </a:rPr>
              <a:t>序列到序列模型（</a:t>
            </a:r>
            <a:r>
              <a:rPr lang="en-US" altLang="zh-CN" b="0" i="0" dirty="0">
                <a:solidFill>
                  <a:srgbClr val="000000"/>
                </a:solidFill>
                <a:effectLst/>
                <a:latin typeface="Helvetica Neue"/>
              </a:rPr>
              <a:t>sequence to sequence model</a:t>
            </a:r>
            <a:r>
              <a:rPr lang="zh-CN" altLang="en-US" b="0" i="0" dirty="0">
                <a:solidFill>
                  <a:srgbClr val="000000"/>
                </a:solidFill>
                <a:effectLst/>
                <a:latin typeface="Helvetica Neue"/>
              </a:rPr>
              <a:t>），又名</a:t>
            </a:r>
            <a:r>
              <a:rPr lang="en-US" altLang="zh-CN" b="0" i="0" dirty="0">
                <a:solidFill>
                  <a:srgbClr val="000000"/>
                </a:solidFill>
                <a:effectLst/>
                <a:latin typeface="Helvetica Neue"/>
              </a:rPr>
              <a:t>Seq2Seq</a:t>
            </a:r>
            <a:r>
              <a:rPr lang="zh-CN" altLang="en-US" b="0" i="0" dirty="0">
                <a:solidFill>
                  <a:srgbClr val="000000"/>
                </a:solidFill>
                <a:effectLst/>
                <a:latin typeface="Helvetica Neue"/>
              </a:rPr>
              <a:t>模型。它是一种循环神经网络（</a:t>
            </a:r>
            <a:r>
              <a:rPr lang="en-US" altLang="zh-CN" b="0" i="0" dirty="0">
                <a:solidFill>
                  <a:srgbClr val="000000"/>
                </a:solidFill>
                <a:effectLst/>
                <a:latin typeface="Helvetica Neue"/>
              </a:rPr>
              <a:t>Recurrent Neural Network</a:t>
            </a:r>
            <a:r>
              <a:rPr lang="zh-CN" altLang="en-US" b="0" i="0" dirty="0">
                <a:solidFill>
                  <a:srgbClr val="000000"/>
                </a:solidFill>
                <a:effectLst/>
                <a:latin typeface="Helvetica Neue"/>
              </a:rPr>
              <a:t>，</a:t>
            </a:r>
            <a:r>
              <a:rPr lang="en-US" altLang="zh-CN" b="0" i="0" dirty="0">
                <a:solidFill>
                  <a:srgbClr val="000000"/>
                </a:solidFill>
                <a:effectLst/>
                <a:latin typeface="Helvetica Neue"/>
              </a:rPr>
              <a:t>RNN</a:t>
            </a:r>
            <a:r>
              <a:rPr lang="zh-CN" altLang="en-US" b="0" i="0" dirty="0">
                <a:solidFill>
                  <a:srgbClr val="000000"/>
                </a:solidFill>
                <a:effectLst/>
                <a:latin typeface="Helvetica Neue"/>
              </a:rPr>
              <a:t>）的变种，突破了原本</a:t>
            </a:r>
            <a:r>
              <a:rPr lang="en-US" altLang="zh-CN" b="0" i="0" dirty="0">
                <a:solidFill>
                  <a:srgbClr val="000000"/>
                </a:solidFill>
                <a:effectLst/>
                <a:latin typeface="Helvetica Neue"/>
              </a:rPr>
              <a:t>RNN</a:t>
            </a:r>
            <a:r>
              <a:rPr lang="zh-CN" altLang="en-US" b="0" i="0" dirty="0">
                <a:solidFill>
                  <a:srgbClr val="000000"/>
                </a:solidFill>
                <a:effectLst/>
                <a:latin typeface="Helvetica Neue"/>
              </a:rPr>
              <a:t>模型对于输入和输出序列长度的限制，做到将输入序列映射到另一个长度不同的输出序列，因此常用于机器翻译的任务。</a:t>
            </a:r>
            <a:endParaRPr lang="zh-CN" altLang="en-US" dirty="0"/>
          </a:p>
          <a:p>
            <a:endParaRPr lang="en-US" altLang="zh-CN" dirty="0"/>
          </a:p>
          <a:p>
            <a:r>
              <a:rPr lang="zh-CN" altLang="en-US" sz="1200" dirty="0">
                <a:solidFill>
                  <a:srgbClr val="FF0000"/>
                </a:solidFill>
                <a:latin typeface="华文中宋" panose="02010600040101010101" charset="-122"/>
                <a:ea typeface="华文中宋" panose="02010600040101010101" charset="-122"/>
              </a:rPr>
              <a:t>编码器</a:t>
            </a:r>
            <a:r>
              <a:rPr lang="en-US" altLang="zh-CN" sz="1200" dirty="0">
                <a:solidFill>
                  <a:srgbClr val="FF0000"/>
                </a:solidFill>
                <a:latin typeface="华文中宋" panose="02010600040101010101" charset="-122"/>
                <a:ea typeface="华文中宋" panose="02010600040101010101" charset="-122"/>
              </a:rPr>
              <a:t>-</a:t>
            </a:r>
            <a:r>
              <a:rPr lang="zh-CN" altLang="en-US" sz="1200" dirty="0">
                <a:solidFill>
                  <a:srgbClr val="FF0000"/>
                </a:solidFill>
                <a:latin typeface="华文中宋" panose="02010600040101010101" charset="-122"/>
                <a:ea typeface="华文中宋" panose="02010600040101010101" charset="-122"/>
              </a:rPr>
              <a:t>解码器（</a:t>
            </a:r>
            <a:r>
              <a:rPr lang="en-US" altLang="zh-CN" sz="1200" dirty="0">
                <a:solidFill>
                  <a:srgbClr val="FF0000"/>
                </a:solidFill>
                <a:latin typeface="华文中宋" panose="02010600040101010101" charset="-122"/>
                <a:ea typeface="华文中宋" panose="02010600040101010101" charset="-122"/>
              </a:rPr>
              <a:t>Encoder-Decoder</a:t>
            </a:r>
            <a:r>
              <a:rPr lang="zh-CN" altLang="en-US" sz="1200" dirty="0">
                <a:solidFill>
                  <a:srgbClr val="FF0000"/>
                </a:solidFill>
                <a:latin typeface="华文中宋" panose="02010600040101010101" charset="-122"/>
                <a:ea typeface="华文中宋" panose="02010600040101010101" charset="-122"/>
              </a:rPr>
              <a:t>）框架</a:t>
            </a:r>
            <a:r>
              <a:rPr lang="zh-CN" altLang="en-US" sz="1200" dirty="0">
                <a:latin typeface="华文中宋" panose="02010600040101010101" charset="-122"/>
                <a:ea typeface="华文中宋" panose="02010600040101010101" charset="-122"/>
              </a:rPr>
              <a:t>用于解决由一个任意长度的源序列到另一个任意长度的目标序列的变换问题。即编码阶段将整个源序列编码成一个向量，解码阶段通过最大化预测序列概率，从中解码出整个目标序列。</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800" dirty="0">
                <a:effectLst/>
                <a:latin typeface="Huawei Sans"/>
                <a:ea typeface="方正兰亭黑简体"/>
                <a:cs typeface="Arial" panose="020B0604020202020204" pitchFamily="34" charset="0"/>
              </a:rPr>
              <a:t>在之前的深度学习过程中，我们知道，循环神经网络能将输入序列映射成等长的输出序列，但在机器翻译应用中，输入序列与输出序列的长度通常不一样。序列到序列（</a:t>
            </a:r>
            <a:r>
              <a:rPr lang="en-US" altLang="zh-CN" sz="1800" dirty="0">
                <a:effectLst/>
                <a:latin typeface="Huawei Sans"/>
                <a:ea typeface="方正兰亭黑简体"/>
                <a:cs typeface="Arial" panose="020B0604020202020204" pitchFamily="34" charset="0"/>
              </a:rPr>
              <a:t>Sequence to Sequence, Seq2Seq</a:t>
            </a:r>
            <a:r>
              <a:rPr lang="zh-CN" altLang="zh-CN" sz="1800" dirty="0">
                <a:effectLst/>
                <a:latin typeface="Huawei Sans"/>
                <a:ea typeface="方正兰亭黑简体"/>
                <a:cs typeface="Arial" panose="020B0604020202020204" pitchFamily="34" charset="0"/>
              </a:rPr>
              <a:t>）的映射框架，就是用来解决这一问题，它能将一个可变长序列映射到另一个可变长序列。本实验将探索</a:t>
            </a:r>
            <a:r>
              <a:rPr lang="en-US" altLang="zh-CN" sz="1800" dirty="0">
                <a:effectLst/>
                <a:latin typeface="Huawei Sans"/>
                <a:ea typeface="方正兰亭黑简体"/>
                <a:cs typeface="Arial" panose="020B0604020202020204" pitchFamily="34" charset="0"/>
              </a:rPr>
              <a:t>Seq2Seq</a:t>
            </a:r>
            <a:r>
              <a:rPr lang="zh-CN" altLang="zh-CN" sz="1800" dirty="0">
                <a:effectLst/>
                <a:latin typeface="Huawei Sans"/>
                <a:ea typeface="方正兰亭黑简体"/>
                <a:cs typeface="Arial" panose="020B0604020202020204" pitchFamily="34" charset="0"/>
              </a:rPr>
              <a:t>基础模型在机器翻译中的应用。</a:t>
            </a:r>
            <a:endParaRPr lang="zh-CN" altLang="zh-CN" sz="1800" dirty="0">
              <a:effectLst/>
              <a:latin typeface="Huawei Sans"/>
              <a:ea typeface="方正兰亭黑简体"/>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Helvetica Neue"/>
              </a:rPr>
              <a:t>序列到序列模型（</a:t>
            </a:r>
            <a:r>
              <a:rPr lang="en-US" altLang="zh-CN" b="0" i="0" dirty="0">
                <a:solidFill>
                  <a:srgbClr val="000000"/>
                </a:solidFill>
                <a:effectLst/>
                <a:latin typeface="Helvetica Neue"/>
              </a:rPr>
              <a:t>sequence to sequence model</a:t>
            </a:r>
            <a:r>
              <a:rPr lang="zh-CN" altLang="en-US" b="0" i="0" dirty="0">
                <a:solidFill>
                  <a:srgbClr val="000000"/>
                </a:solidFill>
                <a:effectLst/>
                <a:latin typeface="Helvetica Neue"/>
              </a:rPr>
              <a:t>），又名</a:t>
            </a:r>
            <a:r>
              <a:rPr lang="en-US" altLang="zh-CN" b="0" i="0" dirty="0">
                <a:solidFill>
                  <a:srgbClr val="000000"/>
                </a:solidFill>
                <a:effectLst/>
                <a:latin typeface="Helvetica Neue"/>
              </a:rPr>
              <a:t>Seq2Seq</a:t>
            </a:r>
            <a:r>
              <a:rPr lang="zh-CN" altLang="en-US" b="0" i="0" dirty="0">
                <a:solidFill>
                  <a:srgbClr val="000000"/>
                </a:solidFill>
                <a:effectLst/>
                <a:latin typeface="Helvetica Neue"/>
              </a:rPr>
              <a:t>模型。它是一种循环神经网络（</a:t>
            </a:r>
            <a:r>
              <a:rPr lang="en-US" altLang="zh-CN" b="0" i="0" dirty="0">
                <a:solidFill>
                  <a:srgbClr val="000000"/>
                </a:solidFill>
                <a:effectLst/>
                <a:latin typeface="Helvetica Neue"/>
              </a:rPr>
              <a:t>Recurrent Neural Network</a:t>
            </a:r>
            <a:r>
              <a:rPr lang="zh-CN" altLang="en-US" b="0" i="0" dirty="0">
                <a:solidFill>
                  <a:srgbClr val="000000"/>
                </a:solidFill>
                <a:effectLst/>
                <a:latin typeface="Helvetica Neue"/>
              </a:rPr>
              <a:t>，</a:t>
            </a:r>
            <a:r>
              <a:rPr lang="en-US" altLang="zh-CN" b="0" i="0" dirty="0">
                <a:solidFill>
                  <a:srgbClr val="000000"/>
                </a:solidFill>
                <a:effectLst/>
                <a:latin typeface="Helvetica Neue"/>
              </a:rPr>
              <a:t>RNN</a:t>
            </a:r>
            <a:r>
              <a:rPr lang="zh-CN" altLang="en-US" b="0" i="0" dirty="0">
                <a:solidFill>
                  <a:srgbClr val="000000"/>
                </a:solidFill>
                <a:effectLst/>
                <a:latin typeface="Helvetica Neue"/>
              </a:rPr>
              <a:t>）的变种，突破了原本</a:t>
            </a:r>
            <a:r>
              <a:rPr lang="en-US" altLang="zh-CN" b="0" i="0" dirty="0">
                <a:solidFill>
                  <a:srgbClr val="000000"/>
                </a:solidFill>
                <a:effectLst/>
                <a:latin typeface="Helvetica Neue"/>
              </a:rPr>
              <a:t>RNN</a:t>
            </a:r>
            <a:r>
              <a:rPr lang="zh-CN" altLang="en-US" b="0" i="0" dirty="0">
                <a:solidFill>
                  <a:srgbClr val="000000"/>
                </a:solidFill>
                <a:effectLst/>
                <a:latin typeface="Helvetica Neue"/>
              </a:rPr>
              <a:t>模型对于输入和输出序列长度的限制，做到将输入序列映射到另一个长度不同的输出序列，因此常用于机器翻译的任务。</a:t>
            </a:r>
            <a:endParaRPr lang="zh-CN" altLang="en-US" dirty="0"/>
          </a:p>
          <a:p>
            <a:endParaRPr lang="en-US" altLang="zh-CN" dirty="0"/>
          </a:p>
          <a:p>
            <a:r>
              <a:rPr lang="zh-CN" altLang="en-US" sz="1200" dirty="0">
                <a:solidFill>
                  <a:srgbClr val="FF0000"/>
                </a:solidFill>
                <a:latin typeface="华文中宋" panose="02010600040101010101" charset="-122"/>
                <a:ea typeface="华文中宋" panose="02010600040101010101" charset="-122"/>
              </a:rPr>
              <a:t>编码器</a:t>
            </a:r>
            <a:r>
              <a:rPr lang="en-US" altLang="zh-CN" sz="1200" dirty="0">
                <a:solidFill>
                  <a:srgbClr val="FF0000"/>
                </a:solidFill>
                <a:latin typeface="华文中宋" panose="02010600040101010101" charset="-122"/>
                <a:ea typeface="华文中宋" panose="02010600040101010101" charset="-122"/>
              </a:rPr>
              <a:t>-</a:t>
            </a:r>
            <a:r>
              <a:rPr lang="zh-CN" altLang="en-US" sz="1200" dirty="0">
                <a:solidFill>
                  <a:srgbClr val="FF0000"/>
                </a:solidFill>
                <a:latin typeface="华文中宋" panose="02010600040101010101" charset="-122"/>
                <a:ea typeface="华文中宋" panose="02010600040101010101" charset="-122"/>
              </a:rPr>
              <a:t>解码器（</a:t>
            </a:r>
            <a:r>
              <a:rPr lang="en-US" altLang="zh-CN" sz="1200" dirty="0">
                <a:solidFill>
                  <a:srgbClr val="FF0000"/>
                </a:solidFill>
                <a:latin typeface="华文中宋" panose="02010600040101010101" charset="-122"/>
                <a:ea typeface="华文中宋" panose="02010600040101010101" charset="-122"/>
              </a:rPr>
              <a:t>Encoder-Decoder</a:t>
            </a:r>
            <a:r>
              <a:rPr lang="zh-CN" altLang="en-US" sz="1200" dirty="0">
                <a:solidFill>
                  <a:srgbClr val="FF0000"/>
                </a:solidFill>
                <a:latin typeface="华文中宋" panose="02010600040101010101" charset="-122"/>
                <a:ea typeface="华文中宋" panose="02010600040101010101" charset="-122"/>
              </a:rPr>
              <a:t>）框架</a:t>
            </a:r>
            <a:r>
              <a:rPr lang="zh-CN" altLang="en-US" sz="1200" dirty="0">
                <a:latin typeface="华文中宋" panose="02010600040101010101" charset="-122"/>
                <a:ea typeface="华文中宋" panose="02010600040101010101" charset="-122"/>
              </a:rPr>
              <a:t>用于解决由一个任意长度的源序列到另一个任意长度的目标序列的变换问题。即编码阶段将整个源序列编码成一个向量，解码阶段通过最大化预测序列概率，从中解码出整个目标序列。</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那下面我将结合我们今天的实验，在实际过程中来进行一些原理的讲解：</a:t>
            </a:r>
            <a:endParaRPr lang="en-US" altLang="zh-CN" dirty="0"/>
          </a:p>
          <a:p>
            <a:r>
              <a:rPr lang="zh-CN" altLang="en-US" dirty="0"/>
              <a:t>其实整个过程的</a:t>
            </a:r>
            <a:r>
              <a:rPr lang="en-US" altLang="zh-CN" dirty="0" err="1"/>
              <a:t>pipline</a:t>
            </a:r>
            <a:r>
              <a:rPr lang="zh-CN" altLang="en-US" dirty="0"/>
              <a:t>跟之前的流程是一样的，从数据集的准备、进行数据预处理、数据清洗等，构建我们最终的能够输入到模型中的数据加载器。再到整个模型的构建，比如我们今天的这个</a:t>
            </a:r>
            <a:r>
              <a:rPr lang="en-US" altLang="zh-CN" dirty="0"/>
              <a:t>seq2seq</a:t>
            </a:r>
            <a:r>
              <a:rPr lang="zh-CN" altLang="en-US" dirty="0"/>
              <a:t>模型，需要分别实现包括编码器、注意力层、解码器部分，最终构建出我们的模型。构建完我们需要的模型之后，就可以开始模型的训练，包括模型的初始化、损失函数、优化器的定义和初始化，对模型进行训练之后，定义它的评估准则，实现对模型的评价，最终进行模型的推理，实现预测。</a:t>
            </a:r>
            <a:endParaRPr lang="en-US" altLang="zh-CN" dirty="0"/>
          </a:p>
          <a:p>
            <a:r>
              <a:rPr lang="zh-CN" altLang="en-US" dirty="0"/>
              <a:t>这也是深度学习的一个完整的</a:t>
            </a:r>
            <a:r>
              <a:rPr lang="en-US" altLang="zh-CN" dirty="0" err="1"/>
              <a:t>pipline</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p:cNvSpPr>
          <p:nvPr>
            <p:ph type="sldImg"/>
          </p:nvPr>
        </p:nvSpPr>
        <p:spPr/>
      </p:sp>
      <p:sp>
        <p:nvSpPr>
          <p:cNvPr id="25602" name="文本占位符 2"/>
          <p:cNvSpPr>
            <a:spLocks noGrp="1"/>
          </p:cNvSpPr>
          <p:nvPr>
            <p:ph type="body"/>
          </p:nvPr>
        </p:nvSpPr>
        <p:spPr/>
        <p:txBody>
          <a:bodyPr lIns="91440" tIns="45720" rIns="91440" bIns="45720" anchor="t"/>
          <a:lstStyle/>
          <a:p>
            <a:pPr lvl="0"/>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Mindspore</a:t>
            </a:r>
            <a:r>
              <a:rPr lang="zh-CN" altLang="en-US" dirty="0"/>
              <a:t>中为我们提供了相应的构建数据迭代器的类</a:t>
            </a:r>
            <a:endParaRPr lang="en-US" altLang="zh-CN" dirty="0"/>
          </a:p>
          <a:p>
            <a:pPr>
              <a:lnSpc>
                <a:spcPct val="150000"/>
              </a:lnSpc>
            </a:pPr>
            <a:r>
              <a:rPr kumimoji="0" lang="en-US" altLang="zh-CN" b="0" i="0" u="none" strike="noStrike" kern="1200" cap="none" spc="0" normalizeH="0" baseline="0" noProof="0" dirty="0">
                <a:ln>
                  <a:noFill/>
                </a:ln>
                <a:solidFill>
                  <a:prstClr val="black"/>
                </a:solidFill>
                <a:effectLst/>
                <a:uLnTx/>
                <a:uFillTx/>
                <a:latin typeface="华文中宋" panose="02010600040101010101" charset="-122"/>
                <a:ea typeface="华文中宋" panose="02010600040101010101" charset="-122"/>
              </a:rPr>
              <a:t>dataset</a:t>
            </a:r>
            <a:r>
              <a:rPr kumimoji="0" lang="zh-CN" altLang="en-US" b="0" i="0" u="none" strike="noStrike" kern="1200" cap="none" spc="0" normalizeH="0" baseline="0" noProof="0" dirty="0">
                <a:ln>
                  <a:noFill/>
                </a:ln>
                <a:solidFill>
                  <a:prstClr val="black"/>
                </a:solidFill>
                <a:effectLst/>
                <a:uLnTx/>
                <a:uFillTx/>
                <a:latin typeface="华文中宋" panose="02010600040101010101" charset="-122"/>
                <a:ea typeface="华文中宋" panose="02010600040101010101" charset="-122"/>
              </a:rPr>
              <a:t>：分词后的数据集</a:t>
            </a:r>
            <a:endParaRPr kumimoji="0" lang="en-US" altLang="zh-CN" b="0" i="0" u="none" strike="noStrike" kern="1200" cap="none" spc="0" normalizeH="0" baseline="0" noProof="0" dirty="0">
              <a:ln>
                <a:noFill/>
              </a:ln>
              <a:solidFill>
                <a:prstClr val="black"/>
              </a:solidFill>
              <a:effectLst/>
              <a:uLnTx/>
              <a:uFillTx/>
              <a:latin typeface="华文中宋" panose="02010600040101010101" charset="-122"/>
              <a:ea typeface="华文中宋" panose="02010600040101010101" charset="-122"/>
            </a:endParaRPr>
          </a:p>
          <a:p>
            <a:pPr>
              <a:lnSpc>
                <a:spcPct val="150000"/>
              </a:lnSpc>
            </a:pPr>
            <a:r>
              <a:rPr kumimoji="0" lang="en-US" altLang="zh-CN" b="0" i="0" u="none" strike="noStrike" kern="1200" cap="none" spc="0" normalizeH="0" baseline="0" noProof="0" dirty="0" err="1">
                <a:ln>
                  <a:noFill/>
                </a:ln>
                <a:solidFill>
                  <a:prstClr val="black"/>
                </a:solidFill>
                <a:effectLst/>
                <a:uLnTx/>
                <a:uFillTx/>
                <a:latin typeface="华文中宋" panose="02010600040101010101" charset="-122"/>
                <a:ea typeface="华文中宋" panose="02010600040101010101" charset="-122"/>
              </a:rPr>
              <a:t>de_vocab</a:t>
            </a:r>
            <a:r>
              <a:rPr kumimoji="0" lang="zh-CN" altLang="en-US" b="0" i="0" u="none" strike="noStrike" kern="1200" cap="none" spc="0" normalizeH="0" baseline="0" noProof="0" dirty="0">
                <a:ln>
                  <a:noFill/>
                </a:ln>
                <a:solidFill>
                  <a:prstClr val="black"/>
                </a:solidFill>
                <a:effectLst/>
                <a:uLnTx/>
                <a:uFillTx/>
                <a:latin typeface="华文中宋" panose="02010600040101010101" charset="-122"/>
                <a:ea typeface="华文中宋" panose="02010600040101010101" charset="-122"/>
              </a:rPr>
              <a:t>：德语词典</a:t>
            </a:r>
            <a:endParaRPr kumimoji="0" lang="en-US" altLang="zh-CN" b="0" i="0" u="none" strike="noStrike" kern="1200" cap="none" spc="0" normalizeH="0" baseline="0" noProof="0" dirty="0">
              <a:ln>
                <a:noFill/>
              </a:ln>
              <a:solidFill>
                <a:prstClr val="black"/>
              </a:solidFill>
              <a:effectLst/>
              <a:uLnTx/>
              <a:uFillTx/>
              <a:latin typeface="华文中宋" panose="02010600040101010101" charset="-122"/>
              <a:ea typeface="华文中宋" panose="02010600040101010101" charset="-122"/>
            </a:endParaRPr>
          </a:p>
          <a:p>
            <a:pPr>
              <a:lnSpc>
                <a:spcPct val="150000"/>
              </a:lnSpc>
            </a:pPr>
            <a:r>
              <a:rPr kumimoji="0" lang="en-US" altLang="zh-CN" b="0" i="0" u="none" strike="noStrike" kern="1200" cap="none" spc="0" normalizeH="0" baseline="0" noProof="0" dirty="0" err="1">
                <a:ln>
                  <a:noFill/>
                </a:ln>
                <a:solidFill>
                  <a:prstClr val="black"/>
                </a:solidFill>
                <a:effectLst/>
                <a:uLnTx/>
                <a:uFillTx/>
                <a:latin typeface="华文中宋" panose="02010600040101010101" charset="-122"/>
                <a:ea typeface="华文中宋" panose="02010600040101010101" charset="-122"/>
              </a:rPr>
              <a:t>en_vocab</a:t>
            </a:r>
            <a:r>
              <a:rPr kumimoji="0" lang="zh-CN" altLang="en-US" b="0" i="0" u="none" strike="noStrike" kern="1200" cap="none" spc="0" normalizeH="0" baseline="0" noProof="0" dirty="0">
                <a:ln>
                  <a:noFill/>
                </a:ln>
                <a:solidFill>
                  <a:prstClr val="black"/>
                </a:solidFill>
                <a:effectLst/>
                <a:uLnTx/>
                <a:uFillTx/>
                <a:latin typeface="华文中宋" panose="02010600040101010101" charset="-122"/>
                <a:ea typeface="华文中宋" panose="02010600040101010101" charset="-122"/>
              </a:rPr>
              <a:t>：英语词典</a:t>
            </a:r>
            <a:endParaRPr kumimoji="0" lang="en-US" altLang="zh-CN" b="0" i="0" u="none" strike="noStrike" kern="1200" cap="none" spc="0" normalizeH="0" baseline="0" noProof="0" dirty="0">
              <a:ln>
                <a:noFill/>
              </a:ln>
              <a:solidFill>
                <a:prstClr val="black"/>
              </a:solidFill>
              <a:effectLst/>
              <a:uLnTx/>
              <a:uFillTx/>
              <a:latin typeface="华文中宋" panose="02010600040101010101" charset="-122"/>
              <a:ea typeface="华文中宋" panose="02010600040101010101" charset="-122"/>
            </a:endParaRPr>
          </a:p>
          <a:p>
            <a:pPr>
              <a:lnSpc>
                <a:spcPct val="150000"/>
              </a:lnSpc>
            </a:pPr>
            <a:r>
              <a:rPr kumimoji="0" lang="en-US" altLang="zh-CN" b="0" i="0" u="none" strike="noStrike" kern="1200" cap="none" spc="0" normalizeH="0" baseline="0" noProof="0" dirty="0" err="1">
                <a:ln>
                  <a:noFill/>
                </a:ln>
                <a:solidFill>
                  <a:prstClr val="black"/>
                </a:solidFill>
                <a:effectLst/>
                <a:uLnTx/>
                <a:uFillTx/>
                <a:latin typeface="华文中宋" panose="02010600040101010101" charset="-122"/>
                <a:ea typeface="华文中宋" panose="02010600040101010101" charset="-122"/>
              </a:rPr>
              <a:t>batch_size</a:t>
            </a:r>
            <a:r>
              <a:rPr kumimoji="0" lang="zh-CN" altLang="en-US" b="0" i="0" u="none" strike="noStrike" kern="1200" cap="none" spc="0" normalizeH="0" baseline="0" noProof="0" dirty="0">
                <a:ln>
                  <a:noFill/>
                </a:ln>
                <a:solidFill>
                  <a:prstClr val="black"/>
                </a:solidFill>
                <a:effectLst/>
                <a:uLnTx/>
                <a:uFillTx/>
                <a:latin typeface="华文中宋" panose="02010600040101010101" charset="-122"/>
                <a:ea typeface="华文中宋" panose="02010600040101010101" charset="-122"/>
              </a:rPr>
              <a:t>：批量大小，即一个</a:t>
            </a:r>
            <a:r>
              <a:rPr kumimoji="0" lang="en-US" altLang="zh-CN" b="0" i="0" u="none" strike="noStrike" kern="1200" cap="none" spc="0" normalizeH="0" baseline="0" noProof="0" dirty="0">
                <a:ln>
                  <a:noFill/>
                </a:ln>
                <a:solidFill>
                  <a:prstClr val="black"/>
                </a:solidFill>
                <a:effectLst/>
                <a:uLnTx/>
                <a:uFillTx/>
                <a:latin typeface="华文中宋" panose="02010600040101010101" charset="-122"/>
                <a:ea typeface="华文中宋" panose="02010600040101010101" charset="-122"/>
              </a:rPr>
              <a:t>batch</a:t>
            </a:r>
            <a:r>
              <a:rPr kumimoji="0" lang="zh-CN" altLang="en-US" b="0" i="0" u="none" strike="noStrike" kern="1200" cap="none" spc="0" normalizeH="0" baseline="0" noProof="0" dirty="0">
                <a:ln>
                  <a:noFill/>
                </a:ln>
                <a:solidFill>
                  <a:prstClr val="black"/>
                </a:solidFill>
                <a:effectLst/>
                <a:uLnTx/>
                <a:uFillTx/>
                <a:latin typeface="华文中宋" panose="02010600040101010101" charset="-122"/>
                <a:ea typeface="华文中宋" panose="02010600040101010101" charset="-122"/>
              </a:rPr>
              <a:t>中包含多少个序列</a:t>
            </a:r>
            <a:endParaRPr kumimoji="0" lang="en-US" altLang="zh-CN" b="0" i="0" u="none" strike="noStrike" kern="1200" cap="none" spc="0" normalizeH="0" baseline="0" noProof="0" dirty="0">
              <a:ln>
                <a:noFill/>
              </a:ln>
              <a:solidFill>
                <a:prstClr val="black"/>
              </a:solidFill>
              <a:effectLst/>
              <a:uLnTx/>
              <a:uFillTx/>
              <a:latin typeface="华文中宋" panose="02010600040101010101" charset="-122"/>
              <a:ea typeface="华文中宋" panose="02010600040101010101" charset="-122"/>
            </a:endParaRPr>
          </a:p>
          <a:p>
            <a:pPr>
              <a:lnSpc>
                <a:spcPct val="150000"/>
              </a:lnSpc>
            </a:pPr>
            <a:r>
              <a:rPr kumimoji="0" lang="en-US" altLang="zh-CN" b="0" i="0" u="none" strike="noStrike" kern="1200" cap="none" spc="0" normalizeH="0" baseline="0" noProof="0" dirty="0" err="1">
                <a:ln>
                  <a:noFill/>
                </a:ln>
                <a:solidFill>
                  <a:prstClr val="black"/>
                </a:solidFill>
                <a:effectLst/>
                <a:uLnTx/>
                <a:uFillTx/>
                <a:latin typeface="华文中宋" panose="02010600040101010101" charset="-122"/>
                <a:ea typeface="华文中宋" panose="02010600040101010101" charset="-122"/>
              </a:rPr>
              <a:t>max_len</a:t>
            </a:r>
            <a:r>
              <a:rPr kumimoji="0" lang="zh-CN" altLang="en-US" b="0" i="0" u="none" strike="noStrike" kern="1200" cap="none" spc="0" normalizeH="0" baseline="0" noProof="0" dirty="0">
                <a:ln>
                  <a:noFill/>
                </a:ln>
                <a:solidFill>
                  <a:prstClr val="black"/>
                </a:solidFill>
                <a:effectLst/>
                <a:uLnTx/>
                <a:uFillTx/>
                <a:latin typeface="华文中宋" panose="02010600040101010101" charset="-122"/>
                <a:ea typeface="华文中宋" panose="02010600040101010101" charset="-122"/>
              </a:rPr>
              <a:t>：序列最大长度，为最长有效文本长度 </a:t>
            </a:r>
            <a:r>
              <a:rPr kumimoji="0" lang="en-US" altLang="zh-CN" b="0" i="0" u="none" strike="noStrike" kern="1200" cap="none" spc="0" normalizeH="0" baseline="0" noProof="0" dirty="0">
                <a:ln>
                  <a:noFill/>
                </a:ln>
                <a:solidFill>
                  <a:prstClr val="black"/>
                </a:solidFill>
                <a:effectLst/>
                <a:uLnTx/>
                <a:uFillTx/>
                <a:latin typeface="华文中宋" panose="02010600040101010101" charset="-122"/>
                <a:ea typeface="华文中宋" panose="02010600040101010101" charset="-122"/>
              </a:rPr>
              <a:t>+ 2</a:t>
            </a:r>
            <a:r>
              <a:rPr kumimoji="0" lang="zh-CN" altLang="en-US" b="0" i="0" u="none" strike="noStrike" kern="1200" cap="none" spc="0" normalizeH="0" baseline="0" noProof="0" dirty="0">
                <a:ln>
                  <a:noFill/>
                </a:ln>
                <a:solidFill>
                  <a:prstClr val="black"/>
                </a:solidFill>
                <a:effectLst/>
                <a:uLnTx/>
                <a:uFillTx/>
                <a:latin typeface="华文中宋" panose="02010600040101010101" charset="-122"/>
                <a:ea typeface="华文中宋" panose="02010600040101010101" charset="-122"/>
              </a:rPr>
              <a:t>（序列开始、序列结束占位符），如不满则补齐，如超过则丢弃</a:t>
            </a:r>
            <a:endParaRPr kumimoji="0" lang="en-US" altLang="zh-CN" b="0" i="0" u="none" strike="noStrike" kern="1200" cap="none" spc="0" normalizeH="0" baseline="0" noProof="0" dirty="0">
              <a:ln>
                <a:noFill/>
              </a:ln>
              <a:solidFill>
                <a:prstClr val="black"/>
              </a:solidFill>
              <a:effectLst/>
              <a:uLnTx/>
              <a:uFillTx/>
              <a:latin typeface="华文中宋" panose="02010600040101010101" charset="-122"/>
              <a:ea typeface="华文中宋" panose="02010600040101010101" charset="-122"/>
            </a:endParaRPr>
          </a:p>
          <a:p>
            <a:pPr>
              <a:lnSpc>
                <a:spcPct val="150000"/>
              </a:lnSpc>
            </a:pPr>
            <a:r>
              <a:rPr kumimoji="0" lang="en-US" altLang="zh-CN" b="0" i="0" u="none" strike="noStrike" kern="1200" cap="none" spc="0" normalizeH="0" baseline="0" noProof="0" dirty="0" err="1">
                <a:ln>
                  <a:noFill/>
                </a:ln>
                <a:solidFill>
                  <a:prstClr val="black"/>
                </a:solidFill>
                <a:effectLst/>
                <a:uLnTx/>
                <a:uFillTx/>
                <a:latin typeface="华文中宋" panose="02010600040101010101" charset="-122"/>
                <a:ea typeface="华文中宋" panose="02010600040101010101" charset="-122"/>
              </a:rPr>
              <a:t>drop_remainder</a:t>
            </a:r>
            <a:r>
              <a:rPr kumimoji="0" lang="zh-CN" altLang="en-US" b="0" i="0" u="none" strike="noStrike" kern="1200" cap="none" spc="0" normalizeH="0" baseline="0" noProof="0" dirty="0">
                <a:ln>
                  <a:noFill/>
                </a:ln>
                <a:solidFill>
                  <a:prstClr val="black"/>
                </a:solidFill>
                <a:effectLst/>
                <a:uLnTx/>
                <a:uFillTx/>
                <a:latin typeface="华文中宋" panose="02010600040101010101" charset="-122"/>
                <a:ea typeface="华文中宋" panose="02010600040101010101" charset="-122"/>
              </a:rPr>
              <a:t>：是否在最后一个</a:t>
            </a:r>
            <a:r>
              <a:rPr kumimoji="0" lang="en-US" altLang="zh-CN" b="0" i="0" u="none" strike="noStrike" kern="1200" cap="none" spc="0" normalizeH="0" baseline="0" noProof="0" dirty="0">
                <a:ln>
                  <a:noFill/>
                </a:ln>
                <a:solidFill>
                  <a:prstClr val="black"/>
                </a:solidFill>
                <a:effectLst/>
                <a:uLnTx/>
                <a:uFillTx/>
                <a:latin typeface="华文中宋" panose="02010600040101010101" charset="-122"/>
                <a:ea typeface="华文中宋" panose="02010600040101010101" charset="-122"/>
              </a:rPr>
              <a:t>batch</a:t>
            </a:r>
            <a:r>
              <a:rPr kumimoji="0" lang="zh-CN" altLang="en-US" b="0" i="0" u="none" strike="noStrike" kern="1200" cap="none" spc="0" normalizeH="0" baseline="0" noProof="0" dirty="0">
                <a:ln>
                  <a:noFill/>
                </a:ln>
                <a:solidFill>
                  <a:prstClr val="black"/>
                </a:solidFill>
                <a:effectLst/>
                <a:uLnTx/>
                <a:uFillTx/>
                <a:latin typeface="华文中宋" panose="02010600040101010101" charset="-122"/>
                <a:ea typeface="华文中宋" panose="02010600040101010101" charset="-122"/>
              </a:rPr>
              <a:t>未满时，丢弃该</a:t>
            </a:r>
            <a:r>
              <a:rPr kumimoji="0" lang="en-US" altLang="zh-CN" b="0" i="0" u="none" strike="noStrike" kern="1200" cap="none" spc="0" normalizeH="0" baseline="0" noProof="0" dirty="0">
                <a:ln>
                  <a:noFill/>
                </a:ln>
                <a:solidFill>
                  <a:prstClr val="black"/>
                </a:solidFill>
                <a:effectLst/>
                <a:uLnTx/>
                <a:uFillTx/>
                <a:latin typeface="华文中宋" panose="02010600040101010101" charset="-122"/>
                <a:ea typeface="华文中宋" panose="02010600040101010101" charset="-122"/>
              </a:rPr>
              <a:t>batch</a:t>
            </a:r>
            <a:endParaRPr kumimoji="0" lang="zh-CN" altLang="en-US" b="0" i="0" u="none" strike="noStrike" kern="1200" cap="none" spc="0" normalizeH="0" baseline="0" noProof="0" dirty="0">
              <a:ln>
                <a:noFill/>
              </a:ln>
              <a:solidFill>
                <a:prstClr val="black"/>
              </a:solidFill>
              <a:effectLst/>
              <a:uLnTx/>
              <a:uFillTx/>
              <a:latin typeface="华文中宋" panose="02010600040101010101" charset="-122"/>
              <a:ea typeface="华文中宋" panose="02010600040101010101" charset="-122"/>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5.wmf"/><Relationship Id="rId7" Type="http://schemas.openxmlformats.org/officeDocument/2006/relationships/oleObject" Target="../embeddings/oleObject2.bin"/><Relationship Id="rId6" Type="http://schemas.openxmlformats.org/officeDocument/2006/relationships/image" Target="../media/image14.wmf"/><Relationship Id="rId5" Type="http://schemas.openxmlformats.org/officeDocument/2006/relationships/oleObject" Target="../embeddings/oleObject1.bin"/><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png"/><Relationship Id="rId10" Type="http://schemas.openxmlformats.org/officeDocument/2006/relationships/vmlDrawing" Target="../drawings/vmlDrawing1.vml"/><Relationship Id="rId1" Type="http://schemas.openxmlformats.org/officeDocument/2006/relationships/tags" Target="../tags/tag70.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tags" Target="../tags/tag7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63.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tags" Target="../tags/tag64.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tags" Target="../tags/tag65.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tags" Target="../tags/tag66.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tags" Target="../tags/tag67.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tags" Target="../tags/tag6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tags" Target="../tags/tag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7" name="Picture 4"/>
          <p:cNvPicPr>
            <a:picLocks noChangeAspect="1"/>
          </p:cNvPicPr>
          <p:nvPr/>
        </p:nvPicPr>
        <p:blipFill>
          <a:blip r:embed="rId1"/>
          <a:stretch>
            <a:fillRect/>
          </a:stretch>
        </p:blipFill>
        <p:spPr>
          <a:xfrm>
            <a:off x="10698163" y="0"/>
            <a:ext cx="1282700" cy="1282700"/>
          </a:xfrm>
          <a:prstGeom prst="rect">
            <a:avLst/>
          </a:prstGeom>
          <a:noFill/>
          <a:ln w="9525">
            <a:noFill/>
          </a:ln>
        </p:spPr>
      </p:pic>
      <p:sp>
        <p:nvSpPr>
          <p:cNvPr id="2" name="文本框 1"/>
          <p:cNvSpPr txBox="1"/>
          <p:nvPr/>
        </p:nvSpPr>
        <p:spPr>
          <a:xfrm>
            <a:off x="390525" y="2630805"/>
            <a:ext cx="12030075" cy="892810"/>
          </a:xfrm>
          <a:prstGeom prst="rect">
            <a:avLst/>
          </a:prstGeom>
          <a:noFill/>
        </p:spPr>
        <p:txBody>
          <a:bodyPr wrap="square" rtlCol="0" anchor="t">
            <a:noAutofit/>
          </a:bodyPr>
          <a:lstStyle/>
          <a:p>
            <a:r>
              <a:rPr lang="en-US" altLang="zh-CN" sz="4400" dirty="0">
                <a:latin typeface="华文中宋" panose="02010600040101010101" charset="-122"/>
                <a:ea typeface="华文中宋" panose="02010600040101010101" charset="-122"/>
                <a:sym typeface="+mn-ea"/>
              </a:rPr>
              <a:t>NLP</a:t>
            </a:r>
            <a:r>
              <a:rPr lang="zh-CN" altLang="en-US" sz="4400" dirty="0">
                <a:latin typeface="华文中宋" panose="02010600040101010101" charset="-122"/>
                <a:ea typeface="华文中宋" panose="02010600040101010101" charset="-122"/>
                <a:sym typeface="+mn-ea"/>
              </a:rPr>
              <a:t>实验六：基于</a:t>
            </a:r>
            <a:r>
              <a:rPr lang="en-US" altLang="zh-CN" sz="4400" dirty="0" err="1">
                <a:latin typeface="华文中宋" panose="02010600040101010101" charset="-122"/>
                <a:ea typeface="华文中宋" panose="02010600040101010101" charset="-122"/>
                <a:sym typeface="+mn-ea"/>
              </a:rPr>
              <a:t>Mindspore</a:t>
            </a:r>
            <a:r>
              <a:rPr lang="zh-CN" altLang="en-US" sz="4400" dirty="0">
                <a:latin typeface="华文中宋" panose="02010600040101010101" charset="-122"/>
                <a:ea typeface="华文中宋" panose="02010600040101010101" charset="-122"/>
                <a:sym typeface="+mn-ea"/>
              </a:rPr>
              <a:t>实现机器翻译</a:t>
            </a:r>
            <a:endParaRPr lang="zh-CN" altLang="en-US" sz="4400" dirty="0">
              <a:latin typeface="华文中宋" panose="02010600040101010101" charset="-122"/>
              <a:ea typeface="华文中宋" panose="02010600040101010101" charset="-122"/>
              <a:sym typeface="+mn-ea"/>
            </a:endParaRPr>
          </a:p>
        </p:txBody>
      </p:sp>
      <p:sp>
        <p:nvSpPr>
          <p:cNvPr id="3" name="文本框 2"/>
          <p:cNvSpPr txBox="1"/>
          <p:nvPr/>
        </p:nvSpPr>
        <p:spPr>
          <a:xfrm>
            <a:off x="9886950" y="5564624"/>
            <a:ext cx="2905125" cy="400110"/>
          </a:xfrm>
          <a:prstGeom prst="rect">
            <a:avLst/>
          </a:prstGeom>
          <a:noFill/>
        </p:spPr>
        <p:txBody>
          <a:bodyPr wrap="square" rtlCol="0">
            <a:spAutoFit/>
          </a:bodyPr>
          <a:lstStyle/>
          <a:p>
            <a:r>
              <a:rPr lang="en-US" altLang="zh-CN" sz="2000" dirty="0"/>
              <a:t>2024.5.27</a:t>
            </a:r>
            <a:endParaRPr lang="zh-CN" altLang="en-US" sz="200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7" name="Picture 4"/>
          <p:cNvPicPr>
            <a:picLocks noChangeAspect="1"/>
          </p:cNvPicPr>
          <p:nvPr>
            <p:custDataLst>
              <p:tags r:id="rId1"/>
            </p:custDataLst>
          </p:nvPr>
        </p:nvPicPr>
        <p:blipFill>
          <a:blip r:embed="rId2"/>
          <a:stretch>
            <a:fillRect/>
          </a:stretch>
        </p:blipFill>
        <p:spPr>
          <a:xfrm>
            <a:off x="10698163" y="0"/>
            <a:ext cx="1282700" cy="1282700"/>
          </a:xfrm>
          <a:prstGeom prst="rect">
            <a:avLst/>
          </a:prstGeom>
          <a:noFill/>
          <a:ln w="9525">
            <a:noFill/>
          </a:ln>
        </p:spPr>
      </p:pic>
      <p:sp>
        <p:nvSpPr>
          <p:cNvPr id="9" name="标题 8"/>
          <p:cNvSpPr>
            <a:spLocks noGrp="1"/>
          </p:cNvSpPr>
          <p:nvPr>
            <p:ph type="title"/>
          </p:nvPr>
        </p:nvSpPr>
        <p:spPr/>
        <p:txBody>
          <a:bodyPr/>
          <a:lstStyle/>
          <a:p>
            <a:pPr marL="571500" indent="-571500">
              <a:buFont typeface="Wingdings" panose="05000000000000000000" pitchFamily="2" charset="2"/>
              <a:buChar char="Ø"/>
            </a:pPr>
            <a:r>
              <a:rPr lang="zh-CN" altLang="en-US" dirty="0"/>
              <a:t>模型构建</a:t>
            </a:r>
            <a:endParaRPr lang="zh-CN" altLang="en-US" dirty="0"/>
          </a:p>
        </p:txBody>
      </p:sp>
      <p:sp>
        <p:nvSpPr>
          <p:cNvPr id="12" name="文本框 11"/>
          <p:cNvSpPr txBox="1"/>
          <p:nvPr/>
        </p:nvSpPr>
        <p:spPr>
          <a:xfrm>
            <a:off x="722700" y="1724025"/>
            <a:ext cx="7934325" cy="15240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pic>
        <p:nvPicPr>
          <p:cNvPr id="7" name="图片 6"/>
          <p:cNvPicPr>
            <a:picLocks noChangeAspect="1"/>
          </p:cNvPicPr>
          <p:nvPr/>
        </p:nvPicPr>
        <p:blipFill>
          <a:blip r:embed="rId3"/>
          <a:stretch>
            <a:fillRect/>
          </a:stretch>
        </p:blipFill>
        <p:spPr>
          <a:xfrm>
            <a:off x="5625105" y="1049866"/>
            <a:ext cx="562383" cy="237078"/>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6408" y="2155516"/>
            <a:ext cx="8617393" cy="3441877"/>
          </a:xfrm>
          <a:prstGeom prst="rect">
            <a:avLst/>
          </a:prstGeom>
        </p:spPr>
      </p:pic>
      <p:graphicFrame>
        <p:nvGraphicFramePr>
          <p:cNvPr id="13" name="对象 12"/>
          <p:cNvGraphicFramePr>
            <a:graphicFrameLocks noChangeAspect="1"/>
          </p:cNvGraphicFramePr>
          <p:nvPr/>
        </p:nvGraphicFramePr>
        <p:xfrm>
          <a:off x="2117724" y="5957500"/>
          <a:ext cx="2155875" cy="481409"/>
        </p:xfrm>
        <a:graphic>
          <a:graphicData uri="http://schemas.openxmlformats.org/presentationml/2006/ole">
            <mc:AlternateContent xmlns:mc="http://schemas.openxmlformats.org/markup-compatibility/2006">
              <mc:Choice xmlns:v="urn:schemas-microsoft-com:vml" Requires="v">
                <p:oleObj spid="_x0000_s2" name="Equation" r:id="rId5" imgW="31394400" imgH="7010400" progId="Equation.DSMT4">
                  <p:embed/>
                </p:oleObj>
              </mc:Choice>
              <mc:Fallback>
                <p:oleObj name="Equation" r:id="rId5" imgW="31394400" imgH="7010400" progId="Equation.DSMT4">
                  <p:embed/>
                  <p:pic>
                    <p:nvPicPr>
                      <p:cNvPr id="0" name="图片 1"/>
                      <p:cNvPicPr/>
                      <p:nvPr/>
                    </p:nvPicPr>
                    <p:blipFill>
                      <a:blip r:embed="rId6"/>
                      <a:stretch>
                        <a:fillRect/>
                      </a:stretch>
                    </p:blipFill>
                    <p:spPr>
                      <a:xfrm>
                        <a:off x="2117724" y="5957500"/>
                        <a:ext cx="2155875" cy="481409"/>
                      </a:xfrm>
                      <a:prstGeom prst="rect">
                        <a:avLst/>
                      </a:prstGeom>
                    </p:spPr>
                  </p:pic>
                </p:oleObj>
              </mc:Fallback>
            </mc:AlternateContent>
          </a:graphicData>
        </a:graphic>
      </p:graphicFrame>
      <p:graphicFrame>
        <p:nvGraphicFramePr>
          <p:cNvPr id="15" name="对象 14"/>
          <p:cNvGraphicFramePr>
            <a:graphicFrameLocks noChangeAspect="1"/>
          </p:cNvGraphicFramePr>
          <p:nvPr/>
        </p:nvGraphicFramePr>
        <p:xfrm>
          <a:off x="5225053" y="1320955"/>
          <a:ext cx="3118687" cy="481408"/>
        </p:xfrm>
        <a:graphic>
          <a:graphicData uri="http://schemas.openxmlformats.org/presentationml/2006/ole">
            <mc:AlternateContent xmlns:mc="http://schemas.openxmlformats.org/markup-compatibility/2006">
              <mc:Choice xmlns:v="urn:schemas-microsoft-com:vml" Requires="v">
                <p:oleObj spid="_x0000_s3" name="Equation" r:id="rId7" imgW="45415200" imgH="7010400" progId="Equation.DSMT4">
                  <p:embed/>
                </p:oleObj>
              </mc:Choice>
              <mc:Fallback>
                <p:oleObj name="Equation" r:id="rId7" imgW="45415200" imgH="7010400" progId="Equation.DSMT4">
                  <p:embed/>
                  <p:pic>
                    <p:nvPicPr>
                      <p:cNvPr id="0" name="图片 2"/>
                      <p:cNvPicPr/>
                      <p:nvPr/>
                    </p:nvPicPr>
                    <p:blipFill>
                      <a:blip r:embed="rId8"/>
                      <a:stretch>
                        <a:fillRect/>
                      </a:stretch>
                    </p:blipFill>
                    <p:spPr>
                      <a:xfrm>
                        <a:off x="5225053" y="1320955"/>
                        <a:ext cx="3118687" cy="481408"/>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7" name="Picture 4"/>
          <p:cNvPicPr>
            <a:picLocks noChangeAspect="1"/>
          </p:cNvPicPr>
          <p:nvPr/>
        </p:nvPicPr>
        <p:blipFill>
          <a:blip r:embed="rId1"/>
          <a:stretch>
            <a:fillRect/>
          </a:stretch>
        </p:blipFill>
        <p:spPr>
          <a:xfrm>
            <a:off x="10919143" y="0"/>
            <a:ext cx="1282700" cy="1282700"/>
          </a:xfrm>
          <a:prstGeom prst="rect">
            <a:avLst/>
          </a:prstGeom>
          <a:noFill/>
          <a:ln w="9525">
            <a:noFill/>
          </a:ln>
        </p:spPr>
      </p:pic>
      <p:sp>
        <p:nvSpPr>
          <p:cNvPr id="5" name="文本框 4"/>
          <p:cNvSpPr txBox="1"/>
          <p:nvPr/>
        </p:nvSpPr>
        <p:spPr>
          <a:xfrm>
            <a:off x="410845" y="290830"/>
            <a:ext cx="2373630" cy="701675"/>
          </a:xfrm>
          <a:prstGeom prst="rect">
            <a:avLst/>
          </a:prstGeom>
          <a:noFill/>
        </p:spPr>
        <p:txBody>
          <a:bodyPr wrap="square" rtlCol="0" anchor="t">
            <a:noAutofit/>
          </a:bodyPr>
          <a:lstStyle/>
          <a:p>
            <a:endParaRPr lang="zh-CN" altLang="en-US" sz="3200" dirty="0">
              <a:latin typeface="华文中宋" panose="02010600040101010101" charset="-122"/>
              <a:ea typeface="华文中宋" panose="02010600040101010101" charset="-122"/>
              <a:sym typeface="+mn-ea"/>
            </a:endParaRPr>
          </a:p>
          <a:p>
            <a:endParaRPr lang="zh-CN" altLang="en-US" sz="3200" dirty="0">
              <a:latin typeface="华文中宋" panose="02010600040101010101" charset="-122"/>
              <a:ea typeface="华文中宋" panose="02010600040101010101" charset="-122"/>
              <a:sym typeface="+mn-ea"/>
            </a:endParaRPr>
          </a:p>
        </p:txBody>
      </p:sp>
      <p:sp>
        <p:nvSpPr>
          <p:cNvPr id="2" name="文本框 1"/>
          <p:cNvSpPr txBox="1"/>
          <p:nvPr/>
        </p:nvSpPr>
        <p:spPr>
          <a:xfrm>
            <a:off x="819150" y="992505"/>
            <a:ext cx="4320180" cy="461665"/>
          </a:xfrm>
          <a:prstGeom prst="rect">
            <a:avLst/>
          </a:prstGeom>
          <a:noFill/>
        </p:spPr>
        <p:txBody>
          <a:bodyPr wrap="square" rtlCol="0">
            <a:spAutoFit/>
          </a:bodyPr>
          <a:lstStyle/>
          <a:p>
            <a:pPr marL="285750" indent="-285750" algn="l">
              <a:buFont typeface="Wingdings" panose="05000000000000000000" pitchFamily="2" charset="2"/>
              <a:buChar char="u"/>
            </a:pPr>
            <a:r>
              <a:rPr lang="zh-CN" altLang="en-US" sz="2400" b="1" i="0" dirty="0">
                <a:solidFill>
                  <a:srgbClr val="000000"/>
                </a:solidFill>
                <a:effectLst/>
                <a:latin typeface="华文中宋" panose="02010600040101010101" charset="-122"/>
                <a:ea typeface="华文中宋" panose="02010600040101010101" charset="-122"/>
              </a:rPr>
              <a:t> 编码器（</a:t>
            </a:r>
            <a:r>
              <a:rPr lang="en-US" altLang="zh-CN" sz="2400" b="1" i="0" dirty="0">
                <a:solidFill>
                  <a:srgbClr val="000000"/>
                </a:solidFill>
                <a:effectLst/>
                <a:latin typeface="华文中宋" panose="02010600040101010101" charset="-122"/>
                <a:ea typeface="华文中宋" panose="02010600040101010101" charset="-122"/>
              </a:rPr>
              <a:t>Encoder</a:t>
            </a:r>
            <a:r>
              <a:rPr lang="zh-CN" altLang="en-US" sz="2400" b="1" i="0" dirty="0">
                <a:solidFill>
                  <a:srgbClr val="000000"/>
                </a:solidFill>
                <a:effectLst/>
                <a:latin typeface="华文中宋" panose="02010600040101010101" charset="-122"/>
                <a:ea typeface="华文中宋" panose="02010600040101010101" charset="-122"/>
              </a:rPr>
              <a:t>）</a:t>
            </a:r>
            <a:endParaRPr lang="zh-CN" altLang="en-US" sz="2400" b="1" i="0" dirty="0">
              <a:solidFill>
                <a:srgbClr val="000000"/>
              </a:solidFill>
              <a:effectLst/>
              <a:latin typeface="华文中宋" panose="02010600040101010101" charset="-122"/>
              <a:ea typeface="华文中宋" panose="02010600040101010101" charset="-122"/>
            </a:endParaRPr>
          </a:p>
        </p:txBody>
      </p:sp>
      <p:sp>
        <p:nvSpPr>
          <p:cNvPr id="3" name="文本框 2"/>
          <p:cNvSpPr txBox="1"/>
          <p:nvPr/>
        </p:nvSpPr>
        <p:spPr>
          <a:xfrm>
            <a:off x="1285875" y="1536141"/>
            <a:ext cx="9267825" cy="871329"/>
          </a:xfrm>
          <a:prstGeom prst="rect">
            <a:avLst/>
          </a:prstGeom>
          <a:noFill/>
        </p:spPr>
        <p:txBody>
          <a:bodyPr wrap="square" rtlCol="0">
            <a:spAutoFit/>
          </a:bodyPr>
          <a:lstStyle/>
          <a:p>
            <a:pPr>
              <a:lnSpc>
                <a:spcPct val="150000"/>
              </a:lnSpc>
            </a:pPr>
            <a:r>
              <a:rPr lang="zh-CN" altLang="en-US" dirty="0">
                <a:latin typeface="华文中宋" panose="02010600040101010101" charset="-122"/>
                <a:ea typeface="华文中宋" panose="02010600040101010101" charset="-122"/>
              </a:rPr>
              <a:t>在编码器中，我们输入一个序列𝑋</a:t>
            </a:r>
            <a:r>
              <a:rPr lang="en-US" altLang="zh-CN" dirty="0">
                <a:latin typeface="华文中宋" panose="02010600040101010101" charset="-122"/>
                <a:ea typeface="华文中宋" panose="02010600040101010101" charset="-122"/>
              </a:rPr>
              <a:t>={</a:t>
            </a:r>
            <a:r>
              <a:rPr lang="zh-CN" altLang="en-US" dirty="0">
                <a:latin typeface="华文中宋" panose="02010600040101010101" charset="-122"/>
                <a:ea typeface="华文中宋" panose="02010600040101010101" charset="-122"/>
              </a:rPr>
              <a:t>𝑥</a:t>
            </a:r>
            <a:r>
              <a:rPr lang="en-US" altLang="zh-CN" dirty="0">
                <a:latin typeface="华文中宋" panose="02010600040101010101" charset="-122"/>
                <a:ea typeface="华文中宋" panose="02010600040101010101" charset="-122"/>
              </a:rPr>
              <a:t>1,</a:t>
            </a:r>
            <a:r>
              <a:rPr lang="zh-CN" altLang="en-US" dirty="0">
                <a:latin typeface="华文中宋" panose="02010600040101010101" charset="-122"/>
                <a:ea typeface="华文中宋" panose="02010600040101010101" charset="-122"/>
              </a:rPr>
              <a:t>𝑥</a:t>
            </a:r>
            <a:r>
              <a:rPr lang="en-US" altLang="zh-CN" dirty="0">
                <a:latin typeface="华文中宋" panose="02010600040101010101" charset="-122"/>
                <a:ea typeface="华文中宋" panose="02010600040101010101" charset="-122"/>
              </a:rPr>
              <a:t>2,...,</a:t>
            </a:r>
            <a:r>
              <a:rPr lang="zh-CN" altLang="en-US" dirty="0">
                <a:latin typeface="华文中宋" panose="02010600040101010101" charset="-122"/>
                <a:ea typeface="华文中宋" panose="02010600040101010101" charset="-122"/>
              </a:rPr>
              <a:t>𝑥𝑇</a:t>
            </a:r>
            <a:r>
              <a:rPr lang="en-US" altLang="zh-CN" dirty="0">
                <a:latin typeface="华文中宋" panose="02010600040101010101" charset="-122"/>
                <a:ea typeface="华文中宋" panose="02010600040101010101" charset="-122"/>
              </a:rPr>
              <a:t>}</a:t>
            </a:r>
            <a:r>
              <a:rPr lang="zh-CN" altLang="en-US" dirty="0">
                <a:latin typeface="华文中宋" panose="02010600040101010101" charset="-122"/>
                <a:ea typeface="华文中宋" panose="02010600040101010101" charset="-122"/>
              </a:rPr>
              <a:t>，在</a:t>
            </a:r>
            <a:r>
              <a:rPr lang="en-US" altLang="zh-CN" dirty="0">
                <a:latin typeface="华文中宋" panose="02010600040101010101" charset="-122"/>
                <a:ea typeface="华文中宋" panose="02010600040101010101" charset="-122"/>
              </a:rPr>
              <a:t>embedding</a:t>
            </a:r>
            <a:r>
              <a:rPr lang="zh-CN" altLang="en-US" dirty="0">
                <a:latin typeface="华文中宋" panose="02010600040101010101" charset="-122"/>
                <a:ea typeface="华文中宋" panose="02010600040101010101" charset="-122"/>
              </a:rPr>
              <a:t>层将其转化为向量，循环计算隐藏状态𝐻</a:t>
            </a:r>
            <a:r>
              <a:rPr lang="en-US" altLang="zh-CN" dirty="0">
                <a:latin typeface="华文中宋" panose="02010600040101010101" charset="-122"/>
                <a:ea typeface="华文中宋" panose="02010600040101010101" charset="-122"/>
              </a:rPr>
              <a:t>={h1,h2,...,h</a:t>
            </a:r>
            <a:r>
              <a:rPr lang="zh-CN" altLang="en-US" dirty="0">
                <a:latin typeface="华文中宋" panose="02010600040101010101" charset="-122"/>
                <a:ea typeface="华文中宋" panose="02010600040101010101" charset="-122"/>
              </a:rPr>
              <a:t>𝑇</a:t>
            </a:r>
            <a:r>
              <a:rPr lang="en-US" altLang="zh-CN" dirty="0">
                <a:latin typeface="华文中宋" panose="02010600040101010101" charset="-122"/>
                <a:ea typeface="华文中宋" panose="02010600040101010101" charset="-122"/>
              </a:rPr>
              <a:t>}</a:t>
            </a:r>
            <a:r>
              <a:rPr lang="zh-CN" altLang="en-US" dirty="0">
                <a:latin typeface="华文中宋" panose="02010600040101010101" charset="-122"/>
                <a:ea typeface="华文中宋" panose="02010600040101010101" charset="-122"/>
              </a:rPr>
              <a:t>，并在最后的隐藏状态中返回</a:t>
            </a:r>
            <a:r>
              <a:rPr lang="zh-CN" altLang="en-US" dirty="0">
                <a:solidFill>
                  <a:srgbClr val="FF0000"/>
                </a:solidFill>
                <a:latin typeface="华文中宋" panose="02010600040101010101" charset="-122"/>
                <a:ea typeface="华文中宋" panose="02010600040101010101" charset="-122"/>
              </a:rPr>
              <a:t>上下文向量</a:t>
            </a:r>
            <a:r>
              <a:rPr lang="zh-CN" altLang="en-US" dirty="0">
                <a:latin typeface="华文中宋" panose="02010600040101010101" charset="-122"/>
                <a:ea typeface="华文中宋" panose="02010600040101010101" charset="-122"/>
              </a:rPr>
              <a:t>𝑧</a:t>
            </a:r>
            <a:r>
              <a:rPr lang="en-US" altLang="zh-CN" dirty="0">
                <a:latin typeface="华文中宋" panose="02010600040101010101" charset="-122"/>
                <a:ea typeface="华文中宋" panose="02010600040101010101" charset="-122"/>
              </a:rPr>
              <a:t>=h</a:t>
            </a:r>
            <a:r>
              <a:rPr lang="zh-CN" altLang="en-US" dirty="0">
                <a:latin typeface="华文中宋" panose="02010600040101010101" charset="-122"/>
                <a:ea typeface="华文中宋" panose="02010600040101010101" charset="-122"/>
              </a:rPr>
              <a:t>𝑇。</a:t>
            </a:r>
            <a:endParaRPr lang="zh-CN" altLang="en-US" dirty="0">
              <a:latin typeface="华文中宋" panose="02010600040101010101" charset="-122"/>
              <a:ea typeface="华文中宋" panose="02010600040101010101" charset="-122"/>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49" y="2710108"/>
            <a:ext cx="6426200" cy="3857062"/>
          </a:xfrm>
          <a:prstGeom prst="rect">
            <a:avLst/>
          </a:prstGeom>
        </p:spPr>
      </p:pic>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4725" y="3856778"/>
            <a:ext cx="4554531" cy="996666"/>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7" name="Picture 4"/>
          <p:cNvPicPr>
            <a:picLocks noChangeAspect="1"/>
          </p:cNvPicPr>
          <p:nvPr/>
        </p:nvPicPr>
        <p:blipFill>
          <a:blip r:embed="rId1"/>
          <a:stretch>
            <a:fillRect/>
          </a:stretch>
        </p:blipFill>
        <p:spPr>
          <a:xfrm>
            <a:off x="10919143" y="0"/>
            <a:ext cx="1282700" cy="1282700"/>
          </a:xfrm>
          <a:prstGeom prst="rect">
            <a:avLst/>
          </a:prstGeom>
          <a:noFill/>
          <a:ln w="9525">
            <a:noFill/>
          </a:ln>
        </p:spPr>
      </p:pic>
      <p:sp>
        <p:nvSpPr>
          <p:cNvPr id="5" name="文本框 4"/>
          <p:cNvSpPr txBox="1"/>
          <p:nvPr/>
        </p:nvSpPr>
        <p:spPr>
          <a:xfrm>
            <a:off x="410845" y="290830"/>
            <a:ext cx="2373630" cy="701675"/>
          </a:xfrm>
          <a:prstGeom prst="rect">
            <a:avLst/>
          </a:prstGeom>
          <a:noFill/>
        </p:spPr>
        <p:txBody>
          <a:bodyPr wrap="square" rtlCol="0" anchor="t">
            <a:noAutofit/>
          </a:bodyPr>
          <a:lstStyle/>
          <a:p>
            <a:endParaRPr lang="zh-CN" altLang="en-US" sz="3200" dirty="0">
              <a:latin typeface="华文中宋" panose="02010600040101010101" charset="-122"/>
              <a:ea typeface="华文中宋" panose="02010600040101010101" charset="-122"/>
              <a:sym typeface="+mn-ea"/>
            </a:endParaRPr>
          </a:p>
          <a:p>
            <a:endParaRPr lang="zh-CN" altLang="en-US" sz="3200" dirty="0">
              <a:latin typeface="华文中宋" panose="02010600040101010101" charset="-122"/>
              <a:ea typeface="华文中宋" panose="02010600040101010101" charset="-122"/>
              <a:sym typeface="+mn-ea"/>
            </a:endParaRPr>
          </a:p>
        </p:txBody>
      </p:sp>
      <p:sp>
        <p:nvSpPr>
          <p:cNvPr id="2" name="文本框 1"/>
          <p:cNvSpPr txBox="1"/>
          <p:nvPr/>
        </p:nvSpPr>
        <p:spPr>
          <a:xfrm>
            <a:off x="819150" y="992505"/>
            <a:ext cx="4320180" cy="461665"/>
          </a:xfrm>
          <a:prstGeom prst="rect">
            <a:avLst/>
          </a:prstGeom>
          <a:noFill/>
        </p:spPr>
        <p:txBody>
          <a:bodyPr wrap="square" rtlCol="0">
            <a:spAutoFit/>
          </a:bodyPr>
          <a:lstStyle/>
          <a:p>
            <a:pPr marL="285750" indent="-285750" algn="l">
              <a:buFont typeface="Wingdings" panose="05000000000000000000" pitchFamily="2" charset="2"/>
              <a:buChar char="u"/>
            </a:pPr>
            <a:r>
              <a:rPr lang="zh-CN" altLang="en-US" sz="2400" b="1" i="0" dirty="0">
                <a:solidFill>
                  <a:srgbClr val="000000"/>
                </a:solidFill>
                <a:effectLst/>
                <a:latin typeface="华文中宋" panose="02010600040101010101" charset="-122"/>
                <a:ea typeface="华文中宋" panose="02010600040101010101" charset="-122"/>
              </a:rPr>
              <a:t> 编码器（</a:t>
            </a:r>
            <a:r>
              <a:rPr lang="en-US" altLang="zh-CN" sz="2400" b="1" i="0" dirty="0">
                <a:solidFill>
                  <a:srgbClr val="000000"/>
                </a:solidFill>
                <a:effectLst/>
                <a:latin typeface="华文中宋" panose="02010600040101010101" charset="-122"/>
                <a:ea typeface="华文中宋" panose="02010600040101010101" charset="-122"/>
              </a:rPr>
              <a:t>Encoder</a:t>
            </a:r>
            <a:r>
              <a:rPr lang="zh-CN" altLang="en-US" sz="2400" b="1" i="0" dirty="0">
                <a:solidFill>
                  <a:srgbClr val="000000"/>
                </a:solidFill>
                <a:effectLst/>
                <a:latin typeface="华文中宋" panose="02010600040101010101" charset="-122"/>
                <a:ea typeface="华文中宋" panose="02010600040101010101" charset="-122"/>
              </a:rPr>
              <a:t>）</a:t>
            </a:r>
            <a:endParaRPr lang="zh-CN" altLang="en-US" sz="2400" b="1" i="0" dirty="0">
              <a:solidFill>
                <a:srgbClr val="000000"/>
              </a:solidFill>
              <a:effectLst/>
              <a:latin typeface="华文中宋" panose="02010600040101010101" charset="-122"/>
              <a:ea typeface="华文中宋" panose="02010600040101010101" charset="-122"/>
            </a:endParaRPr>
          </a:p>
        </p:txBody>
      </p:sp>
      <p:sp>
        <p:nvSpPr>
          <p:cNvPr id="4" name="文本框 3"/>
          <p:cNvSpPr txBox="1"/>
          <p:nvPr/>
        </p:nvSpPr>
        <p:spPr>
          <a:xfrm>
            <a:off x="1200150" y="1694180"/>
            <a:ext cx="10553700" cy="4198265"/>
          </a:xfrm>
          <a:prstGeom prst="rect">
            <a:avLst/>
          </a:prstGeom>
          <a:noFill/>
        </p:spPr>
        <p:txBody>
          <a:bodyPr wrap="square" rtlCol="0">
            <a:spAutoFit/>
          </a:bodyPr>
          <a:lstStyle/>
          <a:p>
            <a:pPr>
              <a:lnSpc>
                <a:spcPct val="150000"/>
              </a:lnSpc>
            </a:pPr>
            <a:r>
              <a:rPr lang="zh-CN" altLang="en-US" dirty="0">
                <a:latin typeface="华文中宋" panose="02010600040101010101" charset="-122"/>
                <a:ea typeface="华文中宋" panose="02010600040101010101" charset="-122"/>
              </a:rPr>
              <a:t>编码器最终会返回两项：</a:t>
            </a:r>
            <a:r>
              <a:rPr lang="en-US" altLang="zh-CN" dirty="0">
                <a:solidFill>
                  <a:srgbClr val="FF0000"/>
                </a:solidFill>
                <a:latin typeface="华文中宋" panose="02010600040101010101" charset="-122"/>
                <a:ea typeface="华文中宋" panose="02010600040101010101" charset="-122"/>
              </a:rPr>
              <a:t>outputs </a:t>
            </a:r>
            <a:r>
              <a:rPr lang="zh-CN" altLang="en-US" dirty="0">
                <a:solidFill>
                  <a:srgbClr val="FF0000"/>
                </a:solidFill>
                <a:latin typeface="华文中宋" panose="02010600040101010101" charset="-122"/>
                <a:ea typeface="华文中宋" panose="02010600040101010101" charset="-122"/>
              </a:rPr>
              <a:t>和 </a:t>
            </a:r>
            <a:r>
              <a:rPr lang="en-US" altLang="zh-CN" dirty="0">
                <a:solidFill>
                  <a:srgbClr val="FF0000"/>
                </a:solidFill>
                <a:latin typeface="华文中宋" panose="02010600040101010101" charset="-122"/>
                <a:ea typeface="华文中宋" panose="02010600040101010101" charset="-122"/>
              </a:rPr>
              <a:t>hidden</a:t>
            </a:r>
            <a:endParaRPr lang="en-US" altLang="zh-CN" dirty="0">
              <a:latin typeface="华文中宋" panose="02010600040101010101" charset="-122"/>
              <a:ea typeface="华文中宋" panose="02010600040101010101" charset="-122"/>
            </a:endParaRPr>
          </a:p>
          <a:p>
            <a:pPr marL="285750" indent="-285750">
              <a:lnSpc>
                <a:spcPct val="150000"/>
              </a:lnSpc>
              <a:buFont typeface="Wingdings" panose="05000000000000000000" pitchFamily="2" charset="2"/>
              <a:buChar char="ü"/>
            </a:pPr>
            <a:r>
              <a:rPr lang="en-US" altLang="zh-CN" dirty="0">
                <a:solidFill>
                  <a:srgbClr val="FF0000"/>
                </a:solidFill>
                <a:latin typeface="华文中宋" panose="02010600040101010101" charset="-122"/>
                <a:ea typeface="华文中宋" panose="02010600040101010101" charset="-122"/>
              </a:rPr>
              <a:t>outputs</a:t>
            </a:r>
            <a:r>
              <a:rPr lang="zh-CN" altLang="en-US" dirty="0">
                <a:latin typeface="华文中宋" panose="02010600040101010101" charset="-122"/>
                <a:ea typeface="华文中宋" panose="02010600040101010101" charset="-122"/>
              </a:rPr>
              <a:t>为双向</a:t>
            </a:r>
            <a:r>
              <a:rPr lang="en-US" altLang="zh-CN" dirty="0">
                <a:latin typeface="华文中宋" panose="02010600040101010101" charset="-122"/>
                <a:ea typeface="华文中宋" panose="02010600040101010101" charset="-122"/>
              </a:rPr>
              <a:t>GRU</a:t>
            </a:r>
            <a:r>
              <a:rPr lang="zh-CN" altLang="en-US" dirty="0">
                <a:latin typeface="华文中宋" panose="02010600040101010101" charset="-122"/>
                <a:ea typeface="华文中宋" panose="02010600040101010101" charset="-122"/>
              </a:rPr>
              <a:t>最上层隐藏状态，形状为</a:t>
            </a:r>
            <a:r>
              <a:rPr lang="en-US" altLang="zh-CN" dirty="0">
                <a:latin typeface="华文中宋" panose="02010600040101010101" charset="-122"/>
                <a:ea typeface="华文中宋" panose="02010600040101010101" charset="-122"/>
              </a:rPr>
              <a:t>[</a:t>
            </a:r>
            <a:r>
              <a:rPr lang="en-US" altLang="zh-CN" dirty="0" err="1">
                <a:latin typeface="华文中宋" panose="02010600040101010101" charset="-122"/>
                <a:ea typeface="华文中宋" panose="02010600040101010101" charset="-122"/>
              </a:rPr>
              <a:t>max_len</a:t>
            </a:r>
            <a:r>
              <a:rPr lang="en-US" altLang="zh-CN" dirty="0">
                <a:latin typeface="华文中宋" panose="02010600040101010101" charset="-122"/>
                <a:ea typeface="华文中宋" panose="02010600040101010101" charset="-122"/>
              </a:rPr>
              <a:t>, </a:t>
            </a:r>
            <a:r>
              <a:rPr lang="en-US" altLang="zh-CN" dirty="0" err="1">
                <a:latin typeface="华文中宋" panose="02010600040101010101" charset="-122"/>
                <a:ea typeface="华文中宋" panose="02010600040101010101" charset="-122"/>
              </a:rPr>
              <a:t>batch_size</a:t>
            </a:r>
            <a:r>
              <a:rPr lang="en-US" altLang="zh-CN" dirty="0">
                <a:latin typeface="华文中宋" panose="02010600040101010101" charset="-122"/>
                <a:ea typeface="华文中宋" panose="02010600040101010101" charset="-122"/>
              </a:rPr>
              <a:t>, </a:t>
            </a:r>
            <a:r>
              <a:rPr lang="en-US" altLang="zh-CN" dirty="0" err="1">
                <a:latin typeface="华文中宋" panose="02010600040101010101" charset="-122"/>
                <a:ea typeface="华文中宋" panose="02010600040101010101" charset="-122"/>
              </a:rPr>
              <a:t>hid_dim</a:t>
            </a:r>
            <a:r>
              <a:rPr lang="en-US" altLang="zh-CN" dirty="0">
                <a:latin typeface="华文中宋" panose="02010600040101010101" charset="-122"/>
                <a:ea typeface="华文中宋" panose="02010600040101010101" charset="-122"/>
              </a:rPr>
              <a:t> * </a:t>
            </a:r>
            <a:r>
              <a:rPr lang="en-US" altLang="zh-CN" dirty="0" err="1">
                <a:latin typeface="华文中宋" panose="02010600040101010101" charset="-122"/>
                <a:ea typeface="华文中宋" panose="02010600040101010101" charset="-122"/>
              </a:rPr>
              <a:t>num_directions</a:t>
            </a:r>
            <a:r>
              <a:rPr lang="en-US" altLang="zh-CN" dirty="0">
                <a:latin typeface="华文中宋" panose="02010600040101010101" charset="-122"/>
                <a:ea typeface="华文中宋" panose="02010600040101010101" charset="-122"/>
              </a:rPr>
              <a:t>]</a:t>
            </a:r>
            <a:r>
              <a:rPr lang="zh-CN" altLang="en-US" dirty="0">
                <a:latin typeface="华文中宋" panose="02010600040101010101" charset="-122"/>
                <a:ea typeface="华文中宋" panose="02010600040101010101" charset="-122"/>
              </a:rPr>
              <a:t>。以𝑡</a:t>
            </a:r>
            <a:r>
              <a:rPr lang="en-US" altLang="zh-CN" dirty="0">
                <a:latin typeface="华文中宋" panose="02010600040101010101" charset="-122"/>
                <a:ea typeface="华文中宋" panose="02010600040101010101" charset="-122"/>
              </a:rPr>
              <a:t>=1</a:t>
            </a:r>
            <a:r>
              <a:rPr lang="zh-CN" altLang="en-US" dirty="0">
                <a:latin typeface="华文中宋" panose="02010600040101010101" charset="-122"/>
                <a:ea typeface="华文中宋" panose="02010600040101010101" charset="-122"/>
              </a:rPr>
              <a:t>时刻为例，其对应的</a:t>
            </a:r>
            <a:r>
              <a:rPr lang="en-US" altLang="zh-CN" dirty="0">
                <a:latin typeface="华文中宋" panose="02010600040101010101" charset="-122"/>
                <a:ea typeface="华文中宋" panose="02010600040101010101" charset="-122"/>
              </a:rPr>
              <a:t>output</a:t>
            </a:r>
            <a:r>
              <a:rPr lang="zh-CN" altLang="en-US" dirty="0">
                <a:latin typeface="华文中宋" panose="02010600040101010101" charset="-122"/>
                <a:ea typeface="华文中宋" panose="02010600040101010101" charset="-122"/>
              </a:rPr>
              <a:t>为前向</a:t>
            </a:r>
            <a:r>
              <a:rPr lang="en-US" altLang="zh-CN" dirty="0">
                <a:latin typeface="华文中宋" panose="02010600040101010101" charset="-122"/>
                <a:ea typeface="华文中宋" panose="02010600040101010101" charset="-122"/>
              </a:rPr>
              <a:t>RNN</a:t>
            </a:r>
            <a:r>
              <a:rPr lang="zh-CN" altLang="en-US" dirty="0">
                <a:latin typeface="华文中宋" panose="02010600040101010101" charset="-122"/>
                <a:ea typeface="华文中宋" panose="02010600040101010101" charset="-122"/>
              </a:rPr>
              <a:t>中𝑡</a:t>
            </a:r>
            <a:r>
              <a:rPr lang="en-US" altLang="zh-CN" dirty="0">
                <a:latin typeface="华文中宋" panose="02010600040101010101" charset="-122"/>
                <a:ea typeface="华文中宋" panose="02010600040101010101" charset="-122"/>
              </a:rPr>
              <a:t>=1</a:t>
            </a:r>
            <a:r>
              <a:rPr lang="zh-CN" altLang="en-US" dirty="0">
                <a:latin typeface="华文中宋" panose="02010600040101010101" charset="-122"/>
                <a:ea typeface="华文中宋" panose="02010600040101010101" charset="-122"/>
              </a:rPr>
              <a:t>时刻最上层隐藏状态和反向</a:t>
            </a:r>
            <a:r>
              <a:rPr lang="en-US" altLang="zh-CN" dirty="0">
                <a:latin typeface="华文中宋" panose="02010600040101010101" charset="-122"/>
                <a:ea typeface="华文中宋" panose="02010600040101010101" charset="-122"/>
              </a:rPr>
              <a:t>RNN</a:t>
            </a:r>
            <a:r>
              <a:rPr lang="zh-CN" altLang="en-US" dirty="0">
                <a:latin typeface="华文中宋" panose="02010600040101010101" charset="-122"/>
                <a:ea typeface="华文中宋" panose="02010600040101010101" charset="-122"/>
              </a:rPr>
              <a:t>中𝑡</a:t>
            </a:r>
            <a:r>
              <a:rPr lang="en-US" altLang="zh-CN" dirty="0">
                <a:latin typeface="华文中宋" panose="02010600040101010101" charset="-122"/>
                <a:ea typeface="华文中宋" panose="02010600040101010101" charset="-122"/>
              </a:rPr>
              <a:t>=</a:t>
            </a:r>
            <a:r>
              <a:rPr lang="zh-CN" altLang="en-US" dirty="0">
                <a:latin typeface="华文中宋" panose="02010600040101010101" charset="-122"/>
                <a:ea typeface="华文中宋" panose="02010600040101010101" charset="-122"/>
              </a:rPr>
              <a:t>𝑇时刻的结合，即</a:t>
            </a:r>
            <a:endParaRPr lang="en-US" altLang="zh-CN" dirty="0">
              <a:latin typeface="华文中宋" panose="02010600040101010101" charset="-122"/>
              <a:ea typeface="华文中宋" panose="02010600040101010101" charset="-122"/>
            </a:endParaRPr>
          </a:p>
          <a:p>
            <a:pPr>
              <a:lnSpc>
                <a:spcPct val="150000"/>
              </a:lnSpc>
            </a:pPr>
            <a:endParaRPr lang="en-US" altLang="zh-CN" dirty="0">
              <a:solidFill>
                <a:srgbClr val="FF0000"/>
              </a:solidFill>
              <a:latin typeface="华文中宋" panose="02010600040101010101" charset="-122"/>
              <a:ea typeface="华文中宋" panose="02010600040101010101" charset="-122"/>
            </a:endParaRPr>
          </a:p>
          <a:p>
            <a:pPr marL="285750" indent="-285750">
              <a:lnSpc>
                <a:spcPct val="150000"/>
              </a:lnSpc>
              <a:buFont typeface="Wingdings" panose="05000000000000000000" pitchFamily="2" charset="2"/>
              <a:buChar char="ü"/>
            </a:pPr>
            <a:r>
              <a:rPr lang="en-US" altLang="zh-CN" dirty="0">
                <a:solidFill>
                  <a:srgbClr val="FF0000"/>
                </a:solidFill>
                <a:latin typeface="华文中宋" panose="02010600040101010101" charset="-122"/>
                <a:ea typeface="华文中宋" panose="02010600040101010101" charset="-122"/>
              </a:rPr>
              <a:t>hidden</a:t>
            </a:r>
            <a:r>
              <a:rPr lang="zh-CN" altLang="en-US" dirty="0">
                <a:latin typeface="华文中宋" panose="02010600040101010101" charset="-122"/>
                <a:ea typeface="华文中宋" panose="02010600040101010101" charset="-122"/>
              </a:rPr>
              <a:t>表示每层的最终隐藏状态，即上文提到的上下文向量。后续将作为解码器初始时刻的隐藏状态</a:t>
            </a:r>
            <a:r>
              <a:rPr lang="en-US" altLang="zh-CN" dirty="0">
                <a:latin typeface="华文中宋" panose="02010600040101010101" charset="-122"/>
                <a:ea typeface="华文中宋" panose="02010600040101010101" charset="-122"/>
              </a:rPr>
              <a:t>s0</a:t>
            </a:r>
            <a:r>
              <a:rPr lang="zh-CN" altLang="en-US" dirty="0">
                <a:latin typeface="华文中宋" panose="02010600040101010101" charset="-122"/>
                <a:ea typeface="华文中宋" panose="02010600040101010101" charset="-122"/>
              </a:rPr>
              <a:t>，但由于解码器（</a:t>
            </a:r>
            <a:r>
              <a:rPr lang="en-US" altLang="zh-CN" dirty="0">
                <a:latin typeface="华文中宋" panose="02010600040101010101" charset="-122"/>
                <a:ea typeface="华文中宋" panose="02010600040101010101" charset="-122"/>
              </a:rPr>
              <a:t>decoder</a:t>
            </a:r>
            <a:r>
              <a:rPr lang="zh-CN" altLang="en-US" dirty="0">
                <a:latin typeface="华文中宋" panose="02010600040101010101" charset="-122"/>
                <a:ea typeface="华文中宋" panose="02010600040101010101" charset="-122"/>
              </a:rPr>
              <a:t>）的结构并不是双向的，仅仅需要一个</a:t>
            </a:r>
            <a:r>
              <a:rPr lang="zh-CN" altLang="en-US" dirty="0">
                <a:solidFill>
                  <a:srgbClr val="FF0000"/>
                </a:solidFill>
                <a:latin typeface="华文中宋" panose="02010600040101010101" charset="-122"/>
                <a:ea typeface="华文中宋" panose="02010600040101010101" charset="-122"/>
              </a:rPr>
              <a:t>上下文向量𝑧</a:t>
            </a:r>
            <a:r>
              <a:rPr lang="zh-CN" altLang="en-US" dirty="0">
                <a:latin typeface="华文中宋" panose="02010600040101010101" charset="-122"/>
                <a:ea typeface="华文中宋" panose="02010600040101010101" charset="-122"/>
              </a:rPr>
              <a:t>，为了与之对应，我们将编码器中的两个向量组合起来，放入全连接层𝑔中，并最后使用激活函数𝑡𝑎𝑛</a:t>
            </a:r>
            <a:r>
              <a:rPr lang="en-US" altLang="zh-CN" dirty="0">
                <a:latin typeface="华文中宋" panose="02010600040101010101" charset="-122"/>
                <a:ea typeface="华文中宋" panose="02010600040101010101" charset="-122"/>
              </a:rPr>
              <a:t>ℎ</a:t>
            </a:r>
            <a:r>
              <a:rPr lang="zh-CN" altLang="en-US" dirty="0">
                <a:latin typeface="华文中宋" panose="02010600040101010101" charset="-122"/>
                <a:ea typeface="华文中宋" panose="02010600040101010101" charset="-122"/>
              </a:rPr>
              <a:t>；</a:t>
            </a:r>
            <a:endParaRPr lang="en-US" altLang="zh-CN" dirty="0">
              <a:latin typeface="华文中宋" panose="02010600040101010101" charset="-122"/>
              <a:ea typeface="华文中宋" panose="02010600040101010101" charset="-122"/>
            </a:endParaRPr>
          </a:p>
          <a:p>
            <a:pPr>
              <a:lnSpc>
                <a:spcPct val="150000"/>
              </a:lnSpc>
            </a:pPr>
            <a:endParaRPr lang="en-US" altLang="zh-CN" dirty="0">
              <a:latin typeface="华文中宋" panose="02010600040101010101" charset="-122"/>
              <a:ea typeface="华文中宋" panose="02010600040101010101" charset="-122"/>
            </a:endParaRPr>
          </a:p>
          <a:p>
            <a:pPr>
              <a:lnSpc>
                <a:spcPct val="150000"/>
              </a:lnSpc>
            </a:pPr>
            <a:endParaRPr lang="en-US" altLang="zh-CN" b="1" dirty="0">
              <a:solidFill>
                <a:srgbClr val="FF0000"/>
              </a:solidFill>
              <a:latin typeface="华文中宋" panose="02010600040101010101" charset="-122"/>
              <a:ea typeface="华文中宋" panose="02010600040101010101" charset="-122"/>
            </a:endParaRPr>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311" y="5067289"/>
            <a:ext cx="4353013" cy="483669"/>
          </a:xfrm>
          <a:prstGeom prst="rect">
            <a:avLst/>
          </a:prstGeom>
        </p:spPr>
      </p:pic>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7660" y="3035293"/>
            <a:ext cx="1369996" cy="327031"/>
          </a:xfrm>
          <a:prstGeom prst="rect">
            <a:avLst/>
          </a:prstGeom>
        </p:spPr>
      </p:pic>
      <p:sp>
        <p:nvSpPr>
          <p:cNvPr id="15" name="文本框 14"/>
          <p:cNvSpPr txBox="1"/>
          <p:nvPr/>
        </p:nvSpPr>
        <p:spPr>
          <a:xfrm>
            <a:off x="1866900" y="5865495"/>
            <a:ext cx="9553575" cy="923330"/>
          </a:xfrm>
          <a:prstGeom prst="rect">
            <a:avLst/>
          </a:prstGeom>
          <a:noFill/>
        </p:spPr>
        <p:txBody>
          <a:bodyPr wrap="square" rtlCol="0">
            <a:spAutoFit/>
          </a:bodyPr>
          <a:lstStyle/>
          <a:p>
            <a:r>
              <a:rPr lang="en-US" altLang="zh-CN" b="1" dirty="0" err="1">
                <a:solidFill>
                  <a:srgbClr val="FF0000"/>
                </a:solidFill>
                <a:latin typeface="华文中宋" panose="02010600040101010101" charset="-122"/>
                <a:ea typeface="华文中宋" panose="02010600040101010101" charset="-122"/>
              </a:rPr>
              <a:t>MindSpore</a:t>
            </a:r>
            <a:r>
              <a:rPr lang="zh-CN" altLang="en-US" b="1" dirty="0">
                <a:solidFill>
                  <a:srgbClr val="FF0000"/>
                </a:solidFill>
                <a:latin typeface="华文中宋" panose="02010600040101010101" charset="-122"/>
                <a:ea typeface="华文中宋" panose="02010600040101010101" charset="-122"/>
              </a:rPr>
              <a:t>为大家提供了</a:t>
            </a:r>
            <a:r>
              <a:rPr lang="en-US" altLang="zh-CN" b="1" dirty="0">
                <a:solidFill>
                  <a:srgbClr val="FF0000"/>
                </a:solidFill>
                <a:latin typeface="华文中宋" panose="02010600040101010101" charset="-122"/>
                <a:ea typeface="华文中宋" panose="02010600040101010101" charset="-122"/>
              </a:rPr>
              <a:t>GRU</a:t>
            </a:r>
            <a:r>
              <a:rPr lang="zh-CN" altLang="en-US" b="1" dirty="0">
                <a:solidFill>
                  <a:srgbClr val="FF0000"/>
                </a:solidFill>
                <a:latin typeface="华文中宋" panose="02010600040101010101" charset="-122"/>
                <a:ea typeface="华文中宋" panose="02010600040101010101" charset="-122"/>
              </a:rPr>
              <a:t>的接口，可以在编码器搭建中直接调用，通过设置参数</a:t>
            </a:r>
            <a:r>
              <a:rPr lang="en-US" altLang="zh-CN" b="1" dirty="0">
                <a:solidFill>
                  <a:srgbClr val="FF0000"/>
                </a:solidFill>
                <a:latin typeface="华文中宋" panose="02010600040101010101" charset="-122"/>
                <a:ea typeface="华文中宋" panose="02010600040101010101" charset="-122"/>
              </a:rPr>
              <a:t>bidirectional=True</a:t>
            </a:r>
            <a:r>
              <a:rPr lang="zh-CN" altLang="en-US" b="1" dirty="0">
                <a:solidFill>
                  <a:srgbClr val="FF0000"/>
                </a:solidFill>
                <a:latin typeface="华文中宋" panose="02010600040101010101" charset="-122"/>
                <a:ea typeface="华文中宋" panose="02010600040101010101" charset="-122"/>
              </a:rPr>
              <a:t>使用双向</a:t>
            </a:r>
            <a:r>
              <a:rPr lang="en-US" altLang="zh-CN" b="1" dirty="0">
                <a:solidFill>
                  <a:srgbClr val="FF0000"/>
                </a:solidFill>
                <a:latin typeface="华文中宋" panose="02010600040101010101" charset="-122"/>
                <a:ea typeface="华文中宋" panose="02010600040101010101" charset="-122"/>
              </a:rPr>
              <a:t>GRU</a:t>
            </a:r>
            <a:r>
              <a:rPr lang="zh-CN" altLang="en-US" b="1" dirty="0">
                <a:solidFill>
                  <a:srgbClr val="FF0000"/>
                </a:solidFill>
                <a:latin typeface="华文中宋" panose="02010600040101010101" charset="-122"/>
                <a:ea typeface="华文中宋" panose="02010600040101010101" charset="-122"/>
              </a:rPr>
              <a:t>。</a:t>
            </a:r>
            <a:endParaRPr lang="zh-CN" altLang="en-US" b="1" dirty="0">
              <a:solidFill>
                <a:srgbClr val="FF0000"/>
              </a:solidFill>
              <a:latin typeface="华文中宋" panose="02010600040101010101" charset="-122"/>
              <a:ea typeface="华文中宋" panose="02010600040101010101" charset="-122"/>
            </a:endParaRPr>
          </a:p>
          <a:p>
            <a:endParaRPr lang="zh-CN" alt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7" name="Picture 4"/>
          <p:cNvPicPr>
            <a:picLocks noChangeAspect="1"/>
          </p:cNvPicPr>
          <p:nvPr/>
        </p:nvPicPr>
        <p:blipFill>
          <a:blip r:embed="rId1"/>
          <a:stretch>
            <a:fillRect/>
          </a:stretch>
        </p:blipFill>
        <p:spPr>
          <a:xfrm>
            <a:off x="10919143" y="0"/>
            <a:ext cx="1282700" cy="1282700"/>
          </a:xfrm>
          <a:prstGeom prst="rect">
            <a:avLst/>
          </a:prstGeom>
          <a:noFill/>
          <a:ln w="9525">
            <a:noFill/>
          </a:ln>
        </p:spPr>
      </p:pic>
      <p:sp>
        <p:nvSpPr>
          <p:cNvPr id="5" name="文本框 4"/>
          <p:cNvSpPr txBox="1"/>
          <p:nvPr/>
        </p:nvSpPr>
        <p:spPr>
          <a:xfrm>
            <a:off x="410845" y="290830"/>
            <a:ext cx="2373630" cy="701675"/>
          </a:xfrm>
          <a:prstGeom prst="rect">
            <a:avLst/>
          </a:prstGeom>
          <a:noFill/>
        </p:spPr>
        <p:txBody>
          <a:bodyPr wrap="square" rtlCol="0" anchor="t">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prstClr val="black"/>
              </a:solidFill>
              <a:effectLst/>
              <a:uLnTx/>
              <a:uFillTx/>
              <a:latin typeface="华文中宋" panose="02010600040101010101" charset="-122"/>
              <a:ea typeface="华文中宋" panose="02010600040101010101"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prstClr val="black"/>
              </a:solidFill>
              <a:effectLst/>
              <a:uLnTx/>
              <a:uFillTx/>
              <a:latin typeface="华文中宋" panose="02010600040101010101" charset="-122"/>
              <a:ea typeface="华文中宋" panose="02010600040101010101" charset="-122"/>
              <a:cs typeface="+mn-cs"/>
              <a:sym typeface="+mn-ea"/>
            </a:endParaRPr>
          </a:p>
        </p:txBody>
      </p:sp>
      <p:sp>
        <p:nvSpPr>
          <p:cNvPr id="2" name="文本框 1"/>
          <p:cNvSpPr txBox="1"/>
          <p:nvPr/>
        </p:nvSpPr>
        <p:spPr>
          <a:xfrm>
            <a:off x="819149" y="992505"/>
            <a:ext cx="4772025" cy="830997"/>
          </a:xfrm>
          <a:prstGeom prst="rect">
            <a:avLst/>
          </a:prstGeom>
          <a:noFill/>
        </p:spPr>
        <p:txBody>
          <a:bodyPr wrap="square" rtlCol="0">
            <a:spAutoFit/>
          </a:bodyPr>
          <a:lstStyle/>
          <a:p>
            <a:pPr marL="285750" indent="-285750">
              <a:buFont typeface="Wingdings" panose="05000000000000000000" pitchFamily="2" charset="2"/>
              <a:buChar char="u"/>
            </a:pPr>
            <a:r>
              <a:rPr lang="zh-CN" altLang="en-US" sz="2400" b="1" i="0" dirty="0">
                <a:solidFill>
                  <a:srgbClr val="000000"/>
                </a:solidFill>
                <a:effectLst/>
                <a:latin typeface="Helvetica Neue"/>
              </a:rPr>
              <a:t> </a:t>
            </a:r>
            <a:r>
              <a:rPr lang="zh-CN" altLang="en-US" sz="2400" b="1" i="0" dirty="0">
                <a:solidFill>
                  <a:srgbClr val="000000"/>
                </a:solidFill>
                <a:effectLst/>
                <a:latin typeface="华文中宋" panose="02010600040101010101" charset="-122"/>
                <a:ea typeface="华文中宋" panose="02010600040101010101" charset="-122"/>
              </a:rPr>
              <a:t>注意力层（</a:t>
            </a:r>
            <a:r>
              <a:rPr lang="en-US" altLang="zh-CN" sz="2400" b="1" i="0" dirty="0">
                <a:solidFill>
                  <a:srgbClr val="000000"/>
                </a:solidFill>
                <a:effectLst/>
                <a:latin typeface="华文中宋" panose="02010600040101010101" charset="-122"/>
                <a:ea typeface="华文中宋" panose="02010600040101010101" charset="-122"/>
              </a:rPr>
              <a:t>Attention</a:t>
            </a:r>
            <a:r>
              <a:rPr lang="zh-CN" altLang="en-US" sz="2400" b="1" i="0" dirty="0">
                <a:solidFill>
                  <a:srgbClr val="000000"/>
                </a:solidFill>
                <a:effectLst/>
                <a:latin typeface="华文中宋" panose="02010600040101010101" charset="-122"/>
                <a:ea typeface="华文中宋" panose="02010600040101010101" charset="-122"/>
              </a:rPr>
              <a:t>）</a:t>
            </a:r>
            <a:endParaRPr lang="zh-CN" altLang="en-US" sz="2400" b="1" i="0" dirty="0">
              <a:solidFill>
                <a:srgbClr val="000000"/>
              </a:solidFill>
              <a:effectLst/>
              <a:latin typeface="华文中宋" panose="02010600040101010101" charset="-122"/>
              <a:ea typeface="华文中宋" panose="02010600040101010101" charset="-122"/>
            </a:endParaRPr>
          </a:p>
          <a:p>
            <a:pPr marR="0" lvl="0" algn="l" defTabSz="914400" rtl="0" eaLnBrk="1" fontAlgn="auto" latinLnBrk="0" hangingPunct="1">
              <a:lnSpc>
                <a:spcPct val="100000"/>
              </a:lnSpc>
              <a:spcBef>
                <a:spcPts val="0"/>
              </a:spcBef>
              <a:spcAft>
                <a:spcPts val="0"/>
              </a:spcAft>
              <a:buClrTx/>
              <a:buSzTx/>
              <a:defRPr/>
            </a:pPr>
            <a:endParaRPr kumimoji="0" lang="zh-CN" altLang="en-US" sz="2400" b="1" i="0" u="none" strike="noStrike" kern="1200" cap="none" spc="0" normalizeH="0" baseline="0" noProof="0" dirty="0">
              <a:ln>
                <a:noFill/>
              </a:ln>
              <a:solidFill>
                <a:srgbClr val="000000"/>
              </a:solidFill>
              <a:effectLst/>
              <a:uLnTx/>
              <a:uFillTx/>
              <a:latin typeface="华文中宋" panose="02010600040101010101" charset="-122"/>
              <a:ea typeface="华文中宋" panose="02010600040101010101" charset="-122"/>
              <a:cs typeface="+mn-cs"/>
            </a:endParaRPr>
          </a:p>
        </p:txBody>
      </p:sp>
      <p:sp>
        <p:nvSpPr>
          <p:cNvPr id="3" name="文本框 2"/>
          <p:cNvSpPr txBox="1"/>
          <p:nvPr/>
        </p:nvSpPr>
        <p:spPr>
          <a:xfrm>
            <a:off x="1162050" y="1589405"/>
            <a:ext cx="10534650" cy="1705275"/>
          </a:xfrm>
          <a:prstGeom prst="rect">
            <a:avLst/>
          </a:prstGeom>
          <a:noFill/>
        </p:spPr>
        <p:txBody>
          <a:bodyPr wrap="square" rtlCol="0">
            <a:spAutoFit/>
          </a:bodyPr>
          <a:lstStyle/>
          <a:p>
            <a:pPr>
              <a:lnSpc>
                <a:spcPct val="150000"/>
              </a:lnSpc>
            </a:pPr>
            <a:r>
              <a:rPr lang="zh-CN" altLang="en-US" dirty="0">
                <a:latin typeface="华文中宋" panose="02010600040101010101" charset="-122"/>
                <a:ea typeface="华文中宋" panose="02010600040101010101" charset="-122"/>
              </a:rPr>
              <a:t>在机器翻译中，每个生成的词可能对应源句子中不同的词，而传统的无注意力机制的</a:t>
            </a:r>
            <a:r>
              <a:rPr lang="en-US" altLang="zh-CN" dirty="0">
                <a:latin typeface="华文中宋" panose="02010600040101010101" charset="-122"/>
                <a:ea typeface="华文中宋" panose="02010600040101010101" charset="-122"/>
              </a:rPr>
              <a:t>Seq2Seq</a:t>
            </a:r>
            <a:r>
              <a:rPr lang="zh-CN" altLang="en-US" dirty="0">
                <a:latin typeface="华文中宋" panose="02010600040101010101" charset="-122"/>
                <a:ea typeface="华文中宋" panose="02010600040101010101" charset="-122"/>
              </a:rPr>
              <a:t>模型更偏向于关注句子中的最后一个词。为了进一步优化模型，我们引入了</a:t>
            </a:r>
            <a:r>
              <a:rPr lang="zh-CN" altLang="en-US" dirty="0">
                <a:solidFill>
                  <a:srgbClr val="FF0000"/>
                </a:solidFill>
                <a:latin typeface="华文中宋" panose="02010600040101010101" charset="-122"/>
                <a:ea typeface="华文中宋" panose="02010600040101010101" charset="-122"/>
              </a:rPr>
              <a:t>注意力机制</a:t>
            </a:r>
            <a:r>
              <a:rPr lang="zh-CN" altLang="en-US" dirty="0">
                <a:latin typeface="华文中宋" panose="02010600040101010101" charset="-122"/>
                <a:ea typeface="华文中宋" panose="02010600040101010101" charset="-122"/>
              </a:rPr>
              <a:t>。注意力机制便是赋予源句子和目标句子中对应的词以更高的权重，它整合了我们目前为止编码与解码的所有信息，并输出一个表示</a:t>
            </a:r>
            <a:r>
              <a:rPr lang="zh-CN" altLang="en-US" dirty="0">
                <a:solidFill>
                  <a:srgbClr val="FF0000"/>
                </a:solidFill>
                <a:latin typeface="华文中宋" panose="02010600040101010101" charset="-122"/>
                <a:ea typeface="华文中宋" panose="02010600040101010101" charset="-122"/>
              </a:rPr>
              <a:t>注意力权重的向量</a:t>
            </a:r>
            <a:r>
              <a:rPr lang="zh-CN" altLang="en-US" dirty="0">
                <a:latin typeface="华文中宋" panose="02010600040101010101" charset="-122"/>
                <a:ea typeface="华文中宋" panose="02010600040101010101" charset="-122"/>
              </a:rPr>
              <a:t>，用来决定在下一步的预测中应该给予哪些词更高的关注度。</a:t>
            </a:r>
            <a:endParaRPr lang="zh-CN" altLang="en-US" dirty="0">
              <a:latin typeface="华文中宋" panose="02010600040101010101" charset="-122"/>
              <a:ea typeface="华文中宋" panose="02010600040101010101" charset="-122"/>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25060"/>
            <a:ext cx="5549900" cy="3618878"/>
          </a:xfrm>
          <a:prstGeom prst="rect">
            <a:avLst/>
          </a:prstGeom>
        </p:spPr>
      </p:pic>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0348" y="3294680"/>
            <a:ext cx="6209998" cy="3507307"/>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7" name="Picture 4"/>
          <p:cNvPicPr>
            <a:picLocks noChangeAspect="1"/>
          </p:cNvPicPr>
          <p:nvPr/>
        </p:nvPicPr>
        <p:blipFill>
          <a:blip r:embed="rId1"/>
          <a:stretch>
            <a:fillRect/>
          </a:stretch>
        </p:blipFill>
        <p:spPr>
          <a:xfrm>
            <a:off x="10919143" y="0"/>
            <a:ext cx="1282700" cy="1282700"/>
          </a:xfrm>
          <a:prstGeom prst="rect">
            <a:avLst/>
          </a:prstGeom>
          <a:noFill/>
          <a:ln w="9525">
            <a:noFill/>
          </a:ln>
        </p:spPr>
      </p:pic>
      <p:sp>
        <p:nvSpPr>
          <p:cNvPr id="5" name="文本框 4"/>
          <p:cNvSpPr txBox="1"/>
          <p:nvPr/>
        </p:nvSpPr>
        <p:spPr>
          <a:xfrm>
            <a:off x="410845" y="290830"/>
            <a:ext cx="2373630" cy="701675"/>
          </a:xfrm>
          <a:prstGeom prst="rect">
            <a:avLst/>
          </a:prstGeom>
          <a:noFill/>
        </p:spPr>
        <p:txBody>
          <a:bodyPr wrap="square" rtlCol="0" anchor="t">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prstClr val="black"/>
              </a:solidFill>
              <a:effectLst/>
              <a:uLnTx/>
              <a:uFillTx/>
              <a:latin typeface="华文中宋" panose="02010600040101010101" charset="-122"/>
              <a:ea typeface="华文中宋" panose="02010600040101010101"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prstClr val="black"/>
              </a:solidFill>
              <a:effectLst/>
              <a:uLnTx/>
              <a:uFillTx/>
              <a:latin typeface="华文中宋" panose="02010600040101010101" charset="-122"/>
              <a:ea typeface="华文中宋" panose="02010600040101010101" charset="-122"/>
              <a:cs typeface="+mn-cs"/>
              <a:sym typeface="+mn-ea"/>
            </a:endParaRPr>
          </a:p>
        </p:txBody>
      </p:sp>
      <p:sp>
        <p:nvSpPr>
          <p:cNvPr id="2" name="文本框 1"/>
          <p:cNvSpPr txBox="1"/>
          <p:nvPr/>
        </p:nvSpPr>
        <p:spPr>
          <a:xfrm>
            <a:off x="819149" y="992505"/>
            <a:ext cx="4772025" cy="83099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u"/>
              <a:defRPr/>
            </a:pPr>
            <a:r>
              <a:rPr kumimoji="0" lang="zh-CN" altLang="en-US" sz="2400" b="1" i="0" u="none" strike="noStrike" kern="1200" cap="none" spc="0" normalizeH="0" baseline="0" noProof="0" dirty="0">
                <a:ln>
                  <a:noFill/>
                </a:ln>
                <a:solidFill>
                  <a:srgbClr val="000000"/>
                </a:solidFill>
                <a:effectLst/>
                <a:uLnTx/>
                <a:uFillTx/>
                <a:latin typeface="Helvetica Neue"/>
                <a:ea typeface="微软雅黑" panose="020B0503020204020204" charset="-122"/>
                <a:cs typeface="+mn-cs"/>
              </a:rPr>
              <a:t> </a:t>
            </a:r>
            <a:r>
              <a:rPr kumimoji="0" lang="zh-CN" altLang="en-US" sz="2400" b="1" i="0" u="none" strike="noStrike" kern="1200" cap="none" spc="0" normalizeH="0" baseline="0" noProof="0" dirty="0">
                <a:ln>
                  <a:noFill/>
                </a:ln>
                <a:solidFill>
                  <a:srgbClr val="000000"/>
                </a:solidFill>
                <a:effectLst/>
                <a:uLnTx/>
                <a:uFillTx/>
                <a:latin typeface="华文中宋" panose="02010600040101010101" charset="-122"/>
                <a:ea typeface="华文中宋" panose="02010600040101010101" charset="-122"/>
                <a:cs typeface="+mn-cs"/>
              </a:rPr>
              <a:t>注意力层（</a:t>
            </a:r>
            <a:r>
              <a:rPr kumimoji="0" lang="en-US" altLang="zh-CN" sz="2400" b="1" i="0" u="none" strike="noStrike" kern="1200" cap="none" spc="0" normalizeH="0" baseline="0" noProof="0" dirty="0">
                <a:ln>
                  <a:noFill/>
                </a:ln>
                <a:solidFill>
                  <a:srgbClr val="000000"/>
                </a:solidFill>
                <a:effectLst/>
                <a:uLnTx/>
                <a:uFillTx/>
                <a:latin typeface="华文中宋" panose="02010600040101010101" charset="-122"/>
                <a:ea typeface="华文中宋" panose="02010600040101010101" charset="-122"/>
                <a:cs typeface="+mn-cs"/>
              </a:rPr>
              <a:t>Attention</a:t>
            </a:r>
            <a:r>
              <a:rPr kumimoji="0" lang="zh-CN" altLang="en-US" sz="2400" b="1" i="0" u="none" strike="noStrike" kern="1200" cap="none" spc="0" normalizeH="0" baseline="0" noProof="0" dirty="0">
                <a:ln>
                  <a:noFill/>
                </a:ln>
                <a:solidFill>
                  <a:srgbClr val="000000"/>
                </a:solidFill>
                <a:effectLst/>
                <a:uLnTx/>
                <a:uFillTx/>
                <a:latin typeface="华文中宋" panose="02010600040101010101" charset="-122"/>
                <a:ea typeface="华文中宋" panose="02010600040101010101" charset="-122"/>
                <a:cs typeface="+mn-cs"/>
              </a:rPr>
              <a:t>）</a:t>
            </a:r>
            <a:endParaRPr kumimoji="0" lang="zh-CN" altLang="en-US" sz="2400" b="1" i="0" u="none" strike="noStrike" kern="1200" cap="none" spc="0" normalizeH="0" baseline="0" noProof="0" dirty="0">
              <a:ln>
                <a:noFill/>
              </a:ln>
              <a:solidFill>
                <a:srgbClr val="000000"/>
              </a:solidFill>
              <a:effectLst/>
              <a:uLnTx/>
              <a:uFillTx/>
              <a:latin typeface="华文中宋" panose="02010600040101010101" charset="-122"/>
              <a:ea typeface="华文中宋" panose="0201060004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000000"/>
              </a:solidFill>
              <a:effectLst/>
              <a:uLnTx/>
              <a:uFillTx/>
              <a:latin typeface="华文中宋" panose="02010600040101010101" charset="-122"/>
              <a:ea typeface="华文中宋" panose="02010600040101010101" charset="-122"/>
              <a:cs typeface="+mn-cs"/>
            </a:endParaRPr>
          </a:p>
        </p:txBody>
      </p:sp>
      <p:sp>
        <p:nvSpPr>
          <p:cNvPr id="10" name="文本框 9"/>
          <p:cNvSpPr txBox="1"/>
          <p:nvPr/>
        </p:nvSpPr>
        <p:spPr>
          <a:xfrm>
            <a:off x="2276475" y="1888857"/>
            <a:ext cx="9442768" cy="458331"/>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zh-CN" altLang="en-US" dirty="0">
                <a:latin typeface="华文中宋" panose="02010600040101010101" charset="-122"/>
                <a:ea typeface="华文中宋" panose="02010600040101010101" charset="-122"/>
              </a:rPr>
              <a:t>计算编码器与解码器隐藏状态之间的能量𝐸𝑡</a:t>
            </a:r>
            <a:endParaRPr lang="zh-CN" altLang="en-US" dirty="0">
              <a:latin typeface="华文中宋" panose="02010600040101010101" charset="-122"/>
              <a:ea typeface="华文中宋" panose="02010600040101010101" charset="-122"/>
            </a:endParaRPr>
          </a:p>
        </p:txBody>
      </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9734" y="2525177"/>
            <a:ext cx="3648238" cy="704046"/>
          </a:xfrm>
          <a:prstGeom prst="rect">
            <a:avLst/>
          </a:prstGeom>
        </p:spPr>
      </p:pic>
      <p:sp>
        <p:nvSpPr>
          <p:cNvPr id="18" name="文本框 17"/>
          <p:cNvSpPr txBox="1"/>
          <p:nvPr/>
        </p:nvSpPr>
        <p:spPr>
          <a:xfrm>
            <a:off x="2276475" y="3514116"/>
            <a:ext cx="4124324" cy="369332"/>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a:latin typeface="华文中宋" panose="02010600040101010101" charset="-122"/>
                <a:ea typeface="华文中宋" panose="02010600040101010101" charset="-122"/>
              </a:rPr>
              <a:t>引入一个可学习的张量𝑣</a:t>
            </a:r>
            <a:endParaRPr lang="zh-CN" altLang="en-US" dirty="0">
              <a:latin typeface="华文中宋" panose="02010600040101010101" charset="-122"/>
              <a:ea typeface="华文中宋" panose="02010600040101010101" charset="-122"/>
            </a:endParaRPr>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32" y="3994657"/>
            <a:ext cx="1991440" cy="748165"/>
          </a:xfrm>
          <a:prstGeom prst="rect">
            <a:avLst/>
          </a:prstGeom>
        </p:spPr>
      </p:pic>
      <p:sp>
        <p:nvSpPr>
          <p:cNvPr id="22" name="文本框 21"/>
          <p:cNvSpPr txBox="1"/>
          <p:nvPr/>
        </p:nvSpPr>
        <p:spPr>
          <a:xfrm>
            <a:off x="2276475" y="5022965"/>
            <a:ext cx="8896350" cy="369332"/>
          </a:xfrm>
          <a:prstGeom prst="rect">
            <a:avLst/>
          </a:prstGeom>
          <a:noFill/>
        </p:spPr>
        <p:txBody>
          <a:bodyPr wrap="square" rtlCol="0">
            <a:spAutoFit/>
          </a:bodyPr>
          <a:lstStyle/>
          <a:p>
            <a:pPr marL="285750" indent="-285750">
              <a:buFont typeface="Wingdings" panose="05000000000000000000" pitchFamily="2" charset="2"/>
              <a:buChar char="ü"/>
            </a:pPr>
            <a:r>
              <a:rPr lang="en-US" altLang="zh-CN" dirty="0" err="1">
                <a:latin typeface="华文中宋" panose="02010600040101010101" charset="-122"/>
                <a:ea typeface="华文中宋" panose="02010600040101010101" charset="-122"/>
              </a:rPr>
              <a:t>softmax</a:t>
            </a:r>
            <a:r>
              <a:rPr lang="zh-CN" altLang="en-US" dirty="0">
                <a:latin typeface="华文中宋" panose="02010600040101010101" charset="-122"/>
                <a:ea typeface="华文中宋" panose="02010600040101010101" charset="-122"/>
              </a:rPr>
              <a:t>函数</a:t>
            </a:r>
            <a:endParaRPr lang="zh-CN" altLang="en-US" dirty="0">
              <a:latin typeface="华文中宋" panose="02010600040101010101" charset="-122"/>
              <a:ea typeface="华文中宋" panose="02010600040101010101" charset="-122"/>
            </a:endParaRPr>
          </a:p>
        </p:txBody>
      </p:sp>
      <p:pic>
        <p:nvPicPr>
          <p:cNvPr id="25" name="图片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6132" y="5392297"/>
            <a:ext cx="2357838" cy="624134"/>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7" name="Picture 4"/>
          <p:cNvPicPr>
            <a:picLocks noChangeAspect="1"/>
          </p:cNvPicPr>
          <p:nvPr/>
        </p:nvPicPr>
        <p:blipFill>
          <a:blip r:embed="rId1"/>
          <a:stretch>
            <a:fillRect/>
          </a:stretch>
        </p:blipFill>
        <p:spPr>
          <a:xfrm>
            <a:off x="10919143" y="0"/>
            <a:ext cx="1282700" cy="1282700"/>
          </a:xfrm>
          <a:prstGeom prst="rect">
            <a:avLst/>
          </a:prstGeom>
          <a:noFill/>
          <a:ln w="9525">
            <a:noFill/>
          </a:ln>
        </p:spPr>
      </p:pic>
      <p:sp>
        <p:nvSpPr>
          <p:cNvPr id="5" name="文本框 4"/>
          <p:cNvSpPr txBox="1"/>
          <p:nvPr/>
        </p:nvSpPr>
        <p:spPr>
          <a:xfrm>
            <a:off x="410845" y="290830"/>
            <a:ext cx="2373630" cy="701675"/>
          </a:xfrm>
          <a:prstGeom prst="rect">
            <a:avLst/>
          </a:prstGeom>
          <a:noFill/>
        </p:spPr>
        <p:txBody>
          <a:bodyPr wrap="square" rtlCol="0" anchor="t">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prstClr val="black"/>
              </a:solidFill>
              <a:effectLst/>
              <a:uLnTx/>
              <a:uFillTx/>
              <a:latin typeface="华文中宋" panose="02010600040101010101" charset="-122"/>
              <a:ea typeface="华文中宋" panose="02010600040101010101"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prstClr val="black"/>
              </a:solidFill>
              <a:effectLst/>
              <a:uLnTx/>
              <a:uFillTx/>
              <a:latin typeface="华文中宋" panose="02010600040101010101" charset="-122"/>
              <a:ea typeface="华文中宋" panose="02010600040101010101" charset="-122"/>
              <a:cs typeface="+mn-cs"/>
              <a:sym typeface="+mn-ea"/>
            </a:endParaRPr>
          </a:p>
        </p:txBody>
      </p:sp>
      <p:sp>
        <p:nvSpPr>
          <p:cNvPr id="2" name="文本框 1"/>
          <p:cNvSpPr txBox="1"/>
          <p:nvPr/>
        </p:nvSpPr>
        <p:spPr>
          <a:xfrm>
            <a:off x="819149" y="992505"/>
            <a:ext cx="4772025" cy="461665"/>
          </a:xfrm>
          <a:prstGeom prst="rect">
            <a:avLst/>
          </a:prstGeom>
          <a:noFill/>
        </p:spPr>
        <p:txBody>
          <a:bodyPr wrap="square" rtlCol="0">
            <a:spAutoFit/>
          </a:bodyPr>
          <a:lstStyle/>
          <a:p>
            <a:pPr marL="285750" indent="-285750">
              <a:buFont typeface="Wingdings" panose="05000000000000000000" pitchFamily="2" charset="2"/>
              <a:buChar char="u"/>
            </a:pPr>
            <a:r>
              <a:rPr lang="zh-CN" altLang="en-US" sz="2400" b="1" i="0" dirty="0">
                <a:solidFill>
                  <a:srgbClr val="000000"/>
                </a:solidFill>
                <a:effectLst/>
                <a:latin typeface="华文中宋" panose="02010600040101010101" charset="-122"/>
                <a:ea typeface="华文中宋" panose="02010600040101010101" charset="-122"/>
              </a:rPr>
              <a:t> 解码器（</a:t>
            </a:r>
            <a:r>
              <a:rPr lang="en-US" altLang="zh-CN" sz="2400" b="1" i="0" dirty="0">
                <a:solidFill>
                  <a:srgbClr val="000000"/>
                </a:solidFill>
                <a:effectLst/>
                <a:latin typeface="华文中宋" panose="02010600040101010101" charset="-122"/>
                <a:ea typeface="华文中宋" panose="02010600040101010101" charset="-122"/>
              </a:rPr>
              <a:t>Decoder</a:t>
            </a:r>
            <a:r>
              <a:rPr lang="zh-CN" altLang="en-US" sz="2400" b="1" i="0" dirty="0">
                <a:solidFill>
                  <a:srgbClr val="000000"/>
                </a:solidFill>
                <a:effectLst/>
                <a:latin typeface="华文中宋" panose="02010600040101010101" charset="-122"/>
                <a:ea typeface="华文中宋" panose="02010600040101010101" charset="-122"/>
              </a:rPr>
              <a:t>）</a:t>
            </a:r>
            <a:endParaRPr lang="zh-CN" altLang="en-US" sz="2400" b="1" i="0" dirty="0">
              <a:solidFill>
                <a:srgbClr val="000000"/>
              </a:solidFill>
              <a:effectLst/>
              <a:latin typeface="华文中宋" panose="02010600040101010101" charset="-122"/>
              <a:ea typeface="华文中宋" panose="02010600040101010101"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998" y="1866805"/>
            <a:ext cx="5861351" cy="3695890"/>
          </a:xfrm>
          <a:prstGeom prst="rect">
            <a:avLst/>
          </a:prstGeom>
        </p:spPr>
      </p:pic>
      <p:sp>
        <p:nvSpPr>
          <p:cNvPr id="7" name="文本框 6"/>
          <p:cNvSpPr txBox="1"/>
          <p:nvPr/>
        </p:nvSpPr>
        <p:spPr>
          <a:xfrm>
            <a:off x="6267450" y="1229687"/>
            <a:ext cx="4876800" cy="1200329"/>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a:latin typeface="华文中宋" panose="02010600040101010101" charset="-122"/>
                <a:ea typeface="华文中宋" panose="02010600040101010101" charset="-122"/>
              </a:rPr>
              <a:t>解码器中包含了上述的注意力层，在获得注意力权重向量</a:t>
            </a:r>
            <a:r>
              <a:rPr lang="zh-CN" altLang="en-US" dirty="0">
                <a:solidFill>
                  <a:srgbClr val="FF0000"/>
                </a:solidFill>
                <a:latin typeface="华文中宋" panose="02010600040101010101" charset="-122"/>
                <a:ea typeface="华文中宋" panose="02010600040101010101" charset="-122"/>
              </a:rPr>
              <a:t>𝑎𝑡</a:t>
            </a:r>
            <a:r>
              <a:rPr lang="zh-CN" altLang="en-US" dirty="0">
                <a:latin typeface="华文中宋" panose="02010600040101010101" charset="-122"/>
                <a:ea typeface="华文中宋" panose="02010600040101010101" charset="-122"/>
              </a:rPr>
              <a:t>后，我们将其应用在编码器的隐藏状态𝐻上，得到一个表示编码器隐藏状态加权和的向量</a:t>
            </a:r>
            <a:r>
              <a:rPr lang="zh-CN" altLang="en-US" dirty="0">
                <a:solidFill>
                  <a:srgbClr val="FF0000"/>
                </a:solidFill>
                <a:latin typeface="华文中宋" panose="02010600040101010101" charset="-122"/>
                <a:ea typeface="华文中宋" panose="02010600040101010101" charset="-122"/>
              </a:rPr>
              <a:t>𝑤𝑡</a:t>
            </a:r>
            <a:r>
              <a:rPr lang="zh-CN" altLang="en-US" dirty="0">
                <a:latin typeface="华文中宋" panose="02010600040101010101" charset="-122"/>
                <a:ea typeface="华文中宋" panose="02010600040101010101" charset="-122"/>
              </a:rPr>
              <a:t>。</a:t>
            </a:r>
            <a:endParaRPr lang="zh-CN" altLang="en-US" dirty="0">
              <a:latin typeface="华文中宋" panose="02010600040101010101" charset="-122"/>
              <a:ea typeface="华文中宋" panose="02010600040101010101" charset="-122"/>
            </a:endParaRPr>
          </a:p>
        </p:txBody>
      </p:sp>
      <p:sp>
        <p:nvSpPr>
          <p:cNvPr id="10" name="文本框 9"/>
          <p:cNvSpPr txBox="1"/>
          <p:nvPr/>
        </p:nvSpPr>
        <p:spPr>
          <a:xfrm>
            <a:off x="6267450" y="3429000"/>
            <a:ext cx="4876800" cy="1477328"/>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a:latin typeface="华文中宋" panose="02010600040101010101" charset="-122"/>
                <a:ea typeface="华文中宋" panose="02010600040101010101" charset="-122"/>
              </a:rPr>
              <a:t>我们将该向量</a:t>
            </a:r>
            <a:r>
              <a:rPr lang="zh-CN" altLang="en-US" dirty="0">
                <a:solidFill>
                  <a:srgbClr val="FF0000"/>
                </a:solidFill>
                <a:latin typeface="华文中宋" panose="02010600040101010101" charset="-122"/>
                <a:ea typeface="华文中宋" panose="02010600040101010101" charset="-122"/>
              </a:rPr>
              <a:t>𝑤𝑡</a:t>
            </a:r>
            <a:r>
              <a:rPr lang="zh-CN" altLang="en-US" dirty="0">
                <a:latin typeface="华文中宋" panose="02010600040101010101" charset="-122"/>
                <a:ea typeface="华文中宋" panose="02010600040101010101" charset="-122"/>
              </a:rPr>
              <a:t>，连同</a:t>
            </a:r>
            <a:r>
              <a:rPr lang="en-US" altLang="zh-CN" dirty="0">
                <a:latin typeface="华文中宋" panose="02010600040101010101" charset="-122"/>
                <a:ea typeface="华文中宋" panose="02010600040101010101" charset="-122"/>
              </a:rPr>
              <a:t>embedding</a:t>
            </a:r>
            <a:r>
              <a:rPr lang="zh-CN" altLang="en-US" dirty="0">
                <a:latin typeface="华文中宋" panose="02010600040101010101" charset="-122"/>
                <a:ea typeface="华文中宋" panose="02010600040101010101" charset="-122"/>
              </a:rPr>
              <a:t>后的输入</a:t>
            </a:r>
            <a:r>
              <a:rPr lang="zh-CN" altLang="en-US" dirty="0">
                <a:solidFill>
                  <a:srgbClr val="FF0000"/>
                </a:solidFill>
                <a:latin typeface="华文中宋" panose="02010600040101010101" charset="-122"/>
                <a:ea typeface="华文中宋" panose="02010600040101010101" charset="-122"/>
              </a:rPr>
              <a:t>𝑑</a:t>
            </a:r>
            <a:r>
              <a:rPr lang="en-US" altLang="zh-CN" dirty="0">
                <a:solidFill>
                  <a:srgbClr val="FF0000"/>
                </a:solidFill>
                <a:latin typeface="华文中宋" panose="02010600040101010101" charset="-122"/>
                <a:ea typeface="华文中宋" panose="02010600040101010101" charset="-122"/>
              </a:rPr>
              <a:t>(</a:t>
            </a:r>
            <a:r>
              <a:rPr lang="zh-CN" altLang="en-US" dirty="0">
                <a:solidFill>
                  <a:srgbClr val="FF0000"/>
                </a:solidFill>
                <a:latin typeface="华文中宋" panose="02010600040101010101" charset="-122"/>
                <a:ea typeface="华文中宋" panose="02010600040101010101" charset="-122"/>
              </a:rPr>
              <a:t>𝑦𝑡</a:t>
            </a:r>
            <a:r>
              <a:rPr lang="en-US" altLang="zh-CN" dirty="0">
                <a:solidFill>
                  <a:srgbClr val="FF0000"/>
                </a:solidFill>
                <a:latin typeface="华文中宋" panose="02010600040101010101" charset="-122"/>
                <a:ea typeface="华文中宋" panose="02010600040101010101" charset="-122"/>
              </a:rPr>
              <a:t>)</a:t>
            </a:r>
            <a:r>
              <a:rPr lang="zh-CN" altLang="en-US" dirty="0">
                <a:latin typeface="华文中宋" panose="02010600040101010101" charset="-122"/>
                <a:ea typeface="华文中宋" panose="02010600040101010101" charset="-122"/>
              </a:rPr>
              <a:t>，上一时刻的隐藏状态</a:t>
            </a:r>
            <a:r>
              <a:rPr lang="zh-CN" altLang="en-US" dirty="0">
                <a:solidFill>
                  <a:srgbClr val="FF0000"/>
                </a:solidFill>
                <a:latin typeface="华文中宋" panose="02010600040101010101" charset="-122"/>
                <a:ea typeface="华文中宋" panose="02010600040101010101" charset="-122"/>
              </a:rPr>
              <a:t>𝑠𝑡−</a:t>
            </a:r>
            <a:r>
              <a:rPr lang="en-US" altLang="zh-CN" dirty="0">
                <a:solidFill>
                  <a:srgbClr val="FF0000"/>
                </a:solidFill>
                <a:latin typeface="华文中宋" panose="02010600040101010101" charset="-122"/>
                <a:ea typeface="华文中宋" panose="02010600040101010101" charset="-122"/>
              </a:rPr>
              <a:t>1</a:t>
            </a:r>
            <a:r>
              <a:rPr lang="zh-CN" altLang="en-US" dirty="0">
                <a:latin typeface="华文中宋" panose="02010600040101010101" charset="-122"/>
                <a:ea typeface="华文中宋" panose="02010600040101010101" charset="-122"/>
              </a:rPr>
              <a:t>，一起放入编码器的</a:t>
            </a:r>
            <a:r>
              <a:rPr lang="en-US" altLang="zh-CN" dirty="0">
                <a:latin typeface="华文中宋" panose="02010600040101010101" charset="-122"/>
                <a:ea typeface="华文中宋" panose="02010600040101010101" charset="-122"/>
              </a:rPr>
              <a:t>RNN</a:t>
            </a:r>
            <a:r>
              <a:rPr lang="zh-CN" altLang="en-US" dirty="0">
                <a:latin typeface="华文中宋" panose="02010600040101010101" charset="-122"/>
                <a:ea typeface="华文中宋" panose="02010600040101010101" charset="-122"/>
              </a:rPr>
              <a:t>网络中，并将输出送入线性层𝑓，得到关于目标句子中下一时刻出现的单词的预测。</a:t>
            </a:r>
            <a:endParaRPr lang="zh-CN" altLang="en-US" dirty="0">
              <a:latin typeface="华文中宋" panose="02010600040101010101" charset="-122"/>
              <a:ea typeface="华文中宋" panose="02010600040101010101" charset="-122"/>
            </a:endParaRP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1153" y="2514600"/>
            <a:ext cx="2469147" cy="685874"/>
          </a:xfrm>
          <a:prstGeom prst="rect">
            <a:avLst/>
          </a:prstGeom>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1153" y="5134854"/>
            <a:ext cx="3623583" cy="1170696"/>
          </a:xfrm>
          <a:prstGeom prst="rect">
            <a:avLst/>
          </a:prstGeo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7" name="Picture 4"/>
          <p:cNvPicPr>
            <a:picLocks noChangeAspect="1"/>
          </p:cNvPicPr>
          <p:nvPr/>
        </p:nvPicPr>
        <p:blipFill>
          <a:blip r:embed="rId1"/>
          <a:stretch>
            <a:fillRect/>
          </a:stretch>
        </p:blipFill>
        <p:spPr>
          <a:xfrm>
            <a:off x="10919143" y="0"/>
            <a:ext cx="1282700" cy="1282700"/>
          </a:xfrm>
          <a:prstGeom prst="rect">
            <a:avLst/>
          </a:prstGeom>
          <a:noFill/>
          <a:ln w="9525">
            <a:noFill/>
          </a:ln>
        </p:spPr>
      </p:pic>
      <p:sp>
        <p:nvSpPr>
          <p:cNvPr id="5" name="文本框 4"/>
          <p:cNvSpPr txBox="1"/>
          <p:nvPr/>
        </p:nvSpPr>
        <p:spPr>
          <a:xfrm>
            <a:off x="410845" y="290830"/>
            <a:ext cx="2373630" cy="701675"/>
          </a:xfrm>
          <a:prstGeom prst="rect">
            <a:avLst/>
          </a:prstGeom>
          <a:noFill/>
        </p:spPr>
        <p:txBody>
          <a:bodyPr wrap="square" rtlCol="0" anchor="t">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prstClr val="black"/>
              </a:solidFill>
              <a:effectLst/>
              <a:uLnTx/>
              <a:uFillTx/>
              <a:latin typeface="华文中宋" panose="02010600040101010101" charset="-122"/>
              <a:ea typeface="华文中宋" panose="02010600040101010101"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prstClr val="black"/>
              </a:solidFill>
              <a:effectLst/>
              <a:uLnTx/>
              <a:uFillTx/>
              <a:latin typeface="华文中宋" panose="02010600040101010101" charset="-122"/>
              <a:ea typeface="华文中宋" panose="02010600040101010101" charset="-122"/>
              <a:cs typeface="+mn-cs"/>
              <a:sym typeface="+mn-ea"/>
            </a:endParaRPr>
          </a:p>
        </p:txBody>
      </p:sp>
      <p:sp>
        <p:nvSpPr>
          <p:cNvPr id="2" name="文本框 1"/>
          <p:cNvSpPr txBox="1"/>
          <p:nvPr/>
        </p:nvSpPr>
        <p:spPr>
          <a:xfrm>
            <a:off x="819149" y="992505"/>
            <a:ext cx="4772025" cy="461665"/>
          </a:xfrm>
          <a:prstGeom prst="rect">
            <a:avLst/>
          </a:prstGeom>
          <a:noFill/>
        </p:spPr>
        <p:txBody>
          <a:bodyPr wrap="square" rtlCol="0">
            <a:spAutoFit/>
          </a:bodyPr>
          <a:lstStyle/>
          <a:p>
            <a:pPr marL="285750" indent="-285750">
              <a:buFont typeface="Wingdings" panose="05000000000000000000" pitchFamily="2" charset="2"/>
              <a:buChar char="u"/>
            </a:pPr>
            <a:r>
              <a:rPr lang="en-US" altLang="zh-CN" sz="2400" b="1" dirty="0">
                <a:solidFill>
                  <a:srgbClr val="000000"/>
                </a:solidFill>
                <a:latin typeface="华文中宋" panose="02010600040101010101" charset="-122"/>
                <a:ea typeface="华文中宋" panose="02010600040101010101" charset="-122"/>
              </a:rPr>
              <a:t> </a:t>
            </a:r>
            <a:r>
              <a:rPr lang="zh-CN" altLang="en-US" sz="2400" b="1" dirty="0">
                <a:solidFill>
                  <a:srgbClr val="000000"/>
                </a:solidFill>
                <a:latin typeface="华文中宋" panose="02010600040101010101" charset="-122"/>
                <a:ea typeface="华文中宋" panose="02010600040101010101" charset="-122"/>
              </a:rPr>
              <a:t>封装</a:t>
            </a:r>
            <a:r>
              <a:rPr lang="en-US" altLang="zh-CN" sz="2400" b="1" i="0" dirty="0">
                <a:solidFill>
                  <a:srgbClr val="000000"/>
                </a:solidFill>
                <a:effectLst/>
                <a:latin typeface="华文中宋" panose="02010600040101010101" charset="-122"/>
                <a:ea typeface="华文中宋" panose="02010600040101010101" charset="-122"/>
              </a:rPr>
              <a:t>Seq2Seq</a:t>
            </a:r>
            <a:endParaRPr lang="en-US" altLang="zh-CN" sz="2400" b="1" i="0" dirty="0">
              <a:solidFill>
                <a:srgbClr val="000000"/>
              </a:solidFill>
              <a:effectLst/>
              <a:latin typeface="华文中宋" panose="02010600040101010101" charset="-122"/>
              <a:ea typeface="华文中宋" panose="02010600040101010101"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949" y="1694180"/>
            <a:ext cx="7670323" cy="2906395"/>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0249" y="4474897"/>
            <a:ext cx="4953001" cy="2206574"/>
          </a:xfrm>
          <a:prstGeom prst="rect">
            <a:avLst/>
          </a:prstGeo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7" name="Picture 4"/>
          <p:cNvPicPr>
            <a:picLocks noChangeAspect="1"/>
          </p:cNvPicPr>
          <p:nvPr/>
        </p:nvPicPr>
        <p:blipFill>
          <a:blip r:embed="rId1"/>
          <a:stretch>
            <a:fillRect/>
          </a:stretch>
        </p:blipFill>
        <p:spPr>
          <a:xfrm>
            <a:off x="10919143" y="0"/>
            <a:ext cx="1282700" cy="1282700"/>
          </a:xfrm>
          <a:prstGeom prst="rect">
            <a:avLst/>
          </a:prstGeom>
          <a:noFill/>
          <a:ln w="9525">
            <a:noFill/>
          </a:ln>
        </p:spPr>
      </p:pic>
      <p:sp>
        <p:nvSpPr>
          <p:cNvPr id="5" name="文本框 4"/>
          <p:cNvSpPr txBox="1"/>
          <p:nvPr/>
        </p:nvSpPr>
        <p:spPr>
          <a:xfrm>
            <a:off x="410845" y="290830"/>
            <a:ext cx="2373630" cy="701675"/>
          </a:xfrm>
          <a:prstGeom prst="rect">
            <a:avLst/>
          </a:prstGeom>
          <a:noFill/>
        </p:spPr>
        <p:txBody>
          <a:bodyPr wrap="square" rtlCol="0" anchor="t">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prstClr val="black"/>
              </a:solidFill>
              <a:effectLst/>
              <a:uLnTx/>
              <a:uFillTx/>
              <a:latin typeface="华文中宋" panose="02010600040101010101" charset="-122"/>
              <a:ea typeface="华文中宋" panose="02010600040101010101"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prstClr val="black"/>
              </a:solidFill>
              <a:effectLst/>
              <a:uLnTx/>
              <a:uFillTx/>
              <a:latin typeface="华文中宋" panose="02010600040101010101" charset="-122"/>
              <a:ea typeface="华文中宋" panose="02010600040101010101" charset="-122"/>
              <a:cs typeface="+mn-cs"/>
              <a:sym typeface="+mn-ea"/>
            </a:endParaRPr>
          </a:p>
        </p:txBody>
      </p:sp>
      <p:sp>
        <p:nvSpPr>
          <p:cNvPr id="2" name="文本框 1"/>
          <p:cNvSpPr txBox="1"/>
          <p:nvPr/>
        </p:nvSpPr>
        <p:spPr>
          <a:xfrm>
            <a:off x="819149" y="992505"/>
            <a:ext cx="4772025"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u"/>
              <a:defRPr/>
            </a:pPr>
            <a:r>
              <a:rPr kumimoji="0" lang="zh-CN" altLang="en-US" sz="2400" b="1" i="0" u="none" strike="noStrike" kern="1200" cap="none" spc="0" normalizeH="0" baseline="0" noProof="0" dirty="0">
                <a:ln>
                  <a:noFill/>
                </a:ln>
                <a:solidFill>
                  <a:srgbClr val="000000"/>
                </a:solidFill>
                <a:effectLst/>
                <a:uLnTx/>
                <a:uFillTx/>
                <a:latin typeface="华文中宋" panose="02010600040101010101" charset="-122"/>
                <a:ea typeface="华文中宋" panose="02010600040101010101" charset="-122"/>
                <a:cs typeface="+mn-cs"/>
              </a:rPr>
              <a:t> 模型训练</a:t>
            </a:r>
            <a:endParaRPr kumimoji="0" lang="zh-CN" altLang="en-US" sz="2400" b="1" i="0" u="none" strike="noStrike" kern="1200" cap="none" spc="0" normalizeH="0" baseline="0" noProof="0" dirty="0">
              <a:ln>
                <a:noFill/>
              </a:ln>
              <a:solidFill>
                <a:srgbClr val="000000"/>
              </a:solidFill>
              <a:effectLst/>
              <a:uLnTx/>
              <a:uFillTx/>
              <a:latin typeface="华文中宋" panose="02010600040101010101" charset="-122"/>
              <a:ea typeface="华文中宋" panose="02010600040101010101" charset="-122"/>
              <a:cs typeface="+mn-cs"/>
            </a:endParaRPr>
          </a:p>
        </p:txBody>
      </p:sp>
      <p:sp>
        <p:nvSpPr>
          <p:cNvPr id="3" name="文本框 2"/>
          <p:cNvSpPr txBox="1"/>
          <p:nvPr/>
        </p:nvSpPr>
        <p:spPr>
          <a:xfrm>
            <a:off x="1333500" y="1926455"/>
            <a:ext cx="7962900" cy="458780"/>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zh-CN" altLang="en-US" b="0" i="0" dirty="0">
                <a:solidFill>
                  <a:srgbClr val="000000"/>
                </a:solidFill>
                <a:effectLst/>
                <a:latin typeface="华文中宋" panose="02010600040101010101" charset="-122"/>
                <a:ea typeface="华文中宋" panose="02010600040101010101" charset="-122"/>
              </a:rPr>
              <a:t>模型参数，编码器，注意力层，解码器以及</a:t>
            </a:r>
            <a:r>
              <a:rPr lang="en-US" altLang="zh-CN" b="0" i="0" dirty="0">
                <a:solidFill>
                  <a:srgbClr val="000000"/>
                </a:solidFill>
                <a:effectLst/>
                <a:latin typeface="华文中宋" panose="02010600040101010101" charset="-122"/>
                <a:ea typeface="华文中宋" panose="02010600040101010101" charset="-122"/>
              </a:rPr>
              <a:t>Seq2Seq</a:t>
            </a:r>
            <a:r>
              <a:rPr lang="zh-CN" altLang="en-US" b="0" i="0" dirty="0">
                <a:solidFill>
                  <a:srgbClr val="000000"/>
                </a:solidFill>
                <a:effectLst/>
                <a:latin typeface="华文中宋" panose="02010600040101010101" charset="-122"/>
                <a:ea typeface="华文中宋" panose="02010600040101010101" charset="-122"/>
              </a:rPr>
              <a:t>网络初始化。</a:t>
            </a:r>
            <a:endParaRPr lang="zh-CN" altLang="en-US" dirty="0">
              <a:latin typeface="华文中宋" panose="02010600040101010101" charset="-122"/>
              <a:ea typeface="华文中宋" panose="02010600040101010101" charset="-122"/>
            </a:endParaRPr>
          </a:p>
        </p:txBody>
      </p:sp>
      <p:sp>
        <p:nvSpPr>
          <p:cNvPr id="4" name="文本框 3"/>
          <p:cNvSpPr txBox="1"/>
          <p:nvPr/>
        </p:nvSpPr>
        <p:spPr>
          <a:xfrm>
            <a:off x="1333500" y="2970220"/>
            <a:ext cx="8743950" cy="458780"/>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zh-CN" altLang="en-US" b="0" i="0" dirty="0">
                <a:solidFill>
                  <a:srgbClr val="000000"/>
                </a:solidFill>
                <a:effectLst/>
                <a:latin typeface="华文中宋" panose="02010600040101010101" charset="-122"/>
                <a:ea typeface="华文中宋" panose="02010600040101010101" charset="-122"/>
              </a:rPr>
              <a:t>模型训练，训练途中使用验证数据集进行验证评估，并保存效果最好的模型。</a:t>
            </a:r>
            <a:endParaRPr lang="zh-CN" altLang="en-US" dirty="0">
              <a:latin typeface="华文中宋" panose="02010600040101010101" charset="-122"/>
              <a:ea typeface="华文中宋" panose="02010600040101010101" charset="-122"/>
            </a:endParaRPr>
          </a:p>
        </p:txBody>
      </p:sp>
      <p:sp>
        <p:nvSpPr>
          <p:cNvPr id="7" name="文本框 6"/>
          <p:cNvSpPr txBox="1"/>
          <p:nvPr/>
        </p:nvSpPr>
        <p:spPr>
          <a:xfrm>
            <a:off x="819148" y="4013985"/>
            <a:ext cx="4772025"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u"/>
              <a:defRPr/>
            </a:pPr>
            <a:r>
              <a:rPr kumimoji="0" lang="zh-CN" altLang="en-US" sz="2400" b="1" i="0" u="none" strike="noStrike" kern="1200" cap="none" spc="0" normalizeH="0" baseline="0" noProof="0" dirty="0">
                <a:ln>
                  <a:noFill/>
                </a:ln>
                <a:solidFill>
                  <a:srgbClr val="000000"/>
                </a:solidFill>
                <a:effectLst/>
                <a:uLnTx/>
                <a:uFillTx/>
                <a:latin typeface="华文中宋" panose="02010600040101010101" charset="-122"/>
                <a:ea typeface="华文中宋" panose="02010600040101010101" charset="-122"/>
                <a:cs typeface="+mn-cs"/>
              </a:rPr>
              <a:t> 模型推理</a:t>
            </a:r>
            <a:endParaRPr kumimoji="0" lang="zh-CN" altLang="en-US" sz="2400" b="1" i="0" u="none" strike="noStrike" kern="1200" cap="none" spc="0" normalizeH="0" baseline="0" noProof="0" dirty="0">
              <a:ln>
                <a:noFill/>
              </a:ln>
              <a:solidFill>
                <a:srgbClr val="000000"/>
              </a:solidFill>
              <a:effectLst/>
              <a:uLnTx/>
              <a:uFillTx/>
              <a:latin typeface="华文中宋" panose="02010600040101010101" charset="-122"/>
              <a:ea typeface="华文中宋" panose="02010600040101010101" charset="-122"/>
              <a:cs typeface="+mn-cs"/>
            </a:endParaRPr>
          </a:p>
        </p:txBody>
      </p:sp>
      <p:sp>
        <p:nvSpPr>
          <p:cNvPr id="8" name="文本框 7"/>
          <p:cNvSpPr txBox="1"/>
          <p:nvPr/>
        </p:nvSpPr>
        <p:spPr>
          <a:xfrm>
            <a:off x="1400175" y="4927575"/>
            <a:ext cx="5600700" cy="369332"/>
          </a:xfrm>
          <a:prstGeom prst="rect">
            <a:avLst/>
          </a:prstGeom>
          <a:noFill/>
        </p:spPr>
        <p:txBody>
          <a:bodyPr wrap="square" rtlCol="0">
            <a:spAutoFit/>
          </a:bodyPr>
          <a:lstStyle/>
          <a:p>
            <a:pPr marL="285750" indent="-285750">
              <a:buFont typeface="Wingdings" panose="05000000000000000000" pitchFamily="2" charset="2"/>
              <a:buChar char="ü"/>
            </a:pPr>
            <a:r>
              <a:rPr lang="zh-CN" altLang="en-US" b="0" i="0" dirty="0">
                <a:solidFill>
                  <a:srgbClr val="000000"/>
                </a:solidFill>
                <a:effectLst/>
                <a:latin typeface="华文中宋" panose="02010600040101010101" charset="-122"/>
                <a:ea typeface="华文中宋" panose="02010600040101010101" charset="-122"/>
              </a:rPr>
              <a:t>使用测试数据集中的任意一组文本数据进行预测。</a:t>
            </a:r>
            <a:endParaRPr lang="zh-CN" altLang="en-US" dirty="0">
              <a:latin typeface="华文中宋" panose="02010600040101010101" charset="-122"/>
              <a:ea typeface="华文中宋" panose="02010600040101010101"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7" name="Picture 4"/>
          <p:cNvPicPr>
            <a:picLocks noChangeAspect="1"/>
          </p:cNvPicPr>
          <p:nvPr/>
        </p:nvPicPr>
        <p:blipFill>
          <a:blip r:embed="rId1"/>
          <a:stretch>
            <a:fillRect/>
          </a:stretch>
        </p:blipFill>
        <p:spPr>
          <a:xfrm>
            <a:off x="10919143" y="0"/>
            <a:ext cx="1282700" cy="1282700"/>
          </a:xfrm>
          <a:prstGeom prst="rect">
            <a:avLst/>
          </a:prstGeom>
          <a:noFill/>
          <a:ln w="9525">
            <a:noFill/>
          </a:ln>
        </p:spPr>
      </p:pic>
      <p:sp>
        <p:nvSpPr>
          <p:cNvPr id="5" name="文本框 4"/>
          <p:cNvSpPr txBox="1"/>
          <p:nvPr/>
        </p:nvSpPr>
        <p:spPr>
          <a:xfrm>
            <a:off x="410845" y="290830"/>
            <a:ext cx="2373630" cy="701675"/>
          </a:xfrm>
          <a:prstGeom prst="rect">
            <a:avLst/>
          </a:prstGeom>
          <a:noFill/>
        </p:spPr>
        <p:txBody>
          <a:bodyPr wrap="square" rtlCol="0" anchor="t">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prstClr val="black"/>
              </a:solidFill>
              <a:effectLst/>
              <a:uLnTx/>
              <a:uFillTx/>
              <a:latin typeface="华文中宋" panose="02010600040101010101" charset="-122"/>
              <a:ea typeface="华文中宋" panose="02010600040101010101" charset="-122"/>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prstClr val="black"/>
              </a:solidFill>
              <a:effectLst/>
              <a:uLnTx/>
              <a:uFillTx/>
              <a:latin typeface="华文中宋" panose="02010600040101010101" charset="-122"/>
              <a:ea typeface="华文中宋" panose="02010600040101010101" charset="-122"/>
              <a:cs typeface="+mn-cs"/>
              <a:sym typeface="+mn-ea"/>
            </a:endParaRPr>
          </a:p>
        </p:txBody>
      </p:sp>
      <p:sp>
        <p:nvSpPr>
          <p:cNvPr id="2" name="文本框 1"/>
          <p:cNvSpPr txBox="1"/>
          <p:nvPr/>
        </p:nvSpPr>
        <p:spPr>
          <a:xfrm>
            <a:off x="819149" y="992505"/>
            <a:ext cx="4772025"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u"/>
              <a:defRPr/>
            </a:pPr>
            <a:r>
              <a:rPr kumimoji="0" lang="zh-CN" altLang="en-US" sz="2400" b="1" i="0" u="none" strike="noStrike" kern="1200" cap="none" spc="0" normalizeH="0" baseline="0" noProof="0" dirty="0">
                <a:ln>
                  <a:noFill/>
                </a:ln>
                <a:solidFill>
                  <a:srgbClr val="000000"/>
                </a:solidFill>
                <a:effectLst/>
                <a:uLnTx/>
                <a:uFillTx/>
                <a:latin typeface="华文中宋" panose="02010600040101010101" charset="-122"/>
                <a:ea typeface="华文中宋" panose="02010600040101010101" charset="-122"/>
                <a:cs typeface="+mn-cs"/>
              </a:rPr>
              <a:t> 评估指标</a:t>
            </a:r>
            <a:endParaRPr kumimoji="0" lang="zh-CN" altLang="en-US" sz="2400" b="1" i="0" u="none" strike="noStrike" kern="1200" cap="none" spc="0" normalizeH="0" baseline="0" noProof="0" dirty="0">
              <a:ln>
                <a:noFill/>
              </a:ln>
              <a:solidFill>
                <a:srgbClr val="000000"/>
              </a:solidFill>
              <a:effectLst/>
              <a:uLnTx/>
              <a:uFillTx/>
              <a:latin typeface="华文中宋" panose="02010600040101010101" charset="-122"/>
              <a:ea typeface="华文中宋" panose="02010600040101010101" charset="-122"/>
              <a:cs typeface="+mn-cs"/>
            </a:endParaRPr>
          </a:p>
        </p:txBody>
      </p:sp>
      <p:sp>
        <p:nvSpPr>
          <p:cNvPr id="4" name="文本框 3"/>
          <p:cNvSpPr txBox="1"/>
          <p:nvPr/>
        </p:nvSpPr>
        <p:spPr>
          <a:xfrm>
            <a:off x="1269206" y="1786513"/>
            <a:ext cx="6100762" cy="369332"/>
          </a:xfrm>
          <a:prstGeom prst="rect">
            <a:avLst/>
          </a:prstGeom>
          <a:noFill/>
        </p:spPr>
        <p:txBody>
          <a:bodyPr wrap="square">
            <a:spAutoFit/>
          </a:bodyPr>
          <a:lstStyle/>
          <a:p>
            <a:pPr algn="l"/>
            <a:r>
              <a:rPr lang="en-US" altLang="zh-CN" b="1" i="0" dirty="0">
                <a:solidFill>
                  <a:srgbClr val="000000"/>
                </a:solidFill>
                <a:effectLst/>
                <a:latin typeface="华文中宋" panose="02010600040101010101" charset="-122"/>
                <a:ea typeface="华文中宋" panose="02010600040101010101" charset="-122"/>
              </a:rPr>
              <a:t>BLEU</a:t>
            </a:r>
            <a:r>
              <a:rPr lang="zh-CN" altLang="en-US" b="1" i="0" dirty="0">
                <a:solidFill>
                  <a:srgbClr val="000000"/>
                </a:solidFill>
                <a:effectLst/>
                <a:latin typeface="华文中宋" panose="02010600040101010101" charset="-122"/>
                <a:ea typeface="华文中宋" panose="02010600040101010101" charset="-122"/>
              </a:rPr>
              <a:t>得分</a:t>
            </a:r>
            <a:endParaRPr lang="zh-CN" altLang="en-US" b="1" i="0" dirty="0">
              <a:solidFill>
                <a:srgbClr val="000000"/>
              </a:solidFill>
              <a:effectLst/>
              <a:latin typeface="华文中宋" panose="02010600040101010101" charset="-122"/>
              <a:ea typeface="华文中宋" panose="02010600040101010101" charset="-122"/>
            </a:endParaRPr>
          </a:p>
        </p:txBody>
      </p:sp>
      <p:sp>
        <p:nvSpPr>
          <p:cNvPr id="8" name="文本框 7"/>
          <p:cNvSpPr txBox="1"/>
          <p:nvPr/>
        </p:nvSpPr>
        <p:spPr>
          <a:xfrm>
            <a:off x="1173955" y="2323237"/>
            <a:ext cx="10627519" cy="1705275"/>
          </a:xfrm>
          <a:prstGeom prst="rect">
            <a:avLst/>
          </a:prstGeom>
          <a:noFill/>
        </p:spPr>
        <p:txBody>
          <a:bodyPr wrap="square">
            <a:spAutoFit/>
          </a:bodyPr>
          <a:lstStyle/>
          <a:p>
            <a:pPr>
              <a:lnSpc>
                <a:spcPct val="150000"/>
              </a:lnSpc>
            </a:pPr>
            <a:r>
              <a:rPr lang="zh-CN" altLang="en-US" dirty="0">
                <a:latin typeface="华文中宋" panose="02010600040101010101" charset="-122"/>
                <a:ea typeface="华文中宋" panose="02010600040101010101" charset="-122"/>
              </a:rPr>
              <a:t>双语替换评测得分（bilingual evaluation understudy，BLEU）为衡量文本翻译模型生成出来的语句好坏的一种算法，它的核心在于评估机器翻译的译文 predpred 与人工翻译的参考译文 label的相似度。通过对机器译文的片段与参考译文进行比较，计算出各个片段的的分数，并配以权重进行加和，基本规则为：</a:t>
            </a:r>
            <a:endParaRPr lang="zh-CN" altLang="en-US" dirty="0">
              <a:latin typeface="华文中宋" panose="02010600040101010101" charset="-122"/>
              <a:ea typeface="华文中宋" panose="02010600040101010101" charset="-122"/>
            </a:endParaRPr>
          </a:p>
        </p:txBody>
      </p:sp>
      <p:sp>
        <p:nvSpPr>
          <p:cNvPr id="10" name="文本框 9"/>
          <p:cNvSpPr txBox="1"/>
          <p:nvPr/>
        </p:nvSpPr>
        <p:spPr>
          <a:xfrm>
            <a:off x="1173955" y="4195904"/>
            <a:ext cx="6100762" cy="2120773"/>
          </a:xfrm>
          <a:prstGeom prst="rect">
            <a:avLst/>
          </a:prstGeom>
          <a:noFill/>
        </p:spPr>
        <p:txBody>
          <a:bodyPr wrap="square">
            <a:spAutoFit/>
          </a:bodyPr>
          <a:lstStyle/>
          <a:p>
            <a:pPr algn="l">
              <a:lnSpc>
                <a:spcPct val="150000"/>
              </a:lnSpc>
              <a:buFont typeface="+mj-lt"/>
              <a:buAutoNum type="arabicPeriod"/>
            </a:pPr>
            <a:r>
              <a:rPr lang="zh-CN" altLang="en-US" b="0" i="0" dirty="0">
                <a:solidFill>
                  <a:srgbClr val="000000"/>
                </a:solidFill>
                <a:effectLst/>
                <a:latin typeface="华文中宋" panose="02010600040101010101" charset="-122"/>
                <a:ea typeface="华文中宋" panose="02010600040101010101" charset="-122"/>
              </a:rPr>
              <a:t>惩罚过短的预测，即如果机器翻译出来的译文相对于人工翻译的参考译文过于短小，则命中率越高，需要施加更多的惩罚；</a:t>
            </a:r>
            <a:endParaRPr lang="zh-CN" altLang="en-US" b="0" i="0" dirty="0">
              <a:solidFill>
                <a:srgbClr val="000000"/>
              </a:solidFill>
              <a:effectLst/>
              <a:latin typeface="华文中宋" panose="02010600040101010101" charset="-122"/>
              <a:ea typeface="华文中宋" panose="02010600040101010101" charset="-122"/>
            </a:endParaRPr>
          </a:p>
          <a:p>
            <a:pPr algn="l">
              <a:lnSpc>
                <a:spcPct val="150000"/>
              </a:lnSpc>
              <a:buFont typeface="+mj-lt"/>
              <a:buAutoNum type="arabicPeriod"/>
            </a:pPr>
            <a:r>
              <a:rPr lang="zh-CN" altLang="en-US" b="0" i="0" dirty="0">
                <a:solidFill>
                  <a:srgbClr val="000000"/>
                </a:solidFill>
                <a:effectLst/>
                <a:latin typeface="华文中宋" panose="02010600040101010101" charset="-122"/>
                <a:ea typeface="华文中宋" panose="02010600040101010101" charset="-122"/>
              </a:rPr>
              <a:t>对长段落匹配更高的权重，即如果出现长段落的完全命中，说明机器翻译的译文更贴近人工翻译的参考译文；</a:t>
            </a:r>
            <a:endParaRPr lang="zh-CN" altLang="en-US" b="0" i="0" dirty="0">
              <a:solidFill>
                <a:srgbClr val="000000"/>
              </a:solidFill>
              <a:effectLst/>
              <a:latin typeface="华文中宋" panose="02010600040101010101" charset="-122"/>
              <a:ea typeface="华文中宋" panose="02010600040101010101" charset="-122"/>
            </a:endParaRPr>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4717" y="4195904"/>
            <a:ext cx="4544465" cy="842833"/>
          </a:xfrm>
          <a:prstGeom prst="rect">
            <a:avLst/>
          </a:prstGeom>
        </p:spPr>
      </p:pic>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9968" y="5238041"/>
            <a:ext cx="4735405" cy="736619"/>
          </a:xfrm>
          <a:prstGeom prst="rect">
            <a:avLst/>
          </a:prstGeom>
        </p:spPr>
      </p:pic>
      <p:sp>
        <p:nvSpPr>
          <p:cNvPr id="16" name="文本框 15"/>
          <p:cNvSpPr txBox="1"/>
          <p:nvPr/>
        </p:nvSpPr>
        <p:spPr>
          <a:xfrm>
            <a:off x="7565231" y="6173964"/>
            <a:ext cx="6100762" cy="369332"/>
          </a:xfrm>
          <a:prstGeom prst="rect">
            <a:avLst/>
          </a:prstGeom>
          <a:noFill/>
        </p:spPr>
        <p:txBody>
          <a:bodyPr wrap="square">
            <a:spAutoFit/>
          </a:bodyPr>
          <a:lstStyle/>
          <a:p>
            <a:r>
              <a:rPr lang="zh-CN" altLang="en-US" b="1" i="0" dirty="0">
                <a:solidFill>
                  <a:srgbClr val="4D4D4D"/>
                </a:solidFill>
                <a:effectLst/>
                <a:latin typeface="-apple-system"/>
              </a:rPr>
              <a:t>这个分数越高说明机器翻译得越好</a:t>
            </a:r>
            <a:endParaRPr lang="zh-CN" alt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7" name="Picture 4"/>
          <p:cNvPicPr>
            <a:picLocks noChangeAspect="1"/>
          </p:cNvPicPr>
          <p:nvPr/>
        </p:nvPicPr>
        <p:blipFill>
          <a:blip r:embed="rId1"/>
          <a:stretch>
            <a:fillRect/>
          </a:stretch>
        </p:blipFill>
        <p:spPr>
          <a:xfrm>
            <a:off x="10698163" y="0"/>
            <a:ext cx="1282700" cy="1282700"/>
          </a:xfrm>
          <a:prstGeom prst="rect">
            <a:avLst/>
          </a:prstGeom>
          <a:noFill/>
          <a:ln w="9525">
            <a:noFill/>
          </a:ln>
        </p:spPr>
      </p:pic>
      <p:sp>
        <p:nvSpPr>
          <p:cNvPr id="5" name="文本框 4"/>
          <p:cNvSpPr txBox="1"/>
          <p:nvPr>
            <p:custDataLst>
              <p:tags r:id="rId2"/>
            </p:custDataLst>
          </p:nvPr>
        </p:nvSpPr>
        <p:spPr>
          <a:xfrm>
            <a:off x="4643120" y="368300"/>
            <a:ext cx="2373630" cy="701675"/>
          </a:xfrm>
          <a:prstGeom prst="rect">
            <a:avLst/>
          </a:prstGeom>
          <a:noFill/>
        </p:spPr>
        <p:txBody>
          <a:bodyPr wrap="square" rtlCol="0" anchor="t">
            <a:noAutofit/>
          </a:bodyPr>
          <a:lstStyle/>
          <a:p>
            <a:r>
              <a:rPr lang="zh-CN" altLang="en-US" sz="3200" dirty="0">
                <a:latin typeface="华文中宋" panose="02010600040101010101" charset="-122"/>
                <a:ea typeface="华文中宋" panose="02010600040101010101" charset="-122"/>
                <a:sym typeface="+mn-ea"/>
              </a:rPr>
              <a:t>实验要求</a:t>
            </a:r>
            <a:endParaRPr lang="zh-CN" altLang="en-US" sz="3200" dirty="0">
              <a:latin typeface="华文中宋" panose="02010600040101010101" charset="-122"/>
              <a:ea typeface="华文中宋" panose="02010600040101010101" charset="-122"/>
              <a:sym typeface="+mn-ea"/>
            </a:endParaRPr>
          </a:p>
          <a:p>
            <a:endParaRPr lang="zh-CN" altLang="en-US" sz="3200" dirty="0">
              <a:latin typeface="华文中宋" panose="02010600040101010101" charset="-122"/>
              <a:ea typeface="华文中宋" panose="02010600040101010101" charset="-122"/>
              <a:sym typeface="+mn-ea"/>
            </a:endParaRPr>
          </a:p>
        </p:txBody>
      </p:sp>
      <p:sp>
        <p:nvSpPr>
          <p:cNvPr id="4" name="文本框 3"/>
          <p:cNvSpPr txBox="1"/>
          <p:nvPr/>
        </p:nvSpPr>
        <p:spPr>
          <a:xfrm>
            <a:off x="1133475" y="1435089"/>
            <a:ext cx="9239250" cy="4246245"/>
          </a:xfrm>
          <a:prstGeom prst="rect">
            <a:avLst/>
          </a:prstGeom>
          <a:noFill/>
        </p:spPr>
        <p:txBody>
          <a:bodyPr wrap="square">
            <a:spAutoFit/>
          </a:bodyPr>
          <a:lstStyle/>
          <a:p>
            <a:pPr marL="0" indent="0">
              <a:lnSpc>
                <a:spcPct val="150000"/>
              </a:lnSpc>
              <a:buNone/>
            </a:pPr>
            <a:r>
              <a:rPr lang="en-US" altLang="zh-CN" sz="2000" dirty="0">
                <a:solidFill>
                  <a:schemeClr val="tx1"/>
                </a:solidFill>
                <a:latin typeface="华文中宋" panose="02010600040101010101" charset="-122"/>
                <a:ea typeface="华文中宋" panose="02010600040101010101" charset="-122"/>
              </a:rPr>
              <a:t>1.</a:t>
            </a:r>
            <a:r>
              <a:rPr lang="zh-CN" altLang="en-US" sz="2000" dirty="0">
                <a:solidFill>
                  <a:schemeClr val="tx1"/>
                </a:solidFill>
                <a:latin typeface="华文中宋" panose="02010600040101010101" charset="-122"/>
                <a:ea typeface="华文中宋" panose="02010600040101010101" charset="-122"/>
              </a:rPr>
              <a:t>按实验要求完成代码编写，并且能正确得出实验结果。</a:t>
            </a:r>
            <a:endParaRPr lang="zh-CN" altLang="en-US" sz="2000" dirty="0">
              <a:solidFill>
                <a:schemeClr val="tx1"/>
              </a:solidFill>
              <a:latin typeface="华文中宋" panose="02010600040101010101" charset="-122"/>
              <a:ea typeface="华文中宋" panose="02010600040101010101" charset="-122"/>
            </a:endParaRPr>
          </a:p>
          <a:p>
            <a:pPr marL="0" indent="0">
              <a:lnSpc>
                <a:spcPct val="150000"/>
              </a:lnSpc>
              <a:buNone/>
            </a:pPr>
            <a:r>
              <a:rPr lang="zh-CN" altLang="en-US" sz="2000" dirty="0">
                <a:solidFill>
                  <a:schemeClr val="tx1"/>
                </a:solidFill>
                <a:latin typeface="华文中宋" panose="02010600040101010101" charset="-122"/>
                <a:ea typeface="华文中宋" panose="02010600040101010101" charset="-122"/>
                <a:sym typeface="+mn-ea"/>
              </a:rPr>
              <a:t>程序命名方式：</a:t>
            </a:r>
            <a:r>
              <a:rPr lang="zh-CN" altLang="en-US" sz="2000" b="1" dirty="0">
                <a:solidFill>
                  <a:schemeClr val="tx1"/>
                </a:solidFill>
                <a:latin typeface="华文中宋" panose="02010600040101010101" charset="-122"/>
                <a:ea typeface="华文中宋" panose="02010600040101010101" charset="-122"/>
                <a:sym typeface="+mn-ea"/>
              </a:rPr>
              <a:t>姓名首字母</a:t>
            </a:r>
            <a:r>
              <a:rPr lang="en-US" altLang="zh-CN" sz="2000" b="1" dirty="0">
                <a:solidFill>
                  <a:schemeClr val="tx1"/>
                </a:solidFill>
                <a:latin typeface="华文中宋" panose="02010600040101010101" charset="-122"/>
                <a:ea typeface="华文中宋" panose="02010600040101010101" charset="-122"/>
                <a:sym typeface="+mn-ea"/>
              </a:rPr>
              <a:t>+NLP+</a:t>
            </a:r>
            <a:r>
              <a:rPr lang="zh-CN" altLang="en-US" sz="2000" b="1" dirty="0">
                <a:solidFill>
                  <a:schemeClr val="tx1"/>
                </a:solidFill>
                <a:latin typeface="华文中宋" panose="02010600040101010101" charset="-122"/>
                <a:ea typeface="华文中宋" panose="02010600040101010101" charset="-122"/>
                <a:sym typeface="+mn-ea"/>
              </a:rPr>
              <a:t>实验序号</a:t>
            </a:r>
            <a:r>
              <a:rPr lang="en-US" altLang="zh-CN" sz="2000" dirty="0">
                <a:solidFill>
                  <a:schemeClr val="tx1"/>
                </a:solidFill>
                <a:latin typeface="华文中宋" panose="02010600040101010101" charset="-122"/>
                <a:ea typeface="华文中宋" panose="02010600040101010101" charset="-122"/>
                <a:sym typeface="+mn-ea"/>
              </a:rPr>
              <a:t> </a:t>
            </a:r>
            <a:r>
              <a:rPr lang="zh-CN" altLang="en-US" sz="2000" dirty="0">
                <a:solidFill>
                  <a:schemeClr val="tx1"/>
                </a:solidFill>
                <a:latin typeface="华文中宋" panose="02010600040101010101" charset="-122"/>
                <a:ea typeface="华文中宋" panose="02010600040101010101" charset="-122"/>
                <a:sym typeface="+mn-ea"/>
              </a:rPr>
              <a:t>例：</a:t>
            </a:r>
            <a:r>
              <a:rPr lang="en-US" altLang="zh-CN" sz="2000" dirty="0">
                <a:latin typeface="华文中宋" panose="02010600040101010101" charset="-122"/>
                <a:ea typeface="华文中宋" panose="02010600040101010101" charset="-122"/>
                <a:sym typeface="+mn-ea"/>
              </a:rPr>
              <a:t>QXP</a:t>
            </a:r>
            <a:r>
              <a:rPr lang="en-US" altLang="zh-CN" sz="2000" dirty="0">
                <a:solidFill>
                  <a:schemeClr val="tx1"/>
                </a:solidFill>
                <a:latin typeface="华文中宋" panose="02010600040101010101" charset="-122"/>
                <a:ea typeface="华文中宋" panose="02010600040101010101" charset="-122"/>
                <a:sym typeface="+mn-ea"/>
              </a:rPr>
              <a:t>NLP01.cpp</a:t>
            </a:r>
            <a:endParaRPr lang="zh-CN" altLang="en-US" sz="2000" dirty="0">
              <a:solidFill>
                <a:schemeClr val="tx1"/>
              </a:solidFill>
              <a:latin typeface="华文中宋" panose="02010600040101010101" charset="-122"/>
              <a:ea typeface="华文中宋" panose="02010600040101010101" charset="-122"/>
            </a:endParaRPr>
          </a:p>
          <a:p>
            <a:pPr marL="0" indent="0">
              <a:lnSpc>
                <a:spcPct val="150000"/>
              </a:lnSpc>
              <a:buNone/>
            </a:pPr>
            <a:r>
              <a:rPr lang="en-US" altLang="zh-CN" sz="2000" dirty="0">
                <a:solidFill>
                  <a:schemeClr val="tx1"/>
                </a:solidFill>
                <a:latin typeface="华文中宋" panose="02010600040101010101" charset="-122"/>
                <a:ea typeface="华文中宋" panose="02010600040101010101" charset="-122"/>
              </a:rPr>
              <a:t>2.</a:t>
            </a:r>
            <a:r>
              <a:rPr lang="zh-CN" altLang="en-US" sz="2000" dirty="0">
                <a:solidFill>
                  <a:schemeClr val="tx1"/>
                </a:solidFill>
                <a:latin typeface="华文中宋" panose="02010600040101010101" charset="-122"/>
                <a:ea typeface="华文中宋" panose="02010600040101010101" charset="-122"/>
              </a:rPr>
              <a:t>编写实验报告（内容包括但不限于实验内容、实验思路、实现过程、结果截图展示、实验总结等）</a:t>
            </a:r>
            <a:endParaRPr lang="zh-CN" altLang="en-US" sz="2000" dirty="0">
              <a:solidFill>
                <a:schemeClr val="tx1"/>
              </a:solidFill>
              <a:latin typeface="华文中宋" panose="02010600040101010101" charset="-122"/>
              <a:ea typeface="华文中宋" panose="02010600040101010101" charset="-122"/>
            </a:endParaRPr>
          </a:p>
          <a:p>
            <a:pPr marL="0" indent="0">
              <a:lnSpc>
                <a:spcPct val="150000"/>
              </a:lnSpc>
              <a:buNone/>
            </a:pPr>
            <a:r>
              <a:rPr lang="zh-CN" altLang="en-US" sz="2000" dirty="0">
                <a:solidFill>
                  <a:schemeClr val="tx1"/>
                </a:solidFill>
                <a:latin typeface="华文中宋" panose="02010600040101010101" charset="-122"/>
                <a:ea typeface="华文中宋" panose="02010600040101010101" charset="-122"/>
                <a:sym typeface="+mn-ea"/>
              </a:rPr>
              <a:t>实验报告命名方式：</a:t>
            </a:r>
            <a:r>
              <a:rPr lang="zh-CN" altLang="en-US" sz="2000" b="1" dirty="0">
                <a:solidFill>
                  <a:schemeClr val="tx1"/>
                </a:solidFill>
                <a:latin typeface="华文中宋" panose="02010600040101010101" charset="-122"/>
                <a:ea typeface="华文中宋" panose="02010600040101010101" charset="-122"/>
                <a:sym typeface="+mn-ea"/>
              </a:rPr>
              <a:t>学号</a:t>
            </a:r>
            <a:r>
              <a:rPr lang="en-US" altLang="zh-CN" sz="2000" b="1" dirty="0">
                <a:solidFill>
                  <a:schemeClr val="tx1"/>
                </a:solidFill>
                <a:latin typeface="华文中宋" panose="02010600040101010101" charset="-122"/>
                <a:ea typeface="华文中宋" panose="02010600040101010101" charset="-122"/>
                <a:sym typeface="+mn-ea"/>
              </a:rPr>
              <a:t>-</a:t>
            </a:r>
            <a:r>
              <a:rPr lang="zh-CN" altLang="en-US" sz="2000" b="1" dirty="0">
                <a:solidFill>
                  <a:schemeClr val="tx1"/>
                </a:solidFill>
                <a:latin typeface="华文中宋" panose="02010600040101010101" charset="-122"/>
                <a:ea typeface="华文中宋" panose="02010600040101010101" charset="-122"/>
                <a:sym typeface="+mn-ea"/>
              </a:rPr>
              <a:t>姓名</a:t>
            </a:r>
            <a:r>
              <a:rPr lang="en-US" altLang="zh-CN" sz="2000" b="1" dirty="0">
                <a:solidFill>
                  <a:schemeClr val="tx1"/>
                </a:solidFill>
                <a:latin typeface="华文中宋" panose="02010600040101010101" charset="-122"/>
                <a:ea typeface="华文中宋" panose="02010600040101010101" charset="-122"/>
                <a:sym typeface="+mn-ea"/>
              </a:rPr>
              <a:t>-</a:t>
            </a:r>
            <a:r>
              <a:rPr lang="zh-CN" altLang="en-US" sz="2000" b="1" dirty="0">
                <a:solidFill>
                  <a:schemeClr val="tx1"/>
                </a:solidFill>
                <a:latin typeface="华文中宋" panose="02010600040101010101" charset="-122"/>
                <a:ea typeface="华文中宋" panose="02010600040101010101" charset="-122"/>
                <a:sym typeface="+mn-ea"/>
              </a:rPr>
              <a:t>实验序号</a:t>
            </a:r>
            <a:r>
              <a:rPr lang="zh-CN" altLang="en-US" sz="2000" dirty="0">
                <a:solidFill>
                  <a:schemeClr val="tx1"/>
                </a:solidFill>
                <a:latin typeface="华文中宋" panose="02010600040101010101" charset="-122"/>
                <a:ea typeface="华文中宋" panose="02010600040101010101" charset="-122"/>
                <a:sym typeface="+mn-ea"/>
              </a:rPr>
              <a:t>，例如：</a:t>
            </a:r>
            <a:r>
              <a:rPr lang="en-US" altLang="zh-CN" sz="2000" dirty="0">
                <a:latin typeface="华文中宋" panose="02010600040101010101" charset="-122"/>
                <a:ea typeface="华文中宋" panose="02010600040101010101" charset="-122"/>
                <a:sym typeface="+mn-ea"/>
              </a:rPr>
              <a:t>212202</a:t>
            </a:r>
            <a:r>
              <a:rPr lang="en-US" altLang="zh-CN" sz="2000" dirty="0">
                <a:solidFill>
                  <a:schemeClr val="tx1"/>
                </a:solidFill>
                <a:latin typeface="华文中宋" panose="02010600040101010101" charset="-122"/>
                <a:ea typeface="华文中宋" panose="02010600040101010101" charset="-122"/>
                <a:sym typeface="+mn-ea"/>
              </a:rPr>
              <a:t>xxxxx –</a:t>
            </a:r>
            <a:r>
              <a:rPr lang="zh-CN" altLang="en-US" sz="2000" dirty="0">
                <a:latin typeface="华文中宋" panose="02010600040101010101" charset="-122"/>
                <a:ea typeface="华文中宋" panose="02010600040101010101" charset="-122"/>
                <a:sym typeface="+mn-ea"/>
              </a:rPr>
              <a:t>覃</a:t>
            </a:r>
            <a:r>
              <a:rPr lang="en-US" altLang="zh-CN" sz="2000" dirty="0">
                <a:solidFill>
                  <a:schemeClr val="tx1"/>
                </a:solidFill>
                <a:latin typeface="华文中宋" panose="02010600040101010101" charset="-122"/>
                <a:ea typeface="华文中宋" panose="02010600040101010101" charset="-122"/>
                <a:sym typeface="+mn-ea"/>
              </a:rPr>
              <a:t>xx-</a:t>
            </a:r>
            <a:r>
              <a:rPr lang="zh-CN" altLang="en-US" sz="2000" dirty="0">
                <a:solidFill>
                  <a:schemeClr val="tx1"/>
                </a:solidFill>
                <a:latin typeface="华文中宋" panose="02010600040101010101" charset="-122"/>
                <a:ea typeface="华文中宋" panose="02010600040101010101" charset="-122"/>
                <a:sym typeface="+mn-ea"/>
              </a:rPr>
              <a:t>实验一</a:t>
            </a:r>
            <a:endParaRPr lang="en-US" altLang="zh-CN" sz="2000" dirty="0">
              <a:solidFill>
                <a:schemeClr val="tx1"/>
              </a:solidFill>
              <a:latin typeface="华文中宋" panose="02010600040101010101" charset="-122"/>
              <a:ea typeface="华文中宋" panose="02010600040101010101" charset="-122"/>
            </a:endParaRPr>
          </a:p>
          <a:p>
            <a:pPr marL="0" indent="0">
              <a:lnSpc>
                <a:spcPct val="150000"/>
              </a:lnSpc>
              <a:buNone/>
            </a:pPr>
            <a:r>
              <a:rPr lang="en-US" altLang="zh-CN" sz="2000" dirty="0">
                <a:solidFill>
                  <a:schemeClr val="tx1"/>
                </a:solidFill>
                <a:latin typeface="华文中宋" panose="02010600040101010101" charset="-122"/>
                <a:ea typeface="华文中宋" panose="02010600040101010101" charset="-122"/>
              </a:rPr>
              <a:t>3. </a:t>
            </a:r>
            <a:r>
              <a:rPr lang="en-US" altLang="zh-CN" sz="2000" b="1" dirty="0">
                <a:solidFill>
                  <a:srgbClr val="FF0000"/>
                </a:solidFill>
                <a:latin typeface="华文中宋" panose="02010600040101010101" charset="-122"/>
                <a:ea typeface="华文中宋" panose="02010600040101010101" charset="-122"/>
              </a:rPr>
              <a:t>6</a:t>
            </a:r>
            <a:r>
              <a:rPr lang="zh-CN" altLang="en-US" sz="2000" b="1" dirty="0">
                <a:solidFill>
                  <a:srgbClr val="FF0000"/>
                </a:solidFill>
                <a:latin typeface="华文中宋" panose="02010600040101010101" charset="-122"/>
                <a:ea typeface="华文中宋" panose="02010600040101010101" charset="-122"/>
              </a:rPr>
              <a:t>月</a:t>
            </a:r>
            <a:r>
              <a:rPr lang="en-US" altLang="zh-CN" sz="2000" b="1" dirty="0">
                <a:solidFill>
                  <a:srgbClr val="FF0000"/>
                </a:solidFill>
                <a:latin typeface="华文中宋" panose="02010600040101010101" charset="-122"/>
                <a:ea typeface="华文中宋" panose="02010600040101010101" charset="-122"/>
              </a:rPr>
              <a:t>12</a:t>
            </a:r>
            <a:r>
              <a:rPr lang="zh-CN" altLang="en-US" sz="2000" b="1" dirty="0">
                <a:solidFill>
                  <a:srgbClr val="FF0000"/>
                </a:solidFill>
                <a:latin typeface="华文中宋" panose="02010600040101010101" charset="-122"/>
                <a:ea typeface="华文中宋" panose="02010600040101010101" charset="-122"/>
              </a:rPr>
              <a:t>日中午</a:t>
            </a:r>
            <a:r>
              <a:rPr lang="en-US" altLang="zh-CN" sz="2000" b="1" dirty="0">
                <a:solidFill>
                  <a:srgbClr val="FF0000"/>
                </a:solidFill>
                <a:latin typeface="华文中宋" panose="02010600040101010101" charset="-122"/>
                <a:ea typeface="华文中宋" panose="02010600040101010101" charset="-122"/>
              </a:rPr>
              <a:t>12:00</a:t>
            </a:r>
            <a:r>
              <a:rPr lang="zh-CN" altLang="en-US" sz="2000" dirty="0">
                <a:solidFill>
                  <a:schemeClr val="tx1"/>
                </a:solidFill>
                <a:latin typeface="华文中宋" panose="02010600040101010101" charset="-122"/>
                <a:ea typeface="华文中宋" panose="02010600040101010101" charset="-122"/>
              </a:rPr>
              <a:t>之前将程序代码、实验报告一并打包上传至邮箱。</a:t>
            </a:r>
            <a:endParaRPr lang="en-US" altLang="zh-CN" sz="2000" dirty="0">
              <a:solidFill>
                <a:schemeClr val="tx1"/>
              </a:solidFill>
              <a:latin typeface="华文中宋" panose="02010600040101010101" charset="-122"/>
              <a:ea typeface="华文中宋" panose="02010600040101010101" charset="-122"/>
            </a:endParaRPr>
          </a:p>
          <a:p>
            <a:pPr marL="0" indent="0">
              <a:lnSpc>
                <a:spcPct val="150000"/>
              </a:lnSpc>
              <a:buNone/>
            </a:pPr>
            <a:r>
              <a:rPr lang="en-US" altLang="zh-CN" sz="2000" dirty="0">
                <a:solidFill>
                  <a:schemeClr val="tx1"/>
                </a:solidFill>
                <a:latin typeface="华文中宋" panose="02010600040101010101" charset="-122"/>
                <a:ea typeface="华文中宋" panose="02010600040101010101" charset="-122"/>
              </a:rPr>
              <a:t>    </a:t>
            </a:r>
            <a:r>
              <a:rPr lang="zh-CN" altLang="en-US" sz="2000" dirty="0">
                <a:solidFill>
                  <a:schemeClr val="tx1"/>
                </a:solidFill>
                <a:latin typeface="华文中宋" panose="02010600040101010101" charset="-122"/>
                <a:ea typeface="华文中宋" panose="02010600040101010101" charset="-122"/>
                <a:sym typeface="+mn-ea"/>
              </a:rPr>
              <a:t>压缩包命名同实验报告</a:t>
            </a:r>
            <a:r>
              <a:rPr lang="en-US" altLang="zh-CN" sz="2000" dirty="0">
                <a:solidFill>
                  <a:schemeClr val="tx1"/>
                </a:solidFill>
                <a:latin typeface="华文中宋" panose="02010600040101010101" charset="-122"/>
                <a:ea typeface="华文中宋" panose="02010600040101010101" charset="-122"/>
              </a:rPr>
              <a:t>    </a:t>
            </a:r>
            <a:endParaRPr lang="en-US" altLang="zh-CN" sz="2000" dirty="0">
              <a:solidFill>
                <a:schemeClr val="tx1"/>
              </a:solidFill>
              <a:latin typeface="华文中宋" panose="02010600040101010101" charset="-122"/>
              <a:ea typeface="华文中宋" panose="02010600040101010101" charset="-122"/>
            </a:endParaRPr>
          </a:p>
          <a:p>
            <a:pPr marL="0" indent="0">
              <a:lnSpc>
                <a:spcPct val="150000"/>
              </a:lnSpc>
              <a:buNone/>
            </a:pPr>
            <a:r>
              <a:rPr lang="en-US" altLang="zh-CN" sz="2000" dirty="0">
                <a:solidFill>
                  <a:schemeClr val="tx1"/>
                </a:solidFill>
                <a:latin typeface="华文中宋" panose="02010600040101010101" charset="-122"/>
                <a:ea typeface="华文中宋" panose="02010600040101010101" charset="-122"/>
              </a:rPr>
              <a:t>    </a:t>
            </a:r>
            <a:r>
              <a:rPr lang="zh-CN" altLang="en-US" sz="2000" dirty="0">
                <a:solidFill>
                  <a:schemeClr val="tx1"/>
                </a:solidFill>
                <a:latin typeface="华文中宋" panose="02010600040101010101" charset="-122"/>
                <a:ea typeface="华文中宋" panose="02010600040101010101" charset="-122"/>
              </a:rPr>
              <a:t>邮箱：</a:t>
            </a:r>
            <a:r>
              <a:rPr lang="en-US" altLang="zh-CN" sz="2000" b="1" dirty="0">
                <a:solidFill>
                  <a:srgbClr val="FF0000"/>
                </a:solidFill>
                <a:latin typeface="华文中宋" panose="02010600040101010101" charset="-122"/>
                <a:ea typeface="华文中宋" panose="02010600040101010101" charset="-122"/>
              </a:rPr>
              <a:t>nlpspring2024@163.com</a:t>
            </a:r>
            <a:endParaRPr lang="en-US" altLang="zh-CN" sz="2000" dirty="0">
              <a:solidFill>
                <a:srgbClr val="FF0000"/>
              </a:solidFill>
              <a:latin typeface="华文中宋" panose="02010600040101010101" charset="-122"/>
              <a:ea typeface="华文中宋" panose="02010600040101010101" charset="-122"/>
            </a:endParaRPr>
          </a:p>
          <a:p>
            <a:pPr marL="0" indent="0">
              <a:lnSpc>
                <a:spcPct val="150000"/>
              </a:lnSpc>
              <a:buNone/>
            </a:pPr>
            <a:r>
              <a:rPr lang="en-US" altLang="zh-CN" sz="2000" dirty="0">
                <a:solidFill>
                  <a:schemeClr val="tx1"/>
                </a:solidFill>
                <a:latin typeface="华文中宋" panose="02010600040101010101" charset="-122"/>
                <a:ea typeface="华文中宋" panose="02010600040101010101" charset="-122"/>
              </a:rPr>
              <a:t>    </a:t>
            </a:r>
            <a:r>
              <a:rPr lang="zh-CN" altLang="en-US" sz="2000" dirty="0">
                <a:solidFill>
                  <a:schemeClr val="tx1"/>
                </a:solidFill>
                <a:latin typeface="华文中宋" panose="02010600040101010101" charset="-122"/>
                <a:ea typeface="华文中宋" panose="02010600040101010101" charset="-122"/>
              </a:rPr>
              <a:t>邮件主题：</a:t>
            </a:r>
            <a:r>
              <a:rPr lang="zh-CN" altLang="en-US" sz="2000" b="1" dirty="0">
                <a:solidFill>
                  <a:schemeClr val="tx1"/>
                </a:solidFill>
                <a:latin typeface="华文中宋" panose="02010600040101010101" charset="-122"/>
                <a:ea typeface="华文中宋" panose="02010600040101010101" charset="-122"/>
              </a:rPr>
              <a:t>姓名</a:t>
            </a:r>
            <a:r>
              <a:rPr lang="en-US" altLang="zh-CN" sz="2000" b="1" dirty="0">
                <a:solidFill>
                  <a:schemeClr val="tx1"/>
                </a:solidFill>
                <a:latin typeface="华文中宋" panose="02010600040101010101" charset="-122"/>
                <a:ea typeface="华文中宋" panose="02010600040101010101" charset="-122"/>
              </a:rPr>
              <a:t>+</a:t>
            </a:r>
            <a:r>
              <a:rPr lang="zh-CN" altLang="en-US" sz="2000" b="1" dirty="0">
                <a:solidFill>
                  <a:schemeClr val="tx1"/>
                </a:solidFill>
                <a:latin typeface="华文中宋" panose="02010600040101010101" charset="-122"/>
                <a:ea typeface="华文中宋" panose="02010600040101010101" charset="-122"/>
              </a:rPr>
              <a:t>实验序号</a:t>
            </a:r>
            <a:r>
              <a:rPr lang="en-US" altLang="zh-CN" sz="2000" dirty="0">
                <a:solidFill>
                  <a:schemeClr val="tx1"/>
                </a:solidFill>
                <a:latin typeface="华文中宋" panose="02010600040101010101" charset="-122"/>
                <a:ea typeface="华文中宋" panose="02010600040101010101" charset="-122"/>
              </a:rPr>
              <a:t>  </a:t>
            </a:r>
            <a:r>
              <a:rPr lang="zh-CN" altLang="en-US" sz="2000" dirty="0">
                <a:solidFill>
                  <a:schemeClr val="tx1"/>
                </a:solidFill>
                <a:latin typeface="华文中宋" panose="02010600040101010101" charset="-122"/>
                <a:ea typeface="华文中宋" panose="02010600040101010101" charset="-122"/>
              </a:rPr>
              <a:t>例：覃</a:t>
            </a:r>
            <a:r>
              <a:rPr lang="en-US" altLang="zh-CN" sz="2000" dirty="0">
                <a:solidFill>
                  <a:schemeClr val="tx1"/>
                </a:solidFill>
                <a:latin typeface="华文中宋" panose="02010600040101010101" charset="-122"/>
                <a:ea typeface="华文中宋" panose="02010600040101010101" charset="-122"/>
              </a:rPr>
              <a:t>xx</a:t>
            </a:r>
            <a:r>
              <a:rPr lang="zh-CN" altLang="en-US" sz="2000" dirty="0">
                <a:solidFill>
                  <a:schemeClr val="tx1"/>
                </a:solidFill>
                <a:latin typeface="华文中宋" panose="02010600040101010101" charset="-122"/>
                <a:ea typeface="华文中宋" panose="02010600040101010101" charset="-122"/>
              </a:rPr>
              <a:t>实验一</a:t>
            </a:r>
            <a:endParaRPr lang="en-US" altLang="zh-CN" sz="2000" dirty="0">
              <a:solidFill>
                <a:schemeClr val="tx1"/>
              </a:solidFill>
              <a:latin typeface="华文中宋" panose="02010600040101010101" charset="-122"/>
              <a:ea typeface="华文中宋" panose="02010600040101010101"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7" name="Picture 4"/>
          <p:cNvPicPr>
            <a:picLocks noChangeAspect="1"/>
          </p:cNvPicPr>
          <p:nvPr>
            <p:custDataLst>
              <p:tags r:id="rId1"/>
            </p:custDataLst>
          </p:nvPr>
        </p:nvPicPr>
        <p:blipFill>
          <a:blip r:embed="rId2"/>
          <a:stretch>
            <a:fillRect/>
          </a:stretch>
        </p:blipFill>
        <p:spPr>
          <a:xfrm>
            <a:off x="10698163" y="0"/>
            <a:ext cx="1282700" cy="1282700"/>
          </a:xfrm>
          <a:prstGeom prst="rect">
            <a:avLst/>
          </a:prstGeom>
          <a:noFill/>
          <a:ln w="9525">
            <a:noFill/>
          </a:ln>
        </p:spPr>
      </p:pic>
      <p:sp>
        <p:nvSpPr>
          <p:cNvPr id="9" name="标题 8"/>
          <p:cNvSpPr>
            <a:spLocks noGrp="1"/>
          </p:cNvSpPr>
          <p:nvPr>
            <p:ph type="title"/>
          </p:nvPr>
        </p:nvSpPr>
        <p:spPr/>
        <p:txBody>
          <a:bodyPr/>
          <a:lstStyle/>
          <a:p>
            <a:r>
              <a:rPr lang="zh-CN" altLang="en-US" dirty="0"/>
              <a:t>实验背景</a:t>
            </a:r>
            <a:endParaRPr lang="zh-CN" altLang="en-US" dirty="0"/>
          </a:p>
        </p:txBody>
      </p:sp>
      <p:sp>
        <p:nvSpPr>
          <p:cNvPr id="12" name="文本框 11"/>
          <p:cNvSpPr txBox="1"/>
          <p:nvPr/>
        </p:nvSpPr>
        <p:spPr>
          <a:xfrm>
            <a:off x="722700" y="1724025"/>
            <a:ext cx="7934325" cy="1524000"/>
          </a:xfrm>
          <a:prstGeom prst="rect">
            <a:avLst/>
          </a:prstGeom>
          <a:noFill/>
        </p:spPr>
        <p:txBody>
          <a:bodyPr wrap="square" rtlCol="0">
            <a:spAutoFit/>
          </a:bodyPr>
          <a:lstStyle/>
          <a:p>
            <a:endParaRPr lang="zh-CN" altLang="en-US"/>
          </a:p>
        </p:txBody>
      </p:sp>
      <p:sp>
        <p:nvSpPr>
          <p:cNvPr id="2" name="文本框 1"/>
          <p:cNvSpPr txBox="1"/>
          <p:nvPr/>
        </p:nvSpPr>
        <p:spPr>
          <a:xfrm>
            <a:off x="608400" y="1554093"/>
            <a:ext cx="6791325"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latin typeface="华文中宋" panose="02010600040101010101" charset="-122"/>
                <a:ea typeface="华文中宋" panose="02010600040101010101" charset="-122"/>
              </a:rPr>
              <a:t> 机器翻译</a:t>
            </a:r>
            <a:r>
              <a:rPr lang="zh-CN" altLang="en-US" sz="2400" b="0" i="0" dirty="0">
                <a:solidFill>
                  <a:srgbClr val="050E17"/>
                </a:solidFill>
                <a:effectLst/>
                <a:latin typeface="华文中宋" panose="02010600040101010101" charset="-122"/>
                <a:ea typeface="华文中宋" panose="02010600040101010101" charset="-122"/>
              </a:rPr>
              <a:t>（</a:t>
            </a:r>
            <a:r>
              <a:rPr lang="en-US" altLang="zh-CN" sz="2400" b="0" i="0" dirty="0">
                <a:solidFill>
                  <a:srgbClr val="050E17"/>
                </a:solidFill>
                <a:effectLst/>
                <a:latin typeface="华文中宋" panose="02010600040101010101" charset="-122"/>
                <a:ea typeface="华文中宋" panose="02010600040101010101" charset="-122"/>
              </a:rPr>
              <a:t>machine translation, MT</a:t>
            </a:r>
            <a:r>
              <a:rPr lang="zh-CN" altLang="en-US" sz="2400" b="0" i="0" dirty="0">
                <a:solidFill>
                  <a:srgbClr val="050E17"/>
                </a:solidFill>
                <a:effectLst/>
                <a:latin typeface="华文中宋" panose="02010600040101010101" charset="-122"/>
                <a:ea typeface="华文中宋" panose="02010600040101010101" charset="-122"/>
              </a:rPr>
              <a:t>）</a:t>
            </a:r>
            <a:endParaRPr lang="zh-CN" altLang="en-US" sz="2400" dirty="0">
              <a:latin typeface="华文中宋" panose="02010600040101010101" charset="-122"/>
              <a:ea typeface="华文中宋" panose="02010600040101010101" charset="-122"/>
            </a:endParaRPr>
          </a:p>
        </p:txBody>
      </p:sp>
      <p:sp>
        <p:nvSpPr>
          <p:cNvPr id="6" name="文本框 5"/>
          <p:cNvSpPr txBox="1"/>
          <p:nvPr/>
        </p:nvSpPr>
        <p:spPr>
          <a:xfrm>
            <a:off x="1006126" y="3536835"/>
            <a:ext cx="10463175" cy="400110"/>
          </a:xfrm>
          <a:prstGeom prst="rect">
            <a:avLst/>
          </a:prstGeom>
          <a:noFill/>
        </p:spPr>
        <p:txBody>
          <a:bodyPr wrap="square">
            <a:spAutoFit/>
          </a:bodyPr>
          <a:lstStyle/>
          <a:p>
            <a:r>
              <a:rPr lang="zh-CN" altLang="zh-CN" sz="2000" dirty="0">
                <a:effectLst/>
                <a:latin typeface="华文中宋" panose="02010600040101010101" charset="-122"/>
                <a:ea typeface="华文中宋" panose="02010600040101010101" charset="-122"/>
                <a:cs typeface="Arial" panose="020B0604020202020204" pitchFamily="34" charset="0"/>
              </a:rPr>
              <a:t>翻译任务在日常生活应用广泛，如手机中有各种翻译软件，可以满足人们交流、阅读的需求。</a:t>
            </a:r>
            <a:endParaRPr lang="zh-CN" altLang="en-US" sz="2000" dirty="0">
              <a:latin typeface="华文中宋" panose="02010600040101010101" charset="-122"/>
              <a:ea typeface="华文中宋" panose="02010600040101010101" charset="-122"/>
            </a:endParaRP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350" y="4124134"/>
            <a:ext cx="5023248" cy="2343838"/>
          </a:xfrm>
          <a:prstGeom prst="rect">
            <a:avLst/>
          </a:prstGeom>
        </p:spPr>
      </p:pic>
      <p:sp>
        <p:nvSpPr>
          <p:cNvPr id="16" name="文本框 15"/>
          <p:cNvSpPr txBox="1"/>
          <p:nvPr/>
        </p:nvSpPr>
        <p:spPr>
          <a:xfrm>
            <a:off x="1006126" y="2025090"/>
            <a:ext cx="10977524" cy="2346155"/>
          </a:xfrm>
          <a:prstGeom prst="rect">
            <a:avLst/>
          </a:prstGeom>
          <a:noFill/>
        </p:spPr>
        <p:txBody>
          <a:bodyPr wrap="square" rtlCol="0">
            <a:spAutoFit/>
          </a:bodyPr>
          <a:lstStyle/>
          <a:p>
            <a:pPr>
              <a:lnSpc>
                <a:spcPct val="150000"/>
              </a:lnSpc>
            </a:pPr>
            <a:r>
              <a:rPr lang="zh-CN" altLang="en-US" sz="2000" b="0" i="0" dirty="0">
                <a:solidFill>
                  <a:srgbClr val="050E17"/>
                </a:solidFill>
                <a:effectLst/>
                <a:latin typeface="华文中宋" panose="02010600040101010101" charset="-122"/>
                <a:ea typeface="华文中宋" panose="02010600040101010101" charset="-122"/>
              </a:rPr>
              <a:t>机器翻译是用计算机来实现不同语言之间翻译的技术。被翻译的语言通常称为源语言（</a:t>
            </a:r>
            <a:r>
              <a:rPr lang="en-US" altLang="zh-CN" sz="2000" b="0" i="0" dirty="0">
                <a:solidFill>
                  <a:srgbClr val="050E17"/>
                </a:solidFill>
                <a:effectLst/>
                <a:latin typeface="华文中宋" panose="02010600040101010101" charset="-122"/>
                <a:ea typeface="华文中宋" panose="02010600040101010101" charset="-122"/>
              </a:rPr>
              <a:t>source language</a:t>
            </a:r>
            <a:r>
              <a:rPr lang="zh-CN" altLang="en-US" sz="2000" b="0" i="0" dirty="0">
                <a:solidFill>
                  <a:srgbClr val="050E17"/>
                </a:solidFill>
                <a:effectLst/>
                <a:latin typeface="华文中宋" panose="02010600040101010101" charset="-122"/>
                <a:ea typeface="华文中宋" panose="02010600040101010101" charset="-122"/>
              </a:rPr>
              <a:t>），翻译成的结果语言称为目标语言（</a:t>
            </a:r>
            <a:r>
              <a:rPr lang="en-US" altLang="zh-CN" sz="2000" b="0" i="0" dirty="0">
                <a:solidFill>
                  <a:srgbClr val="050E17"/>
                </a:solidFill>
                <a:effectLst/>
                <a:latin typeface="华文中宋" panose="02010600040101010101" charset="-122"/>
                <a:ea typeface="华文中宋" panose="02010600040101010101" charset="-122"/>
              </a:rPr>
              <a:t>target language</a:t>
            </a:r>
            <a:r>
              <a:rPr lang="zh-CN" altLang="en-US" sz="2000" b="0" i="0" dirty="0">
                <a:solidFill>
                  <a:srgbClr val="050E17"/>
                </a:solidFill>
                <a:effectLst/>
                <a:latin typeface="华文中宋" panose="02010600040101010101" charset="-122"/>
                <a:ea typeface="华文中宋" panose="02010600040101010101" charset="-122"/>
              </a:rPr>
              <a:t>）。机器翻译即实现从源语言到目标语言转换的过程，是自然语言处理的重要研究领域之一。</a:t>
            </a:r>
            <a:br>
              <a:rPr lang="zh-CN" altLang="en-US" sz="2000" b="0" i="0" dirty="0">
                <a:solidFill>
                  <a:srgbClr val="050E17"/>
                </a:solidFill>
                <a:effectLst/>
                <a:latin typeface="华文中宋" panose="02010600040101010101" charset="-122"/>
                <a:ea typeface="华文中宋" panose="02010600040101010101" charset="-122"/>
              </a:rPr>
            </a:br>
            <a:endParaRPr lang="zh-CN" altLang="en-US" sz="2000" b="0" i="0" dirty="0">
              <a:solidFill>
                <a:srgbClr val="050E17"/>
              </a:solidFill>
              <a:effectLst/>
              <a:latin typeface="华文中宋" panose="02010600040101010101" charset="-122"/>
              <a:ea typeface="华文中宋" panose="02010600040101010101" charset="-122"/>
            </a:endParaRPr>
          </a:p>
          <a:p>
            <a:pPr>
              <a:lnSpc>
                <a:spcPct val="150000"/>
              </a:lnSpc>
            </a:pPr>
            <a:endParaRPr lang="zh-CN" altLang="en-US" sz="2000" b="0" i="0" dirty="0">
              <a:solidFill>
                <a:srgbClr val="050E17"/>
              </a:solidFill>
              <a:effectLst/>
              <a:latin typeface="华文中宋" panose="02010600040101010101" charset="-122"/>
              <a:ea typeface="华文中宋" panose="02010600040101010101" charset="-122"/>
            </a:endParaRPr>
          </a:p>
        </p:txBody>
      </p:sp>
      <p:sp>
        <p:nvSpPr>
          <p:cNvPr id="17" name="AutoShape 2" descr="机器翻译的流程（原理）是怎么样的？ - 知乎"/>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 name="AutoShape 4" descr="机器翻译的流程（原理）是怎么样的？ - 知乎"/>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0" name="图片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00724" y="4232886"/>
            <a:ext cx="3573396" cy="1988529"/>
          </a:xfrm>
          <a:prstGeom prst="rect">
            <a:avLst/>
          </a:prstGeom>
        </p:spPr>
      </p:pic>
      <p:sp>
        <p:nvSpPr>
          <p:cNvPr id="23" name="文本框 22"/>
          <p:cNvSpPr txBox="1"/>
          <p:nvPr/>
        </p:nvSpPr>
        <p:spPr>
          <a:xfrm>
            <a:off x="9224876" y="4490999"/>
            <a:ext cx="2352724" cy="369332"/>
          </a:xfrm>
          <a:prstGeom prst="rect">
            <a:avLst/>
          </a:prstGeom>
          <a:noFill/>
        </p:spPr>
        <p:txBody>
          <a:bodyPr wrap="square">
            <a:spAutoFit/>
          </a:bodyPr>
          <a:lstStyle/>
          <a:p>
            <a:r>
              <a:rPr lang="en-US" altLang="zh-CN" b="0" i="0" dirty="0">
                <a:solidFill>
                  <a:srgbClr val="C7254E"/>
                </a:solidFill>
                <a:effectLst/>
                <a:latin typeface="Source Code Pro" panose="020B0509030403020204" pitchFamily="49" charset="0"/>
              </a:rPr>
              <a:t>I'm a student.</a:t>
            </a:r>
            <a:endParaRPr lang="zh-CN" altLang="en-US" dirty="0"/>
          </a:p>
        </p:txBody>
      </p:sp>
      <p:sp>
        <p:nvSpPr>
          <p:cNvPr id="25" name="文本框 24"/>
          <p:cNvSpPr txBox="1"/>
          <p:nvPr/>
        </p:nvSpPr>
        <p:spPr>
          <a:xfrm>
            <a:off x="9224876" y="5698324"/>
            <a:ext cx="2895600" cy="369332"/>
          </a:xfrm>
          <a:prstGeom prst="rect">
            <a:avLst/>
          </a:prstGeom>
          <a:noFill/>
        </p:spPr>
        <p:txBody>
          <a:bodyPr wrap="square">
            <a:spAutoFit/>
          </a:bodyPr>
          <a:lstStyle/>
          <a:p>
            <a:r>
              <a:rPr lang="en-US" altLang="zh-CN" b="0" i="0" dirty="0">
                <a:solidFill>
                  <a:srgbClr val="C7254E"/>
                </a:solidFill>
                <a:effectLst/>
                <a:latin typeface="Source Code Pro" panose="020B0509030403020204" pitchFamily="49" charset="0"/>
              </a:rPr>
              <a:t>Je suis </a:t>
            </a:r>
            <a:r>
              <a:rPr lang="en-US" altLang="zh-CN" b="0" i="0" dirty="0" err="1">
                <a:solidFill>
                  <a:srgbClr val="C7254E"/>
                </a:solidFill>
                <a:effectLst/>
                <a:latin typeface="Source Code Pro" panose="020B0509030403020204" pitchFamily="49" charset="0"/>
              </a:rPr>
              <a:t>étudiant</a:t>
            </a:r>
            <a:r>
              <a:rPr lang="en-US" altLang="zh-CN" b="0" i="0" dirty="0">
                <a:solidFill>
                  <a:srgbClr val="C7254E"/>
                </a:solidFill>
                <a:effectLst/>
                <a:latin typeface="Source Code Pro" panose="020B0509030403020204" pitchFamily="49" charset="0"/>
              </a:rPr>
              <a:t>.</a:t>
            </a:r>
            <a:endParaRPr lang="zh-CN" altLang="en-US" dirty="0"/>
          </a:p>
        </p:txBody>
      </p:sp>
      <p:sp>
        <p:nvSpPr>
          <p:cNvPr id="26" name="箭头: 下 25"/>
          <p:cNvSpPr/>
          <p:nvPr/>
        </p:nvSpPr>
        <p:spPr>
          <a:xfrm>
            <a:off x="10229850" y="5038725"/>
            <a:ext cx="180975" cy="5619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7" name="Picture 4"/>
          <p:cNvPicPr>
            <a:picLocks noChangeAspect="1"/>
          </p:cNvPicPr>
          <p:nvPr>
            <p:custDataLst>
              <p:tags r:id="rId1"/>
            </p:custDataLst>
          </p:nvPr>
        </p:nvPicPr>
        <p:blipFill>
          <a:blip r:embed="rId2"/>
          <a:stretch>
            <a:fillRect/>
          </a:stretch>
        </p:blipFill>
        <p:spPr>
          <a:xfrm>
            <a:off x="10698163" y="0"/>
            <a:ext cx="1282700" cy="1282700"/>
          </a:xfrm>
          <a:prstGeom prst="rect">
            <a:avLst/>
          </a:prstGeom>
          <a:noFill/>
          <a:ln w="9525">
            <a:noFill/>
          </a:ln>
        </p:spPr>
      </p:pic>
      <p:sp>
        <p:nvSpPr>
          <p:cNvPr id="3" name="文本框 2"/>
          <p:cNvSpPr txBox="1"/>
          <p:nvPr/>
        </p:nvSpPr>
        <p:spPr>
          <a:xfrm>
            <a:off x="1114424" y="1644878"/>
            <a:ext cx="8982075" cy="499496"/>
          </a:xfrm>
          <a:prstGeom prst="rect">
            <a:avLst/>
          </a:prstGeom>
          <a:noFill/>
        </p:spPr>
        <p:txBody>
          <a:bodyPr wrap="square">
            <a:spAutoFit/>
          </a:bodyPr>
          <a:lstStyle/>
          <a:p>
            <a:pPr>
              <a:lnSpc>
                <a:spcPct val="150000"/>
              </a:lnSpc>
            </a:pPr>
            <a:r>
              <a:rPr lang="zh-CN" altLang="en-US" sz="2000" dirty="0">
                <a:latin typeface="华文中宋" panose="02010600040101010101" charset="-122"/>
                <a:ea typeface="华文中宋" panose="02010600040101010101" charset="-122"/>
              </a:rPr>
              <a:t>基于规则的翻译系统</a:t>
            </a:r>
            <a:endParaRPr lang="en-US" altLang="zh-CN" sz="2000" dirty="0">
              <a:latin typeface="华文中宋" panose="02010600040101010101" charset="-122"/>
              <a:ea typeface="华文中宋" panose="02010600040101010101" charset="-122"/>
            </a:endParaRPr>
          </a:p>
        </p:txBody>
      </p:sp>
      <p:sp>
        <p:nvSpPr>
          <p:cNvPr id="4" name="文本框 3"/>
          <p:cNvSpPr txBox="1"/>
          <p:nvPr/>
        </p:nvSpPr>
        <p:spPr>
          <a:xfrm>
            <a:off x="619125" y="876300"/>
            <a:ext cx="4610100" cy="46166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400" dirty="0">
                <a:latin typeface="华文中宋" panose="02010600040101010101" charset="-122"/>
                <a:ea typeface="华文中宋" panose="02010600040101010101" charset="-122"/>
              </a:rPr>
              <a:t> 机器翻译方法的发展</a:t>
            </a:r>
            <a:endParaRPr lang="zh-CN" altLang="en-US" sz="2400" dirty="0">
              <a:latin typeface="华文中宋" panose="02010600040101010101" charset="-122"/>
              <a:ea typeface="华文中宋" panose="02010600040101010101" charset="-122"/>
            </a:endParaRPr>
          </a:p>
        </p:txBody>
      </p:sp>
      <p:sp>
        <p:nvSpPr>
          <p:cNvPr id="8" name="箭头: 下 7"/>
          <p:cNvSpPr/>
          <p:nvPr/>
        </p:nvSpPr>
        <p:spPr>
          <a:xfrm>
            <a:off x="2038350" y="2457450"/>
            <a:ext cx="247650" cy="5619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200150" y="3132446"/>
            <a:ext cx="5924550" cy="400110"/>
          </a:xfrm>
          <a:prstGeom prst="rect">
            <a:avLst/>
          </a:prstGeom>
          <a:noFill/>
        </p:spPr>
        <p:txBody>
          <a:bodyPr wrap="square" rtlCol="0">
            <a:spAutoFit/>
          </a:bodyPr>
          <a:lstStyle/>
          <a:p>
            <a:r>
              <a:rPr lang="zh-CN" altLang="en-US" sz="2000" dirty="0">
                <a:latin typeface="华文中宋" panose="02010600040101010101" charset="-122"/>
                <a:ea typeface="华文中宋" panose="02010600040101010101" charset="-122"/>
              </a:rPr>
              <a:t>统计机器翻译（</a:t>
            </a:r>
            <a:r>
              <a:rPr lang="en-US" altLang="zh-CN" sz="2000" dirty="0">
                <a:latin typeface="华文中宋" panose="02010600040101010101" charset="-122"/>
                <a:ea typeface="华文中宋" panose="02010600040101010101" charset="-122"/>
              </a:rPr>
              <a:t>SMT</a:t>
            </a:r>
            <a:r>
              <a:rPr lang="zh-CN" altLang="en-US" sz="2000" dirty="0">
                <a:latin typeface="华文中宋" panose="02010600040101010101" charset="-122"/>
                <a:ea typeface="华文中宋" panose="02010600040101010101" charset="-122"/>
              </a:rPr>
              <a:t>）</a:t>
            </a:r>
            <a:endParaRPr lang="zh-CN" altLang="en-US" sz="2000" dirty="0">
              <a:latin typeface="华文中宋" panose="02010600040101010101" charset="-122"/>
              <a:ea typeface="华文中宋" panose="02010600040101010101" charset="-122"/>
            </a:endParaRPr>
          </a:p>
        </p:txBody>
      </p:sp>
      <p:sp>
        <p:nvSpPr>
          <p:cNvPr id="11" name="箭头: 下 10"/>
          <p:cNvSpPr/>
          <p:nvPr/>
        </p:nvSpPr>
        <p:spPr>
          <a:xfrm>
            <a:off x="2038350" y="3752850"/>
            <a:ext cx="247650" cy="628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344058" y="4520628"/>
            <a:ext cx="2291509" cy="400110"/>
          </a:xfrm>
          <a:prstGeom prst="rect">
            <a:avLst/>
          </a:prstGeom>
          <a:noFill/>
        </p:spPr>
        <p:txBody>
          <a:bodyPr wrap="square" rtlCol="0">
            <a:spAutoFit/>
          </a:bodyPr>
          <a:lstStyle/>
          <a:p>
            <a:r>
              <a:rPr lang="zh-CN" altLang="en-US" sz="2000" dirty="0">
                <a:solidFill>
                  <a:srgbClr val="FF0000"/>
                </a:solidFill>
                <a:latin typeface="华文中宋" panose="02010600040101010101" charset="-122"/>
                <a:ea typeface="华文中宋" panose="02010600040101010101" charset="-122"/>
              </a:rPr>
              <a:t>深度学习技术</a:t>
            </a:r>
            <a:endParaRPr lang="zh-CN" altLang="en-US" sz="2000" dirty="0">
              <a:solidFill>
                <a:srgbClr val="FF0000"/>
              </a:solidFill>
              <a:latin typeface="华文中宋" panose="02010600040101010101" charset="-122"/>
              <a:ea typeface="华文中宋" panose="02010600040101010101" charset="-122"/>
            </a:endParaRPr>
          </a:p>
        </p:txBody>
      </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5461" y="1690961"/>
            <a:ext cx="5988358" cy="3683189"/>
          </a:xfrm>
          <a:prstGeom prst="rect">
            <a:avLst/>
          </a:prstGeom>
        </p:spPr>
      </p:pic>
      <p:sp>
        <p:nvSpPr>
          <p:cNvPr id="17" name="箭头: 下弧形 16"/>
          <p:cNvSpPr/>
          <p:nvPr/>
        </p:nvSpPr>
        <p:spPr>
          <a:xfrm>
            <a:off x="2924175" y="5219700"/>
            <a:ext cx="3571875" cy="7620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文本框 19"/>
          <p:cNvSpPr txBox="1"/>
          <p:nvPr/>
        </p:nvSpPr>
        <p:spPr>
          <a:xfrm>
            <a:off x="3414711" y="5981700"/>
            <a:ext cx="4381500" cy="2446824"/>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zh-CN" altLang="en-US" sz="1600" dirty="0">
                <a:latin typeface="华文中宋" panose="02010600040101010101" charset="-122"/>
                <a:ea typeface="华文中宋" panose="02010600040101010101" charset="-122"/>
              </a:rPr>
              <a:t>统计机器翻译系统为框架</a:t>
            </a:r>
            <a:endParaRPr lang="en-US" altLang="zh-CN" sz="1600" dirty="0">
              <a:latin typeface="华文中宋" panose="02010600040101010101" charset="-122"/>
              <a:ea typeface="华文中宋" panose="02010600040101010101" charset="-122"/>
            </a:endParaRPr>
          </a:p>
          <a:p>
            <a:pPr marL="285750" indent="-285750">
              <a:lnSpc>
                <a:spcPct val="150000"/>
              </a:lnSpc>
              <a:buFont typeface="Wingdings" panose="05000000000000000000" pitchFamily="2" charset="2"/>
              <a:buChar char="ü"/>
            </a:pPr>
            <a:r>
              <a:rPr lang="zh-CN" altLang="en-US" sz="1600" dirty="0">
                <a:solidFill>
                  <a:srgbClr val="FF0000"/>
                </a:solidFill>
                <a:latin typeface="华文中宋" panose="02010600040101010101" charset="-122"/>
                <a:ea typeface="华文中宋" panose="02010600040101010101" charset="-122"/>
              </a:rPr>
              <a:t>端到端的神经网络机器翻译</a:t>
            </a:r>
            <a:br>
              <a:rPr lang="zh-CN" altLang="en-US" dirty="0"/>
            </a:br>
            <a:br>
              <a:rPr lang="zh-CN" altLang="en-US" dirty="0"/>
            </a:br>
            <a:br>
              <a:rPr lang="zh-CN" altLang="en-US" dirty="0"/>
            </a:br>
            <a:endParaRPr lang="zh-CN" altLang="en-US" dirty="0"/>
          </a:p>
          <a:p>
            <a:endParaRPr lang="zh-CN" altLang="en-US" dirty="0"/>
          </a:p>
        </p:txBody>
      </p:sp>
      <p:sp>
        <p:nvSpPr>
          <p:cNvPr id="21" name="文本框 20"/>
          <p:cNvSpPr txBox="1"/>
          <p:nvPr/>
        </p:nvSpPr>
        <p:spPr>
          <a:xfrm>
            <a:off x="8929687" y="4920738"/>
            <a:ext cx="2824163" cy="66675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NMT</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 single end-to-end neural network</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7" name="Picture 4"/>
          <p:cNvPicPr>
            <a:picLocks noChangeAspect="1"/>
          </p:cNvPicPr>
          <p:nvPr>
            <p:custDataLst>
              <p:tags r:id="rId1"/>
            </p:custDataLst>
          </p:nvPr>
        </p:nvPicPr>
        <p:blipFill>
          <a:blip r:embed="rId2"/>
          <a:stretch>
            <a:fillRect/>
          </a:stretch>
        </p:blipFill>
        <p:spPr>
          <a:xfrm>
            <a:off x="10698163" y="0"/>
            <a:ext cx="1282700" cy="1282700"/>
          </a:xfrm>
          <a:prstGeom prst="rect">
            <a:avLst/>
          </a:prstGeom>
          <a:noFill/>
          <a:ln w="9525">
            <a:noFill/>
          </a:ln>
        </p:spPr>
      </p:pic>
      <p:sp>
        <p:nvSpPr>
          <p:cNvPr id="9" name="标题 8"/>
          <p:cNvSpPr>
            <a:spLocks noGrp="1"/>
          </p:cNvSpPr>
          <p:nvPr>
            <p:ph type="title"/>
          </p:nvPr>
        </p:nvSpPr>
        <p:spPr>
          <a:xfrm>
            <a:off x="370313" y="573042"/>
            <a:ext cx="10969200" cy="705600"/>
          </a:xfrm>
        </p:spPr>
        <p:txBody>
          <a:bodyPr>
            <a:normAutofit/>
          </a:bodyPr>
          <a:lstStyle/>
          <a:p>
            <a:pPr marL="571500" indent="-571500">
              <a:buFont typeface="Wingdings" panose="05000000000000000000" pitchFamily="2" charset="2"/>
              <a:buChar char="Ø"/>
            </a:pPr>
            <a:r>
              <a:rPr lang="en-US" altLang="zh-CN" sz="2400" dirty="0">
                <a:effectLst/>
                <a:latin typeface="华文中宋" panose="02010600040101010101" charset="-122"/>
                <a:ea typeface="华文中宋" panose="02010600040101010101" charset="-122"/>
                <a:cs typeface="Arial" panose="020B0604020202020204" pitchFamily="34" charset="0"/>
              </a:rPr>
              <a:t>Seq2Seq</a:t>
            </a:r>
            <a:r>
              <a:rPr lang="zh-CN" altLang="zh-CN" sz="2400" dirty="0">
                <a:effectLst/>
                <a:latin typeface="华文中宋" panose="02010600040101010101" charset="-122"/>
                <a:ea typeface="华文中宋" panose="02010600040101010101" charset="-122"/>
                <a:cs typeface="Arial" panose="020B0604020202020204" pitchFamily="34" charset="0"/>
              </a:rPr>
              <a:t>编码器</a:t>
            </a:r>
            <a:r>
              <a:rPr lang="en-US" altLang="zh-CN" sz="2400" dirty="0">
                <a:effectLst/>
                <a:latin typeface="华文中宋" panose="02010600040101010101" charset="-122"/>
                <a:ea typeface="华文中宋" panose="02010600040101010101" charset="-122"/>
                <a:cs typeface="Arial" panose="020B0604020202020204" pitchFamily="34" charset="0"/>
              </a:rPr>
              <a:t>-</a:t>
            </a:r>
            <a:r>
              <a:rPr lang="zh-CN" altLang="zh-CN" sz="2400" dirty="0">
                <a:effectLst/>
                <a:latin typeface="华文中宋" panose="02010600040101010101" charset="-122"/>
                <a:ea typeface="华文中宋" panose="02010600040101010101" charset="-122"/>
                <a:cs typeface="Arial" panose="020B0604020202020204" pitchFamily="34" charset="0"/>
              </a:rPr>
              <a:t>解码器框架</a:t>
            </a:r>
            <a:endParaRPr lang="zh-CN" altLang="en-US" sz="2400" dirty="0">
              <a:latin typeface="华文中宋" panose="02010600040101010101" charset="-122"/>
              <a:ea typeface="华文中宋" panose="02010600040101010101" charset="-122"/>
            </a:endParaRPr>
          </a:p>
        </p:txBody>
      </p:sp>
      <p:sp>
        <p:nvSpPr>
          <p:cNvPr id="12" name="文本框 11"/>
          <p:cNvSpPr txBox="1"/>
          <p:nvPr/>
        </p:nvSpPr>
        <p:spPr>
          <a:xfrm>
            <a:off x="722700" y="1724025"/>
            <a:ext cx="7934325" cy="15240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5" name="文本框 4"/>
          <p:cNvSpPr txBox="1"/>
          <p:nvPr/>
        </p:nvSpPr>
        <p:spPr>
          <a:xfrm>
            <a:off x="2665200" y="4113448"/>
            <a:ext cx="6421050" cy="1615827"/>
          </a:xfrm>
          <a:prstGeom prst="rect">
            <a:avLst/>
          </a:prstGeom>
          <a:noFill/>
        </p:spPr>
        <p:txBody>
          <a:bodyPr wrap="square" rtlCol="0">
            <a:spAutoFit/>
          </a:bodyPr>
          <a:lstStyle/>
          <a:p>
            <a:pPr>
              <a:lnSpc>
                <a:spcPct val="150000"/>
              </a:lnSpc>
            </a:pPr>
            <a:br>
              <a:rPr lang="zh-CN" altLang="en-US" dirty="0"/>
            </a:br>
            <a:br>
              <a:rPr lang="zh-CN" altLang="en-US" dirty="0"/>
            </a:br>
            <a:endParaRPr lang="zh-CN" altLang="en-US" dirty="0"/>
          </a:p>
          <a:p>
            <a:endParaRPr lang="zh-CN" altLang="en-US" dirty="0"/>
          </a:p>
        </p:txBody>
      </p:sp>
      <p:sp>
        <p:nvSpPr>
          <p:cNvPr id="20" name="文本框 19"/>
          <p:cNvSpPr txBox="1"/>
          <p:nvPr/>
        </p:nvSpPr>
        <p:spPr>
          <a:xfrm>
            <a:off x="962025" y="1316742"/>
            <a:ext cx="10058400" cy="2215991"/>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2000" b="0" i="0" dirty="0">
                <a:solidFill>
                  <a:srgbClr val="000000"/>
                </a:solidFill>
                <a:effectLst/>
                <a:latin typeface="华文中宋" panose="02010600040101010101" charset="-122"/>
                <a:ea typeface="华文中宋" panose="02010600040101010101" charset="-122"/>
              </a:rPr>
              <a:t>序列到序列模型（</a:t>
            </a:r>
            <a:r>
              <a:rPr lang="en-US" altLang="zh-CN" sz="2000" b="0" i="0" dirty="0">
                <a:solidFill>
                  <a:srgbClr val="000000"/>
                </a:solidFill>
                <a:effectLst/>
                <a:latin typeface="华文中宋" panose="02010600040101010101" charset="-122"/>
                <a:ea typeface="华文中宋" panose="02010600040101010101" charset="-122"/>
              </a:rPr>
              <a:t>sequence to sequence model</a:t>
            </a:r>
            <a:r>
              <a:rPr lang="zh-CN" altLang="en-US" sz="2000" b="0" i="0" dirty="0">
                <a:solidFill>
                  <a:srgbClr val="000000"/>
                </a:solidFill>
                <a:effectLst/>
                <a:latin typeface="华文中宋" panose="02010600040101010101" charset="-122"/>
                <a:ea typeface="华文中宋" panose="02010600040101010101" charset="-122"/>
              </a:rPr>
              <a:t>），又名</a:t>
            </a:r>
            <a:r>
              <a:rPr lang="en-US" altLang="zh-CN" sz="2000" b="0" i="0" dirty="0">
                <a:solidFill>
                  <a:srgbClr val="FF0000"/>
                </a:solidFill>
                <a:effectLst/>
                <a:latin typeface="华文中宋" panose="02010600040101010101" charset="-122"/>
                <a:ea typeface="华文中宋" panose="02010600040101010101" charset="-122"/>
              </a:rPr>
              <a:t>Seq2Seq</a:t>
            </a:r>
            <a:r>
              <a:rPr lang="zh-CN" altLang="en-US" sz="2000" b="0" i="0" dirty="0">
                <a:solidFill>
                  <a:srgbClr val="FF0000"/>
                </a:solidFill>
                <a:effectLst/>
                <a:latin typeface="华文中宋" panose="02010600040101010101" charset="-122"/>
                <a:ea typeface="华文中宋" panose="02010600040101010101" charset="-122"/>
              </a:rPr>
              <a:t>模型</a:t>
            </a:r>
            <a:r>
              <a:rPr lang="zh-CN" altLang="en-US" sz="2000" b="0" i="0" dirty="0">
                <a:solidFill>
                  <a:srgbClr val="000000"/>
                </a:solidFill>
                <a:effectLst/>
                <a:latin typeface="华文中宋" panose="02010600040101010101" charset="-122"/>
                <a:ea typeface="华文中宋" panose="02010600040101010101" charset="-122"/>
              </a:rPr>
              <a:t>。它是一种循环神经网络（</a:t>
            </a:r>
            <a:r>
              <a:rPr lang="en-US" altLang="zh-CN" sz="2000" b="0" i="0" dirty="0">
                <a:solidFill>
                  <a:srgbClr val="000000"/>
                </a:solidFill>
                <a:effectLst/>
                <a:latin typeface="华文中宋" panose="02010600040101010101" charset="-122"/>
                <a:ea typeface="华文中宋" panose="02010600040101010101" charset="-122"/>
              </a:rPr>
              <a:t>Recurrent Neural Network</a:t>
            </a:r>
            <a:r>
              <a:rPr lang="zh-CN" altLang="en-US" sz="2000" b="0" i="0" dirty="0">
                <a:solidFill>
                  <a:srgbClr val="000000"/>
                </a:solidFill>
                <a:effectLst/>
                <a:latin typeface="华文中宋" panose="02010600040101010101" charset="-122"/>
                <a:ea typeface="华文中宋" panose="02010600040101010101" charset="-122"/>
              </a:rPr>
              <a:t>，</a:t>
            </a:r>
            <a:r>
              <a:rPr lang="en-US" altLang="zh-CN" sz="2000" b="0" i="0" dirty="0">
                <a:solidFill>
                  <a:srgbClr val="000000"/>
                </a:solidFill>
                <a:effectLst/>
                <a:latin typeface="华文中宋" panose="02010600040101010101" charset="-122"/>
                <a:ea typeface="华文中宋" panose="02010600040101010101" charset="-122"/>
              </a:rPr>
              <a:t>RNN</a:t>
            </a:r>
            <a:r>
              <a:rPr lang="zh-CN" altLang="en-US" sz="2000" b="0" i="0" dirty="0">
                <a:solidFill>
                  <a:srgbClr val="000000"/>
                </a:solidFill>
                <a:effectLst/>
                <a:latin typeface="华文中宋" panose="02010600040101010101" charset="-122"/>
                <a:ea typeface="华文中宋" panose="02010600040101010101" charset="-122"/>
              </a:rPr>
              <a:t>）的变种，突破了原本</a:t>
            </a:r>
            <a:r>
              <a:rPr lang="en-US" altLang="zh-CN" sz="2000" b="0" i="0" dirty="0">
                <a:solidFill>
                  <a:srgbClr val="000000"/>
                </a:solidFill>
                <a:effectLst/>
                <a:latin typeface="华文中宋" panose="02010600040101010101" charset="-122"/>
                <a:ea typeface="华文中宋" panose="02010600040101010101" charset="-122"/>
              </a:rPr>
              <a:t>RNN</a:t>
            </a:r>
            <a:r>
              <a:rPr lang="zh-CN" altLang="en-US" sz="2000" b="0" i="0" dirty="0">
                <a:solidFill>
                  <a:srgbClr val="000000"/>
                </a:solidFill>
                <a:effectLst/>
                <a:latin typeface="华文中宋" panose="02010600040101010101" charset="-122"/>
                <a:ea typeface="华文中宋" panose="02010600040101010101" charset="-122"/>
              </a:rPr>
              <a:t>模型对于输入和输出序列长度的限制，做到将输入序列映射到另一个长度不同的输出序列，因此常用于机器翻译的任务。</a:t>
            </a:r>
            <a:endParaRPr lang="zh-CN" altLang="en-US" sz="2000" dirty="0">
              <a:latin typeface="华文中宋" panose="02010600040101010101" charset="-122"/>
              <a:ea typeface="华文中宋" panose="02010600040101010101" charset="-122"/>
            </a:endParaRPr>
          </a:p>
          <a:p>
            <a:endParaRPr lang="en-US" altLang="zh-CN" dirty="0"/>
          </a:p>
        </p:txBody>
      </p:sp>
      <p:sp>
        <p:nvSpPr>
          <p:cNvPr id="24" name="文本框 23"/>
          <p:cNvSpPr txBox="1"/>
          <p:nvPr/>
        </p:nvSpPr>
        <p:spPr>
          <a:xfrm>
            <a:off x="866775" y="3287322"/>
            <a:ext cx="4438650" cy="2120773"/>
          </a:xfrm>
          <a:prstGeom prst="rect">
            <a:avLst/>
          </a:prstGeom>
          <a:noFill/>
        </p:spPr>
        <p:txBody>
          <a:bodyPr wrap="square">
            <a:spAutoFit/>
          </a:bodyPr>
          <a:lstStyle/>
          <a:p>
            <a:pPr>
              <a:lnSpc>
                <a:spcPct val="150000"/>
              </a:lnSpc>
            </a:pPr>
            <a:r>
              <a:rPr lang="en-US" altLang="zh-CN" b="0" i="0" dirty="0">
                <a:solidFill>
                  <a:srgbClr val="000000"/>
                </a:solidFill>
                <a:effectLst/>
                <a:latin typeface="华文中宋" panose="02010600040101010101" charset="-122"/>
                <a:ea typeface="华文中宋" panose="02010600040101010101" charset="-122"/>
              </a:rPr>
              <a:t>Seq2Seq</a:t>
            </a:r>
            <a:r>
              <a:rPr lang="zh-CN" altLang="en-US" b="0" i="0" dirty="0">
                <a:solidFill>
                  <a:srgbClr val="000000"/>
                </a:solidFill>
                <a:effectLst/>
                <a:latin typeface="华文中宋" panose="02010600040101010101" charset="-122"/>
                <a:ea typeface="华文中宋" panose="02010600040101010101" charset="-122"/>
              </a:rPr>
              <a:t>模型一般结构为</a:t>
            </a:r>
            <a:endParaRPr lang="en-US" altLang="zh-CN" b="0" i="0" dirty="0">
              <a:solidFill>
                <a:srgbClr val="000000"/>
              </a:solidFill>
              <a:effectLst/>
              <a:latin typeface="华文中宋" panose="02010600040101010101" charset="-122"/>
              <a:ea typeface="华文中宋" panose="02010600040101010101" charset="-122"/>
            </a:endParaRPr>
          </a:p>
          <a:p>
            <a:pPr>
              <a:lnSpc>
                <a:spcPct val="150000"/>
              </a:lnSpc>
            </a:pPr>
            <a:r>
              <a:rPr lang="zh-CN" altLang="en-US" b="0" i="0" dirty="0">
                <a:solidFill>
                  <a:srgbClr val="FF0000"/>
                </a:solidFill>
                <a:effectLst/>
                <a:latin typeface="华文中宋" panose="02010600040101010101" charset="-122"/>
                <a:ea typeface="华文中宋" panose="02010600040101010101" charset="-122"/>
              </a:rPr>
              <a:t>编码器（</a:t>
            </a:r>
            <a:r>
              <a:rPr lang="en-US" altLang="zh-CN" b="0" i="0" dirty="0">
                <a:solidFill>
                  <a:srgbClr val="FF0000"/>
                </a:solidFill>
                <a:effectLst/>
                <a:latin typeface="华文中宋" panose="02010600040101010101" charset="-122"/>
                <a:ea typeface="华文中宋" panose="02010600040101010101" charset="-122"/>
              </a:rPr>
              <a:t>encoder</a:t>
            </a:r>
            <a:r>
              <a:rPr lang="zh-CN" altLang="en-US" b="0" i="0" dirty="0">
                <a:solidFill>
                  <a:srgbClr val="FF0000"/>
                </a:solidFill>
                <a:effectLst/>
                <a:latin typeface="华文中宋" panose="02010600040101010101" charset="-122"/>
                <a:ea typeface="华文中宋" panose="02010600040101010101" charset="-122"/>
              </a:rPr>
              <a:t>）</a:t>
            </a:r>
            <a:r>
              <a:rPr lang="en-US" altLang="zh-CN" b="0" i="0" dirty="0">
                <a:solidFill>
                  <a:srgbClr val="FF0000"/>
                </a:solidFill>
                <a:effectLst/>
                <a:latin typeface="华文中宋" panose="02010600040101010101" charset="-122"/>
                <a:ea typeface="华文中宋" panose="02010600040101010101" charset="-122"/>
              </a:rPr>
              <a:t>+ </a:t>
            </a:r>
            <a:r>
              <a:rPr lang="zh-CN" altLang="en-US" b="0" i="0" dirty="0">
                <a:solidFill>
                  <a:srgbClr val="FF0000"/>
                </a:solidFill>
                <a:effectLst/>
                <a:latin typeface="华文中宋" panose="02010600040101010101" charset="-122"/>
                <a:ea typeface="华文中宋" panose="02010600040101010101" charset="-122"/>
              </a:rPr>
              <a:t>解码器（</a:t>
            </a:r>
            <a:r>
              <a:rPr lang="en-US" altLang="zh-CN" b="0" i="0" dirty="0">
                <a:solidFill>
                  <a:srgbClr val="FF0000"/>
                </a:solidFill>
                <a:effectLst/>
                <a:latin typeface="华文中宋" panose="02010600040101010101" charset="-122"/>
                <a:ea typeface="华文中宋" panose="02010600040101010101" charset="-122"/>
              </a:rPr>
              <a:t>decoder</a:t>
            </a:r>
            <a:r>
              <a:rPr lang="zh-CN" altLang="en-US" b="0" i="0" dirty="0">
                <a:solidFill>
                  <a:srgbClr val="000000"/>
                </a:solidFill>
                <a:effectLst/>
                <a:latin typeface="华文中宋" panose="02010600040101010101" charset="-122"/>
                <a:ea typeface="华文中宋" panose="02010600040101010101" charset="-122"/>
              </a:rPr>
              <a:t>）前者负责把输入序列编码成一个固定长度的向量，后者将这个向量转化为可变长度的向量。</a:t>
            </a:r>
            <a:endParaRPr lang="zh-CN" altLang="en-US" dirty="0">
              <a:latin typeface="华文中宋" panose="02010600040101010101" charset="-122"/>
              <a:ea typeface="华文中宋" panose="02010600040101010101" charset="-122"/>
            </a:endParaRPr>
          </a:p>
        </p:txBody>
      </p:sp>
      <p:pic>
        <p:nvPicPr>
          <p:cNvPr id="26" name="图片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3789" y="2943225"/>
            <a:ext cx="6164922" cy="3341733"/>
          </a:xfrm>
          <a:prstGeom prst="rect">
            <a:avLst/>
          </a:prstGeom>
        </p:spPr>
      </p:pic>
      <p:pic>
        <p:nvPicPr>
          <p:cNvPr id="28" name="图片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6577" y="5159216"/>
            <a:ext cx="4295835" cy="150164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7" name="Picture 4"/>
          <p:cNvPicPr>
            <a:picLocks noChangeAspect="1"/>
          </p:cNvPicPr>
          <p:nvPr>
            <p:custDataLst>
              <p:tags r:id="rId1"/>
            </p:custDataLst>
          </p:nvPr>
        </p:nvPicPr>
        <p:blipFill>
          <a:blip r:embed="rId2"/>
          <a:stretch>
            <a:fillRect/>
          </a:stretch>
        </p:blipFill>
        <p:spPr>
          <a:xfrm>
            <a:off x="10698163" y="0"/>
            <a:ext cx="1282700" cy="1282700"/>
          </a:xfrm>
          <a:prstGeom prst="rect">
            <a:avLst/>
          </a:prstGeom>
          <a:noFill/>
          <a:ln w="9525">
            <a:noFill/>
          </a:ln>
        </p:spPr>
      </p:pic>
      <p:sp>
        <p:nvSpPr>
          <p:cNvPr id="12" name="文本框 11"/>
          <p:cNvSpPr txBox="1"/>
          <p:nvPr/>
        </p:nvSpPr>
        <p:spPr>
          <a:xfrm>
            <a:off x="722700" y="1724025"/>
            <a:ext cx="7934325" cy="15240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sp>
        <p:nvSpPr>
          <p:cNvPr id="5" name="文本框 4"/>
          <p:cNvSpPr txBox="1"/>
          <p:nvPr/>
        </p:nvSpPr>
        <p:spPr>
          <a:xfrm>
            <a:off x="2665200" y="4113448"/>
            <a:ext cx="6421050" cy="161582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br>
              <a:rPr kumimoji="0" lang="zh-CN" altLang="en-US" sz="1800" b="0" i="0" u="none" strike="noStrike" kern="1200" cap="none" spc="0" normalizeH="0" baseline="0" noProof="0" dirty="0">
                <a:ln>
                  <a:noFill/>
                </a:ln>
                <a:solidFill>
                  <a:prstClr val="black"/>
                </a:solidFill>
                <a:effectLst/>
                <a:uLnTx/>
                <a:uFillTx/>
                <a:latin typeface="Arial" panose="020B0604020202020204"/>
                <a:ea typeface="微软雅黑" panose="020B0503020204020204" charset="-122"/>
                <a:cs typeface="+mn-cs"/>
              </a:rPr>
            </a:br>
            <a:br>
              <a:rPr kumimoji="0" lang="zh-CN" altLang="en-US" sz="1800" b="0" i="0" u="none" strike="noStrike" kern="1200" cap="none" spc="0" normalizeH="0" baseline="0" noProof="0" dirty="0">
                <a:ln>
                  <a:noFill/>
                </a:ln>
                <a:solidFill>
                  <a:prstClr val="black"/>
                </a:solidFill>
                <a:effectLst/>
                <a:uLnTx/>
                <a:uFillTx/>
                <a:latin typeface="Arial" panose="020B0604020202020204"/>
                <a:ea typeface="微软雅黑" panose="020B0503020204020204" charset="-122"/>
                <a:cs typeface="+mn-cs"/>
              </a:rPr>
            </a:br>
            <a:endParaRPr kumimoji="0" lang="zh-CN" altLang="en-US" sz="1800" b="0" i="0" u="none" strike="noStrike" kern="1200" cap="none" spc="0" normalizeH="0" baseline="0" noProof="0" dirty="0">
              <a:ln>
                <a:noFill/>
              </a:ln>
              <a:solidFill>
                <a:prstClr val="black"/>
              </a:solidFill>
              <a:effectLst/>
              <a:uLnTx/>
              <a:uFillTx/>
              <a:latin typeface="Arial" panose="020B0604020202020204"/>
              <a:ea typeface="微软雅黑" panose="020B050302020402020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Arial" panose="020B0604020202020204"/>
              <a:ea typeface="微软雅黑" panose="020B0503020204020204" charset="-122"/>
              <a:cs typeface="+mn-cs"/>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326" y="1128725"/>
            <a:ext cx="5487699" cy="5120875"/>
          </a:xfrm>
          <a:prstGeom prst="rect">
            <a:avLst/>
          </a:prstGeom>
        </p:spPr>
      </p:pic>
      <p:sp>
        <p:nvSpPr>
          <p:cNvPr id="8" name="文本框 7"/>
          <p:cNvSpPr txBox="1"/>
          <p:nvPr/>
        </p:nvSpPr>
        <p:spPr>
          <a:xfrm>
            <a:off x="5971476" y="1565513"/>
            <a:ext cx="5487699" cy="3365024"/>
          </a:xfrm>
          <a:prstGeom prst="rect">
            <a:avLst/>
          </a:prstGeom>
          <a:noFill/>
        </p:spPr>
        <p:txBody>
          <a:bodyPr wrap="square">
            <a:spAutoFit/>
          </a:bodyPr>
          <a:lstStyle/>
          <a:p>
            <a:pPr>
              <a:lnSpc>
                <a:spcPct val="150000"/>
              </a:lnSpc>
            </a:pPr>
            <a:r>
              <a:rPr lang="zh-CN" altLang="en-US" dirty="0">
                <a:solidFill>
                  <a:srgbClr val="FF0000"/>
                </a:solidFill>
                <a:latin typeface="华文中宋" panose="02010600040101010101" charset="-122"/>
                <a:ea typeface="华文中宋" panose="02010600040101010101" charset="-122"/>
              </a:rPr>
              <a:t>编码器</a:t>
            </a:r>
            <a:r>
              <a:rPr lang="en-US" altLang="zh-CN" dirty="0">
                <a:solidFill>
                  <a:srgbClr val="FF0000"/>
                </a:solidFill>
                <a:latin typeface="华文中宋" panose="02010600040101010101" charset="-122"/>
                <a:ea typeface="华文中宋" panose="02010600040101010101" charset="-122"/>
              </a:rPr>
              <a:t>-</a:t>
            </a:r>
            <a:r>
              <a:rPr lang="zh-CN" altLang="en-US" dirty="0">
                <a:solidFill>
                  <a:srgbClr val="FF0000"/>
                </a:solidFill>
                <a:latin typeface="华文中宋" panose="02010600040101010101" charset="-122"/>
                <a:ea typeface="华文中宋" panose="02010600040101010101" charset="-122"/>
              </a:rPr>
              <a:t>解码器（</a:t>
            </a:r>
            <a:r>
              <a:rPr lang="en-US" altLang="zh-CN" dirty="0">
                <a:solidFill>
                  <a:srgbClr val="FF0000"/>
                </a:solidFill>
                <a:latin typeface="华文中宋" panose="02010600040101010101" charset="-122"/>
                <a:ea typeface="华文中宋" panose="02010600040101010101" charset="-122"/>
              </a:rPr>
              <a:t>Encoder-Decoder</a:t>
            </a:r>
            <a:r>
              <a:rPr lang="zh-CN" altLang="en-US" dirty="0">
                <a:solidFill>
                  <a:srgbClr val="FF0000"/>
                </a:solidFill>
                <a:latin typeface="华文中宋" panose="02010600040101010101" charset="-122"/>
                <a:ea typeface="华文中宋" panose="02010600040101010101" charset="-122"/>
              </a:rPr>
              <a:t>）框架</a:t>
            </a:r>
            <a:r>
              <a:rPr lang="zh-CN" altLang="en-US" dirty="0">
                <a:latin typeface="华文中宋" panose="02010600040101010101" charset="-122"/>
                <a:ea typeface="华文中宋" panose="02010600040101010101" charset="-122"/>
              </a:rPr>
              <a:t>用于解决由一个任意长度的源序列到另一个任意长度的目标序列的变换问题。</a:t>
            </a:r>
            <a:endParaRPr lang="en-US" altLang="zh-CN" dirty="0">
              <a:latin typeface="华文中宋" panose="02010600040101010101" charset="-122"/>
              <a:ea typeface="华文中宋" panose="02010600040101010101" charset="-122"/>
            </a:endParaRPr>
          </a:p>
          <a:p>
            <a:pPr>
              <a:lnSpc>
                <a:spcPct val="150000"/>
              </a:lnSpc>
            </a:pPr>
            <a:r>
              <a:rPr lang="zh-CN" altLang="en-US" dirty="0">
                <a:latin typeface="华文中宋" panose="02010600040101010101" charset="-122"/>
                <a:ea typeface="华文中宋" panose="02010600040101010101" charset="-122"/>
              </a:rPr>
              <a:t>编码阶段将整个源序列编码成一个向量，解码阶段通过最大化预测序列概率，从中解码出整个目标序列。编码和解码的过程通常都使用</a:t>
            </a:r>
            <a:r>
              <a:rPr lang="en-US" altLang="zh-CN" dirty="0">
                <a:latin typeface="华文中宋" panose="02010600040101010101" charset="-122"/>
                <a:ea typeface="华文中宋" panose="02010600040101010101" charset="-122"/>
              </a:rPr>
              <a:t>RNN</a:t>
            </a:r>
            <a:r>
              <a:rPr lang="zh-CN" altLang="en-US" dirty="0">
                <a:latin typeface="华文中宋" panose="02010600040101010101" charset="-122"/>
                <a:ea typeface="华文中宋" panose="02010600040101010101" charset="-122"/>
              </a:rPr>
              <a:t>实现。</a:t>
            </a:r>
            <a:br>
              <a:rPr lang="zh-CN" altLang="en-US" dirty="0">
                <a:latin typeface="华文中宋" panose="02010600040101010101" charset="-122"/>
                <a:ea typeface="华文中宋" panose="02010600040101010101" charset="-122"/>
              </a:rPr>
            </a:br>
            <a:br>
              <a:rPr lang="zh-CN" altLang="en-US" dirty="0"/>
            </a:br>
            <a:endParaRPr lang="zh-CN" altLang="en-US" dirty="0"/>
          </a:p>
        </p:txBody>
      </p:sp>
      <p:sp>
        <p:nvSpPr>
          <p:cNvPr id="11" name="文本框 10"/>
          <p:cNvSpPr txBox="1"/>
          <p:nvPr/>
        </p:nvSpPr>
        <p:spPr>
          <a:xfrm>
            <a:off x="5990025" y="4506183"/>
            <a:ext cx="5487699" cy="1289777"/>
          </a:xfrm>
          <a:prstGeom prst="rect">
            <a:avLst/>
          </a:prstGeom>
          <a:noFill/>
        </p:spPr>
        <p:txBody>
          <a:bodyPr wrap="square">
            <a:spAutoFit/>
          </a:bodyPr>
          <a:lstStyle/>
          <a:p>
            <a:pPr>
              <a:lnSpc>
                <a:spcPct val="150000"/>
              </a:lnSpc>
            </a:pPr>
            <a:r>
              <a:rPr lang="zh-CN" altLang="en-US" b="0" i="0" dirty="0">
                <a:effectLst/>
                <a:latin typeface="华文中宋" panose="02010600040101010101" charset="-122"/>
                <a:ea typeface="华文中宋" panose="02010600040101010101" charset="-122"/>
              </a:rPr>
              <a:t>人们在</a:t>
            </a:r>
            <a:r>
              <a:rPr lang="en-US" altLang="zh-CN" b="0" i="0" dirty="0">
                <a:effectLst/>
                <a:latin typeface="华文中宋" panose="02010600040101010101" charset="-122"/>
                <a:ea typeface="华文中宋" panose="02010600040101010101" charset="-122"/>
              </a:rPr>
              <a:t>encoder-decoder</a:t>
            </a:r>
            <a:r>
              <a:rPr lang="zh-CN" altLang="en-US" b="0" i="0" dirty="0">
                <a:effectLst/>
                <a:latin typeface="华文中宋" panose="02010600040101010101" charset="-122"/>
                <a:ea typeface="华文中宋" panose="02010600040101010101" charset="-122"/>
              </a:rPr>
              <a:t>的基础上引入了</a:t>
            </a:r>
            <a:r>
              <a:rPr lang="zh-CN" altLang="en-US" b="1" i="0" dirty="0">
                <a:solidFill>
                  <a:srgbClr val="FF0000"/>
                </a:solidFill>
                <a:effectLst/>
                <a:latin typeface="华文中宋" panose="02010600040101010101" charset="-122"/>
                <a:ea typeface="华文中宋" panose="02010600040101010101" charset="-122"/>
              </a:rPr>
              <a:t>注意力机制</a:t>
            </a:r>
            <a:r>
              <a:rPr lang="zh-CN" altLang="en-US" b="0" i="0" dirty="0">
                <a:effectLst/>
                <a:latin typeface="华文中宋" panose="02010600040101010101" charset="-122"/>
                <a:ea typeface="华文中宋" panose="02010600040101010101" charset="-122"/>
              </a:rPr>
              <a:t>（</a:t>
            </a:r>
            <a:r>
              <a:rPr lang="en-US" altLang="zh-CN" b="0" i="0" dirty="0">
                <a:effectLst/>
                <a:latin typeface="华文中宋" panose="02010600040101010101" charset="-122"/>
                <a:ea typeface="华文中宋" panose="02010600040101010101" charset="-122"/>
              </a:rPr>
              <a:t>attention</a:t>
            </a:r>
            <a:r>
              <a:rPr lang="zh-CN" altLang="en-US" b="0" i="0" dirty="0">
                <a:effectLst/>
                <a:latin typeface="华文中宋" panose="02010600040101010101" charset="-122"/>
                <a:ea typeface="华文中宋" panose="02010600040101010101" charset="-122"/>
              </a:rPr>
              <a:t>），使模型在各个任务中的表现更为出色。</a:t>
            </a:r>
            <a:endParaRPr lang="zh-CN" altLang="en-US" dirty="0">
              <a:latin typeface="华文中宋" panose="02010600040101010101" charset="-122"/>
              <a:ea typeface="华文中宋" panose="02010600040101010101"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7" name="Picture 4"/>
          <p:cNvPicPr>
            <a:picLocks noChangeAspect="1"/>
          </p:cNvPicPr>
          <p:nvPr>
            <p:custDataLst>
              <p:tags r:id="rId1"/>
            </p:custDataLst>
          </p:nvPr>
        </p:nvPicPr>
        <p:blipFill>
          <a:blip r:embed="rId2"/>
          <a:stretch>
            <a:fillRect/>
          </a:stretch>
        </p:blipFill>
        <p:spPr>
          <a:xfrm>
            <a:off x="10698163" y="0"/>
            <a:ext cx="1282700" cy="1282700"/>
          </a:xfrm>
          <a:prstGeom prst="rect">
            <a:avLst/>
          </a:prstGeom>
          <a:noFill/>
          <a:ln w="9525">
            <a:noFill/>
          </a:ln>
        </p:spPr>
      </p:pic>
      <p:sp>
        <p:nvSpPr>
          <p:cNvPr id="9" name="标题 8"/>
          <p:cNvSpPr>
            <a:spLocks noGrp="1"/>
          </p:cNvSpPr>
          <p:nvPr>
            <p:ph type="title"/>
          </p:nvPr>
        </p:nvSpPr>
        <p:spPr>
          <a:xfrm>
            <a:off x="741750" y="948534"/>
            <a:ext cx="10969200" cy="705600"/>
          </a:xfrm>
        </p:spPr>
        <p:txBody>
          <a:bodyPr>
            <a:normAutofit fontScale="90000"/>
          </a:bodyPr>
          <a:lstStyle/>
          <a:p>
            <a:pPr marL="571500" indent="-571500">
              <a:buFont typeface="Wingdings" panose="05000000000000000000" pitchFamily="2" charset="2"/>
              <a:buChar char="Ø"/>
            </a:pPr>
            <a:r>
              <a:rPr lang="en-US" altLang="zh-CN" dirty="0"/>
              <a:t>pipeline</a:t>
            </a:r>
            <a:br>
              <a:rPr lang="en-US" altLang="zh-CN" dirty="0"/>
            </a:br>
            <a:endParaRPr lang="zh-CN" altLang="en-US" dirty="0"/>
          </a:p>
        </p:txBody>
      </p:sp>
      <p:sp>
        <p:nvSpPr>
          <p:cNvPr id="12" name="文本框 11"/>
          <p:cNvSpPr txBox="1"/>
          <p:nvPr/>
        </p:nvSpPr>
        <p:spPr>
          <a:xfrm>
            <a:off x="741750" y="1828800"/>
            <a:ext cx="7934325" cy="15240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pic>
        <p:nvPicPr>
          <p:cNvPr id="7" name="图片 6"/>
          <p:cNvPicPr>
            <a:picLocks noChangeAspect="1"/>
          </p:cNvPicPr>
          <p:nvPr/>
        </p:nvPicPr>
        <p:blipFill>
          <a:blip r:embed="rId3"/>
          <a:stretch>
            <a:fillRect/>
          </a:stretch>
        </p:blipFill>
        <p:spPr>
          <a:xfrm>
            <a:off x="6729836" y="4655495"/>
            <a:ext cx="1271165" cy="1030931"/>
          </a:xfrm>
          <a:prstGeom prst="rect">
            <a:avLst/>
          </a:prstGeom>
        </p:spPr>
      </p:pic>
      <p:sp>
        <p:nvSpPr>
          <p:cNvPr id="3" name="文本框 2"/>
          <p:cNvSpPr txBox="1"/>
          <p:nvPr/>
        </p:nvSpPr>
        <p:spPr>
          <a:xfrm>
            <a:off x="481050" y="1654134"/>
            <a:ext cx="6096000" cy="3130985"/>
          </a:xfrm>
          <a:prstGeom prst="rect">
            <a:avLst/>
          </a:prstGeom>
          <a:noFill/>
        </p:spPr>
        <p:txBody>
          <a:bodyPr wrap="square">
            <a:spAutoFit/>
          </a:bodyPr>
          <a:lstStyle/>
          <a:p>
            <a:pPr marL="342900" indent="-342900">
              <a:lnSpc>
                <a:spcPct val="150000"/>
              </a:lnSpc>
              <a:buFont typeface="Wingdings" panose="05000000000000000000" pitchFamily="2" charset="2"/>
              <a:buChar char="l"/>
            </a:pPr>
            <a:r>
              <a:rPr lang="zh-CN" altLang="en-US" sz="2000" dirty="0">
                <a:latin typeface="华文中宋" panose="02010600040101010101" charset="-122"/>
                <a:ea typeface="华文中宋" panose="02010600040101010101" charset="-122"/>
              </a:rPr>
              <a:t>数据读取</a:t>
            </a:r>
            <a:endParaRPr lang="zh-CN" altLang="en-US" sz="2000" dirty="0">
              <a:latin typeface="华文中宋" panose="02010600040101010101" charset="-122"/>
              <a:ea typeface="华文中宋" panose="02010600040101010101" charset="-122"/>
            </a:endParaRPr>
          </a:p>
          <a:p>
            <a:pPr marL="342900" indent="-342900">
              <a:lnSpc>
                <a:spcPct val="150000"/>
              </a:lnSpc>
              <a:buFont typeface="Wingdings" panose="05000000000000000000" pitchFamily="2" charset="2"/>
              <a:buChar char="l"/>
            </a:pPr>
            <a:r>
              <a:rPr lang="zh-CN" altLang="en-US" sz="2000" dirty="0">
                <a:latin typeface="华文中宋" panose="02010600040101010101" charset="-122"/>
                <a:ea typeface="华文中宋" panose="02010600040101010101" charset="-122"/>
              </a:rPr>
              <a:t> 数据预处理</a:t>
            </a:r>
            <a:endParaRPr lang="zh-CN" altLang="en-US" sz="2000" dirty="0">
              <a:latin typeface="华文中宋" panose="02010600040101010101" charset="-122"/>
              <a:ea typeface="华文中宋" panose="02010600040101010101" charset="-122"/>
            </a:endParaRPr>
          </a:p>
          <a:p>
            <a:pPr marL="342900" indent="-342900">
              <a:lnSpc>
                <a:spcPct val="150000"/>
              </a:lnSpc>
              <a:buFont typeface="Wingdings" panose="05000000000000000000" pitchFamily="2" charset="2"/>
              <a:buChar char="l"/>
            </a:pPr>
            <a:r>
              <a:rPr lang="zh-CN" altLang="en-US" sz="2000" dirty="0">
                <a:latin typeface="华文中宋" panose="02010600040101010101" charset="-122"/>
                <a:ea typeface="华文中宋" panose="02010600040101010101" charset="-122"/>
              </a:rPr>
              <a:t>创建模型</a:t>
            </a:r>
            <a:endParaRPr lang="en-US" altLang="zh-CN" sz="2000" dirty="0">
              <a:latin typeface="华文中宋" panose="02010600040101010101" charset="-122"/>
              <a:ea typeface="华文中宋" panose="02010600040101010101" charset="-122"/>
            </a:endParaRPr>
          </a:p>
          <a:p>
            <a:pPr>
              <a:lnSpc>
                <a:spcPct val="150000"/>
              </a:lnSpc>
            </a:pPr>
            <a:r>
              <a:rPr lang="zh-CN" altLang="en-US" sz="1200" dirty="0">
                <a:latin typeface="华文中宋" panose="02010600040101010101" charset="-122"/>
                <a:ea typeface="华文中宋" panose="02010600040101010101" charset="-122"/>
              </a:rPr>
              <a:t>（具体到模型也有相应的Pipeline</a:t>
            </a:r>
            <a:r>
              <a:rPr lang="en-US" altLang="zh-CN" sz="1200" dirty="0">
                <a:latin typeface="华文中宋" panose="02010600040101010101" charset="-122"/>
                <a:ea typeface="华文中宋" panose="02010600040101010101" charset="-122"/>
              </a:rPr>
              <a:t>,</a:t>
            </a:r>
            <a:r>
              <a:rPr lang="zh-CN" altLang="en-US" sz="1200" dirty="0">
                <a:latin typeface="华文中宋" panose="02010600040101010101" charset="-122"/>
                <a:ea typeface="华文中宋" panose="02010600040101010101" charset="-122"/>
              </a:rPr>
              <a:t>比如模型的具体构成部分）</a:t>
            </a:r>
            <a:endParaRPr lang="zh-CN" altLang="en-US" sz="1200" dirty="0">
              <a:latin typeface="华文中宋" panose="02010600040101010101" charset="-122"/>
              <a:ea typeface="华文中宋" panose="02010600040101010101" charset="-122"/>
            </a:endParaRPr>
          </a:p>
          <a:p>
            <a:pPr marL="342900" indent="-342900">
              <a:lnSpc>
                <a:spcPct val="150000"/>
              </a:lnSpc>
              <a:buFont typeface="Wingdings" panose="05000000000000000000" pitchFamily="2" charset="2"/>
              <a:buChar char="l"/>
            </a:pPr>
            <a:r>
              <a:rPr lang="zh-CN" altLang="en-US" sz="2000" dirty="0">
                <a:latin typeface="华文中宋" panose="02010600040101010101" charset="-122"/>
                <a:ea typeface="华文中宋" panose="02010600040101010101" charset="-122"/>
              </a:rPr>
              <a:t>模型训练</a:t>
            </a:r>
            <a:endParaRPr lang="en-US" altLang="zh-CN" sz="2000" dirty="0">
              <a:latin typeface="华文中宋" panose="02010600040101010101" charset="-122"/>
              <a:ea typeface="华文中宋" panose="02010600040101010101" charset="-122"/>
            </a:endParaRPr>
          </a:p>
          <a:p>
            <a:pPr marL="342900" indent="-342900">
              <a:lnSpc>
                <a:spcPct val="150000"/>
              </a:lnSpc>
              <a:buFont typeface="Wingdings" panose="05000000000000000000" pitchFamily="2" charset="2"/>
              <a:buChar char="l"/>
            </a:pPr>
            <a:r>
              <a:rPr lang="zh-CN" altLang="en-US" sz="2000" dirty="0">
                <a:latin typeface="华文中宋" panose="02010600040101010101" charset="-122"/>
                <a:ea typeface="华文中宋" panose="02010600040101010101" charset="-122"/>
              </a:rPr>
              <a:t>评估模型结果</a:t>
            </a:r>
            <a:endParaRPr lang="en-US" altLang="zh-CN" sz="2000" dirty="0">
              <a:latin typeface="华文中宋" panose="02010600040101010101" charset="-122"/>
              <a:ea typeface="华文中宋" panose="02010600040101010101" charset="-122"/>
            </a:endParaRPr>
          </a:p>
          <a:p>
            <a:pPr marL="342900" indent="-342900">
              <a:lnSpc>
                <a:spcPct val="150000"/>
              </a:lnSpc>
              <a:buFont typeface="Wingdings" panose="05000000000000000000" pitchFamily="2" charset="2"/>
              <a:buChar char="l"/>
            </a:pPr>
            <a:r>
              <a:rPr lang="zh-CN" altLang="en-US" sz="2000" dirty="0">
                <a:latin typeface="华文中宋" panose="02010600040101010101" charset="-122"/>
                <a:ea typeface="华文中宋" panose="02010600040101010101" charset="-122"/>
              </a:rPr>
              <a:t>模型推理</a:t>
            </a:r>
            <a:endParaRPr lang="zh-CN" altLang="en-US" sz="2000" dirty="0">
              <a:latin typeface="华文中宋" panose="02010600040101010101" charset="-122"/>
              <a:ea typeface="华文中宋" panose="02010600040101010101" charset="-122"/>
            </a:endParaRPr>
          </a:p>
        </p:txBody>
      </p:sp>
      <p:pic>
        <p:nvPicPr>
          <p:cNvPr id="5" name="图片 4"/>
          <p:cNvPicPr>
            <a:picLocks noChangeAspect="1"/>
          </p:cNvPicPr>
          <p:nvPr/>
        </p:nvPicPr>
        <p:blipFill rotWithShape="1">
          <a:blip r:embed="rId4">
            <a:extLst>
              <a:ext uri="{28A0092B-C50C-407E-A947-70E740481C1C}">
                <a14:useLocalDpi xmlns:a14="http://schemas.microsoft.com/office/drawing/2010/main" val="0"/>
              </a:ext>
            </a:extLst>
          </a:blip>
          <a:srcRect l="4801" t="5442" r="3343" b="7804"/>
          <a:stretch>
            <a:fillRect/>
          </a:stretch>
        </p:blipFill>
        <p:spPr>
          <a:xfrm>
            <a:off x="4741499" y="1795387"/>
            <a:ext cx="7460026" cy="32672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7" name="Picture 4"/>
          <p:cNvPicPr>
            <a:picLocks noChangeAspect="1"/>
          </p:cNvPicPr>
          <p:nvPr>
            <p:custDataLst>
              <p:tags r:id="rId1"/>
            </p:custDataLst>
          </p:nvPr>
        </p:nvPicPr>
        <p:blipFill>
          <a:blip r:embed="rId2"/>
          <a:stretch>
            <a:fillRect/>
          </a:stretch>
        </p:blipFill>
        <p:spPr>
          <a:xfrm>
            <a:off x="10698163" y="0"/>
            <a:ext cx="1282700" cy="1282700"/>
          </a:xfrm>
          <a:prstGeom prst="rect">
            <a:avLst/>
          </a:prstGeom>
          <a:noFill/>
          <a:ln w="9525">
            <a:noFill/>
          </a:ln>
        </p:spPr>
      </p:pic>
      <p:sp>
        <p:nvSpPr>
          <p:cNvPr id="9" name="标题 8"/>
          <p:cNvSpPr>
            <a:spLocks noGrp="1"/>
          </p:cNvSpPr>
          <p:nvPr>
            <p:ph type="title"/>
          </p:nvPr>
        </p:nvSpPr>
        <p:spPr/>
        <p:txBody>
          <a:bodyPr/>
          <a:lstStyle/>
          <a:p>
            <a:pPr marL="571500" indent="-571500">
              <a:buFont typeface="Wingdings" panose="05000000000000000000" pitchFamily="2" charset="2"/>
              <a:buChar char="Ø"/>
            </a:pPr>
            <a:r>
              <a:rPr lang="zh-CN" altLang="en-US" dirty="0"/>
              <a:t>数据准备</a:t>
            </a:r>
            <a:endParaRPr lang="zh-CN" altLang="en-US" dirty="0"/>
          </a:p>
        </p:txBody>
      </p:sp>
      <p:sp>
        <p:nvSpPr>
          <p:cNvPr id="12" name="文本框 11"/>
          <p:cNvSpPr txBox="1"/>
          <p:nvPr/>
        </p:nvSpPr>
        <p:spPr>
          <a:xfrm>
            <a:off x="722700" y="1724025"/>
            <a:ext cx="7934325" cy="15240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a:ea typeface="微软雅黑" panose="020B0503020204020204" charset="-122"/>
              <a:cs typeface="+mn-cs"/>
            </a:endParaRPr>
          </a:p>
        </p:txBody>
      </p:sp>
      <p:pic>
        <p:nvPicPr>
          <p:cNvPr id="7" name="图片 6"/>
          <p:cNvPicPr>
            <a:picLocks noChangeAspect="1"/>
          </p:cNvPicPr>
          <p:nvPr/>
        </p:nvPicPr>
        <p:blipFill>
          <a:blip r:embed="rId3"/>
          <a:stretch>
            <a:fillRect/>
          </a:stretch>
        </p:blipFill>
        <p:spPr>
          <a:xfrm>
            <a:off x="6729836" y="4655495"/>
            <a:ext cx="1271165" cy="1030931"/>
          </a:xfrm>
          <a:prstGeom prst="rect">
            <a:avLst/>
          </a:prstGeom>
        </p:spPr>
      </p:pic>
      <p:sp>
        <p:nvSpPr>
          <p:cNvPr id="3" name="文本框 2"/>
          <p:cNvSpPr txBox="1"/>
          <p:nvPr/>
        </p:nvSpPr>
        <p:spPr>
          <a:xfrm>
            <a:off x="1072800" y="1542750"/>
            <a:ext cx="10396500" cy="1705275"/>
          </a:xfrm>
          <a:prstGeom prst="rect">
            <a:avLst/>
          </a:prstGeom>
          <a:noFill/>
        </p:spPr>
        <p:txBody>
          <a:bodyPr wrap="square">
            <a:spAutoFit/>
          </a:bodyPr>
          <a:lstStyle/>
          <a:p>
            <a:pPr algn="l">
              <a:lnSpc>
                <a:spcPct val="150000"/>
              </a:lnSpc>
            </a:pPr>
            <a:r>
              <a:rPr lang="zh-CN" altLang="en-US" b="0" i="0" dirty="0">
                <a:solidFill>
                  <a:srgbClr val="000000"/>
                </a:solidFill>
                <a:effectLst/>
                <a:latin typeface="华文中宋" panose="02010600040101010101" charset="-122"/>
                <a:ea typeface="华文中宋" panose="02010600040101010101" charset="-122"/>
              </a:rPr>
              <a:t>本次使用的数据集为</a:t>
            </a:r>
            <a:r>
              <a:rPr lang="en-US" altLang="zh-CN" b="1" i="0" dirty="0">
                <a:solidFill>
                  <a:srgbClr val="FF0000"/>
                </a:solidFill>
                <a:effectLst/>
                <a:latin typeface="华文中宋" panose="02010600040101010101" charset="-122"/>
                <a:ea typeface="华文中宋" panose="02010600040101010101" charset="-122"/>
              </a:rPr>
              <a:t>Multi30K</a:t>
            </a:r>
            <a:r>
              <a:rPr lang="zh-CN" altLang="en-US" b="1" i="0" dirty="0">
                <a:solidFill>
                  <a:srgbClr val="FF0000"/>
                </a:solidFill>
                <a:effectLst/>
                <a:latin typeface="华文中宋" panose="02010600040101010101" charset="-122"/>
                <a:ea typeface="华文中宋" panose="02010600040101010101" charset="-122"/>
              </a:rPr>
              <a:t>数据集</a:t>
            </a:r>
            <a:r>
              <a:rPr lang="zh-CN" altLang="en-US" b="0" i="0" dirty="0">
                <a:solidFill>
                  <a:srgbClr val="000000"/>
                </a:solidFill>
                <a:effectLst/>
                <a:latin typeface="华文中宋" panose="02010600040101010101" charset="-122"/>
                <a:ea typeface="华文中宋" panose="02010600040101010101" charset="-122"/>
              </a:rPr>
              <a:t>，它是一个大规模的图像</a:t>
            </a:r>
            <a:r>
              <a:rPr lang="en-US" altLang="zh-CN" b="0" i="0" dirty="0">
                <a:solidFill>
                  <a:srgbClr val="000000"/>
                </a:solidFill>
                <a:effectLst/>
                <a:latin typeface="华文中宋" panose="02010600040101010101" charset="-122"/>
                <a:ea typeface="华文中宋" panose="02010600040101010101" charset="-122"/>
              </a:rPr>
              <a:t>-</a:t>
            </a:r>
            <a:r>
              <a:rPr lang="zh-CN" altLang="en-US" b="0" i="0" dirty="0">
                <a:solidFill>
                  <a:srgbClr val="000000"/>
                </a:solidFill>
                <a:effectLst/>
                <a:latin typeface="华文中宋" panose="02010600040101010101" charset="-122"/>
                <a:ea typeface="华文中宋" panose="02010600040101010101" charset="-122"/>
              </a:rPr>
              <a:t>文本数据集，包含</a:t>
            </a:r>
            <a:r>
              <a:rPr lang="en-US" altLang="zh-CN" b="0" i="0" dirty="0">
                <a:solidFill>
                  <a:srgbClr val="000000"/>
                </a:solidFill>
                <a:effectLst/>
                <a:latin typeface="华文中宋" panose="02010600040101010101" charset="-122"/>
                <a:ea typeface="华文中宋" panose="02010600040101010101" charset="-122"/>
              </a:rPr>
              <a:t>30K+</a:t>
            </a:r>
            <a:r>
              <a:rPr lang="zh-CN" altLang="en-US" b="0" i="0" dirty="0">
                <a:solidFill>
                  <a:srgbClr val="000000"/>
                </a:solidFill>
                <a:effectLst/>
                <a:latin typeface="华文中宋" panose="02010600040101010101" charset="-122"/>
                <a:ea typeface="华文中宋" panose="02010600040101010101" charset="-122"/>
              </a:rPr>
              <a:t>图片，每张图片对应两类不同的文本描述：</a:t>
            </a:r>
            <a:endParaRPr lang="zh-CN" altLang="en-US" b="0" i="0" dirty="0">
              <a:solidFill>
                <a:srgbClr val="000000"/>
              </a:solidFill>
              <a:effectLst/>
              <a:latin typeface="华文中宋" panose="02010600040101010101" charset="-122"/>
              <a:ea typeface="华文中宋" panose="02010600040101010101" charset="-122"/>
            </a:endParaRPr>
          </a:p>
          <a:p>
            <a:pPr algn="l">
              <a:lnSpc>
                <a:spcPct val="150000"/>
              </a:lnSpc>
              <a:buFont typeface="Arial" panose="020B0604020202020204" pitchFamily="34" charset="0"/>
              <a:buChar char="•"/>
            </a:pPr>
            <a:r>
              <a:rPr lang="zh-CN" altLang="en-US" b="0" i="0" dirty="0">
                <a:solidFill>
                  <a:srgbClr val="000000"/>
                </a:solidFill>
                <a:effectLst/>
                <a:latin typeface="华文中宋" panose="02010600040101010101" charset="-122"/>
                <a:ea typeface="华文中宋" panose="02010600040101010101" charset="-122"/>
              </a:rPr>
              <a:t> 英语描述，及对应的德语翻译；</a:t>
            </a:r>
            <a:endParaRPr lang="zh-CN" altLang="en-US" b="0" i="0" dirty="0">
              <a:solidFill>
                <a:srgbClr val="000000"/>
              </a:solidFill>
              <a:effectLst/>
              <a:latin typeface="华文中宋" panose="02010600040101010101" charset="-122"/>
              <a:ea typeface="华文中宋" panose="02010600040101010101" charset="-122"/>
            </a:endParaRPr>
          </a:p>
          <a:p>
            <a:pPr algn="l">
              <a:lnSpc>
                <a:spcPct val="150000"/>
              </a:lnSpc>
              <a:buFont typeface="Arial" panose="020B0604020202020204" pitchFamily="34" charset="0"/>
              <a:buChar char="•"/>
            </a:pPr>
            <a:r>
              <a:rPr lang="zh-CN" altLang="en-US" b="0" i="0" dirty="0">
                <a:solidFill>
                  <a:srgbClr val="000000"/>
                </a:solidFill>
                <a:effectLst/>
                <a:latin typeface="华文中宋" panose="02010600040101010101" charset="-122"/>
                <a:ea typeface="华文中宋" panose="02010600040101010101" charset="-122"/>
              </a:rPr>
              <a:t> 五个独立的、非翻译而来的英语和德语描述，描述中包含的细节并不相同</a:t>
            </a:r>
            <a:endParaRPr lang="zh-CN" altLang="en-US" b="0" i="0" dirty="0">
              <a:solidFill>
                <a:srgbClr val="000000"/>
              </a:solidFill>
              <a:effectLst/>
              <a:latin typeface="华文中宋" panose="02010600040101010101" charset="-122"/>
              <a:ea typeface="华文中宋" panose="02010600040101010101" charset="-122"/>
            </a:endParaRPr>
          </a:p>
        </p:txBody>
      </p:sp>
      <p:sp>
        <p:nvSpPr>
          <p:cNvPr id="6" name="文本框 5"/>
          <p:cNvSpPr txBox="1"/>
          <p:nvPr/>
        </p:nvSpPr>
        <p:spPr>
          <a:xfrm>
            <a:off x="1204914" y="3429000"/>
            <a:ext cx="4133850" cy="369332"/>
          </a:xfrm>
          <a:prstGeom prst="rect">
            <a:avLst/>
          </a:prstGeom>
          <a:noFill/>
        </p:spPr>
        <p:txBody>
          <a:bodyPr wrap="square" rtlCol="0">
            <a:spAutoFit/>
          </a:bodyPr>
          <a:lstStyle/>
          <a:p>
            <a:pPr marL="285750" indent="-285750">
              <a:buFont typeface="Wingdings" panose="05000000000000000000" pitchFamily="2" charset="2"/>
              <a:buChar char="ü"/>
            </a:pPr>
            <a:r>
              <a:rPr lang="zh-CN" altLang="en-US" b="1" dirty="0">
                <a:latin typeface="华文中宋" panose="02010600040101010101" charset="-122"/>
                <a:ea typeface="华文中宋" panose="02010600040101010101" charset="-122"/>
              </a:rPr>
              <a:t>数据下载模块</a:t>
            </a:r>
            <a:endParaRPr lang="zh-CN" altLang="en-US" b="1" dirty="0">
              <a:latin typeface="华文中宋" panose="02010600040101010101" charset="-122"/>
              <a:ea typeface="华文中宋" panose="02010600040101010101" charset="-122"/>
            </a:endParaRPr>
          </a:p>
        </p:txBody>
      </p:sp>
      <p:sp>
        <p:nvSpPr>
          <p:cNvPr id="13" name="文本框 12"/>
          <p:cNvSpPr txBox="1"/>
          <p:nvPr/>
        </p:nvSpPr>
        <p:spPr>
          <a:xfrm>
            <a:off x="1571624" y="3870827"/>
            <a:ext cx="10077451" cy="369332"/>
          </a:xfrm>
          <a:prstGeom prst="rect">
            <a:avLst/>
          </a:prstGeom>
          <a:noFill/>
        </p:spPr>
        <p:txBody>
          <a:bodyPr wrap="square" rtlCol="0">
            <a:spAutoFit/>
          </a:bodyPr>
          <a:lstStyle/>
          <a:p>
            <a:r>
              <a:rPr lang="zh-CN" altLang="en-US" dirty="0">
                <a:latin typeface="华文中宋" panose="02010600040101010101" charset="-122"/>
                <a:ea typeface="华文中宋" panose="02010600040101010101" charset="-122"/>
              </a:rPr>
              <a:t>使用</a:t>
            </a:r>
            <a:r>
              <a:rPr lang="en-US" altLang="zh-CN" dirty="0">
                <a:solidFill>
                  <a:srgbClr val="FF0000"/>
                </a:solidFill>
                <a:latin typeface="华文中宋" panose="02010600040101010101" charset="-122"/>
                <a:ea typeface="华文中宋" panose="02010600040101010101" charset="-122"/>
              </a:rPr>
              <a:t>download</a:t>
            </a:r>
            <a:r>
              <a:rPr lang="zh-CN" altLang="en-US" dirty="0">
                <a:latin typeface="华文中宋" panose="02010600040101010101" charset="-122"/>
                <a:ea typeface="华文中宋" panose="02010600040101010101" charset="-122"/>
              </a:rPr>
              <a:t>进行数据下载，并将</a:t>
            </a:r>
            <a:r>
              <a:rPr lang="en-US" altLang="zh-CN" dirty="0">
                <a:latin typeface="华文中宋" panose="02010600040101010101" charset="-122"/>
                <a:ea typeface="华文中宋" panose="02010600040101010101" charset="-122"/>
              </a:rPr>
              <a:t>tar.gz</a:t>
            </a:r>
            <a:r>
              <a:rPr lang="zh-CN" altLang="en-US" dirty="0">
                <a:latin typeface="华文中宋" panose="02010600040101010101" charset="-122"/>
                <a:ea typeface="华文中宋" panose="02010600040101010101" charset="-122"/>
              </a:rPr>
              <a:t>文件解压到指定文件夹。下载好的数据集目录结构如下：</a:t>
            </a:r>
            <a:endParaRPr lang="zh-CN" altLang="en-US" dirty="0">
              <a:latin typeface="华文中宋" panose="02010600040101010101" charset="-122"/>
              <a:ea typeface="华文中宋" panose="02010600040101010101" charset="-122"/>
            </a:endParaRPr>
          </a:p>
        </p:txBody>
      </p:sp>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6870" y="4380804"/>
            <a:ext cx="1920732" cy="2152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7" name="Picture 4"/>
          <p:cNvPicPr>
            <a:picLocks noChangeAspect="1"/>
          </p:cNvPicPr>
          <p:nvPr/>
        </p:nvPicPr>
        <p:blipFill>
          <a:blip r:embed="rId1"/>
          <a:stretch>
            <a:fillRect/>
          </a:stretch>
        </p:blipFill>
        <p:spPr>
          <a:xfrm>
            <a:off x="10698163" y="0"/>
            <a:ext cx="1282700" cy="1282700"/>
          </a:xfrm>
          <a:prstGeom prst="rect">
            <a:avLst/>
          </a:prstGeom>
          <a:noFill/>
          <a:ln w="9525">
            <a:noFill/>
          </a:ln>
        </p:spPr>
      </p:pic>
      <p:sp>
        <p:nvSpPr>
          <p:cNvPr id="3" name="文本框 2"/>
          <p:cNvSpPr txBox="1"/>
          <p:nvPr/>
        </p:nvSpPr>
        <p:spPr>
          <a:xfrm>
            <a:off x="962025" y="959534"/>
            <a:ext cx="4029075" cy="646331"/>
          </a:xfrm>
          <a:prstGeom prst="rect">
            <a:avLst/>
          </a:prstGeom>
          <a:noFill/>
        </p:spPr>
        <p:txBody>
          <a:bodyPr wrap="square" rtlCol="0">
            <a:spAutoFit/>
          </a:bodyPr>
          <a:lstStyle/>
          <a:p>
            <a:pPr marL="285750" indent="-285750" algn="l">
              <a:buFont typeface="Wingdings" panose="05000000000000000000" pitchFamily="2" charset="2"/>
              <a:buChar char="ü"/>
            </a:pPr>
            <a:r>
              <a:rPr lang="zh-CN" altLang="en-US" b="1" i="0" dirty="0">
                <a:solidFill>
                  <a:srgbClr val="000000"/>
                </a:solidFill>
                <a:effectLst/>
                <a:latin typeface="华文中宋" panose="02010600040101010101" charset="-122"/>
                <a:ea typeface="华文中宋" panose="02010600040101010101" charset="-122"/>
              </a:rPr>
              <a:t>数据预处理</a:t>
            </a:r>
            <a:endParaRPr lang="zh-CN" altLang="en-US" b="1" i="0" dirty="0">
              <a:solidFill>
                <a:srgbClr val="000000"/>
              </a:solidFill>
              <a:effectLst/>
              <a:latin typeface="华文中宋" panose="02010600040101010101" charset="-122"/>
              <a:ea typeface="华文中宋" panose="02010600040101010101" charset="-122"/>
            </a:endParaRPr>
          </a:p>
          <a:p>
            <a:endParaRPr lang="zh-CN" altLang="en-US" dirty="0"/>
          </a:p>
        </p:txBody>
      </p:sp>
      <p:sp>
        <p:nvSpPr>
          <p:cNvPr id="4" name="文本框 3"/>
          <p:cNvSpPr txBox="1"/>
          <p:nvPr/>
        </p:nvSpPr>
        <p:spPr>
          <a:xfrm>
            <a:off x="1141413" y="1630580"/>
            <a:ext cx="10839450" cy="4108817"/>
          </a:xfrm>
          <a:prstGeom prst="rect">
            <a:avLst/>
          </a:prstGeom>
          <a:noFill/>
        </p:spPr>
        <p:txBody>
          <a:bodyPr wrap="square" rtlCol="0">
            <a:spAutoFit/>
          </a:bodyPr>
          <a:lstStyle/>
          <a:p>
            <a:pPr algn="l">
              <a:lnSpc>
                <a:spcPct val="150000"/>
              </a:lnSpc>
            </a:pPr>
            <a:r>
              <a:rPr lang="zh-CN" altLang="en-US" b="0" i="0" dirty="0">
                <a:solidFill>
                  <a:srgbClr val="000000"/>
                </a:solidFill>
                <a:effectLst/>
                <a:latin typeface="华文中宋" panose="02010600040101010101" charset="-122"/>
                <a:ea typeface="华文中宋" panose="02010600040101010101" charset="-122"/>
              </a:rPr>
              <a:t>在使用数据进行模型训练等操作时，我们需要对数据进行预处理，流程如下：</a:t>
            </a:r>
            <a:endParaRPr lang="en-US" altLang="zh-CN" b="0" i="0" dirty="0">
              <a:solidFill>
                <a:srgbClr val="000000"/>
              </a:solidFill>
              <a:effectLst/>
              <a:latin typeface="华文中宋" panose="02010600040101010101" charset="-122"/>
              <a:ea typeface="华文中宋" panose="02010600040101010101" charset="-122"/>
            </a:endParaRPr>
          </a:p>
          <a:p>
            <a:pPr algn="l">
              <a:lnSpc>
                <a:spcPct val="150000"/>
              </a:lnSpc>
            </a:pPr>
            <a:endParaRPr lang="zh-CN" altLang="en-US" b="0" i="0" dirty="0">
              <a:solidFill>
                <a:srgbClr val="000000"/>
              </a:solidFill>
              <a:effectLst/>
              <a:latin typeface="华文中宋" panose="02010600040101010101" charset="-122"/>
              <a:ea typeface="华文中宋" panose="02010600040101010101" charset="-122"/>
            </a:endParaRPr>
          </a:p>
          <a:p>
            <a:pPr marL="285750" indent="-285750" algn="l">
              <a:lnSpc>
                <a:spcPct val="150000"/>
              </a:lnSpc>
              <a:buFont typeface="Wingdings" panose="05000000000000000000" pitchFamily="2" charset="2"/>
              <a:buChar char="l"/>
            </a:pPr>
            <a:r>
              <a:rPr lang="zh-CN" altLang="en-US" b="0" i="0" dirty="0">
                <a:solidFill>
                  <a:srgbClr val="000000"/>
                </a:solidFill>
                <a:effectLst/>
                <a:latin typeface="华文中宋" panose="02010600040101010101" charset="-122"/>
                <a:ea typeface="华文中宋" panose="02010600040101010101" charset="-122"/>
              </a:rPr>
              <a:t>加载数据集，目前数据为句子形式的文本，</a:t>
            </a:r>
            <a:r>
              <a:rPr lang="zh-CN" altLang="en-US" b="0" i="0" dirty="0">
                <a:solidFill>
                  <a:srgbClr val="FF0000"/>
                </a:solidFill>
                <a:effectLst/>
                <a:latin typeface="华文中宋" panose="02010600040101010101" charset="-122"/>
                <a:ea typeface="华文中宋" panose="02010600040101010101" charset="-122"/>
              </a:rPr>
              <a:t>需要进行分词</a:t>
            </a:r>
            <a:r>
              <a:rPr lang="zh-CN" altLang="en-US" b="0" i="0" dirty="0">
                <a:solidFill>
                  <a:srgbClr val="000000"/>
                </a:solidFill>
                <a:effectLst/>
                <a:latin typeface="华文中宋" panose="02010600040101010101" charset="-122"/>
                <a:ea typeface="华文中宋" panose="02010600040101010101" charset="-122"/>
              </a:rPr>
              <a:t>，即将句子拆解为单独的词元（</a:t>
            </a:r>
            <a:r>
              <a:rPr lang="en-US" altLang="zh-CN" b="0" i="0" dirty="0">
                <a:solidFill>
                  <a:srgbClr val="000000"/>
                </a:solidFill>
                <a:effectLst/>
                <a:latin typeface="华文中宋" panose="02010600040101010101" charset="-122"/>
                <a:ea typeface="华文中宋" panose="02010600040101010101" charset="-122"/>
              </a:rPr>
              <a:t>token</a:t>
            </a:r>
            <a:r>
              <a:rPr lang="zh-CN" altLang="en-US" b="0" i="0" dirty="0">
                <a:solidFill>
                  <a:srgbClr val="000000"/>
                </a:solidFill>
                <a:effectLst/>
                <a:latin typeface="华文中宋" panose="02010600040101010101" charset="-122"/>
                <a:ea typeface="华文中宋" panose="02010600040101010101" charset="-122"/>
              </a:rPr>
              <a:t>，可以为字符或者单词）；</a:t>
            </a:r>
            <a:endParaRPr lang="en-US" altLang="zh-CN" b="0" i="0" dirty="0">
              <a:solidFill>
                <a:srgbClr val="000000"/>
              </a:solidFill>
              <a:effectLst/>
              <a:latin typeface="华文中宋" panose="02010600040101010101" charset="-122"/>
              <a:ea typeface="华文中宋" panose="02010600040101010101" charset="-122"/>
            </a:endParaRPr>
          </a:p>
          <a:p>
            <a:pPr algn="l">
              <a:lnSpc>
                <a:spcPct val="150000"/>
              </a:lnSpc>
            </a:pPr>
            <a:endParaRPr lang="zh-CN" altLang="en-US" b="0" i="0" dirty="0">
              <a:solidFill>
                <a:srgbClr val="000000"/>
              </a:solidFill>
              <a:effectLst/>
              <a:latin typeface="华文中宋" panose="02010600040101010101" charset="-122"/>
              <a:ea typeface="华文中宋" panose="02010600040101010101" charset="-122"/>
            </a:endParaRPr>
          </a:p>
          <a:p>
            <a:pPr marL="285750" indent="-285750" algn="l">
              <a:lnSpc>
                <a:spcPct val="150000"/>
              </a:lnSpc>
              <a:buFont typeface="Wingdings" panose="05000000000000000000" pitchFamily="2" charset="2"/>
              <a:buChar char="l"/>
            </a:pPr>
            <a:r>
              <a:rPr lang="zh-CN" altLang="en-US" b="0" i="0" dirty="0">
                <a:solidFill>
                  <a:srgbClr val="000000"/>
                </a:solidFill>
                <a:effectLst/>
                <a:latin typeface="华文中宋" panose="02010600040101010101" charset="-122"/>
                <a:ea typeface="华文中宋" panose="02010600040101010101" charset="-122"/>
              </a:rPr>
              <a:t>将每个词元映射到从</a:t>
            </a:r>
            <a:r>
              <a:rPr lang="en-US" altLang="zh-CN" b="0" i="0" dirty="0">
                <a:solidFill>
                  <a:srgbClr val="000000"/>
                </a:solidFill>
                <a:effectLst/>
                <a:latin typeface="华文中宋" panose="02010600040101010101" charset="-122"/>
                <a:ea typeface="华文中宋" panose="02010600040101010101" charset="-122"/>
              </a:rPr>
              <a:t>0</a:t>
            </a:r>
            <a:r>
              <a:rPr lang="zh-CN" altLang="en-US" b="0" i="0" dirty="0">
                <a:solidFill>
                  <a:srgbClr val="000000"/>
                </a:solidFill>
                <a:effectLst/>
                <a:latin typeface="华文中宋" panose="02010600040101010101" charset="-122"/>
                <a:ea typeface="华文中宋" panose="02010600040101010101" charset="-122"/>
              </a:rPr>
              <a:t>开始的</a:t>
            </a:r>
            <a:r>
              <a:rPr lang="zh-CN" altLang="en-US" b="0" i="0" dirty="0">
                <a:solidFill>
                  <a:srgbClr val="FF0000"/>
                </a:solidFill>
                <a:effectLst/>
                <a:latin typeface="华文中宋" panose="02010600040101010101" charset="-122"/>
                <a:ea typeface="华文中宋" panose="02010600040101010101" charset="-122"/>
              </a:rPr>
              <a:t>数字索引</a:t>
            </a:r>
            <a:r>
              <a:rPr lang="zh-CN" altLang="en-US" b="0" i="0" dirty="0">
                <a:solidFill>
                  <a:srgbClr val="000000"/>
                </a:solidFill>
                <a:effectLst/>
                <a:latin typeface="华文中宋" panose="02010600040101010101" charset="-122"/>
                <a:ea typeface="华文中宋" panose="02010600040101010101" charset="-122"/>
              </a:rPr>
              <a:t>中（为节约存储空间，可过滤掉词频低的词元），</a:t>
            </a:r>
            <a:r>
              <a:rPr lang="zh-CN" altLang="en-US" b="0" i="0" dirty="0">
                <a:solidFill>
                  <a:srgbClr val="FF0000"/>
                </a:solidFill>
                <a:effectLst/>
                <a:latin typeface="华文中宋" panose="02010600040101010101" charset="-122"/>
                <a:ea typeface="华文中宋" panose="02010600040101010101" charset="-122"/>
              </a:rPr>
              <a:t>词元和数字索引所构成的集合叫做词典（</a:t>
            </a:r>
            <a:r>
              <a:rPr lang="en-US" altLang="zh-CN" b="0" i="0" dirty="0">
                <a:solidFill>
                  <a:srgbClr val="FF0000"/>
                </a:solidFill>
                <a:effectLst/>
                <a:latin typeface="华文中宋" panose="02010600040101010101" charset="-122"/>
                <a:ea typeface="华文中宋" panose="02010600040101010101" charset="-122"/>
              </a:rPr>
              <a:t>vocabulary</a:t>
            </a:r>
            <a:r>
              <a:rPr lang="zh-CN" altLang="en-US" b="0" i="0" dirty="0">
                <a:solidFill>
                  <a:srgbClr val="FF0000"/>
                </a:solidFill>
                <a:effectLst/>
                <a:latin typeface="华文中宋" panose="02010600040101010101" charset="-122"/>
                <a:ea typeface="华文中宋" panose="02010600040101010101" charset="-122"/>
              </a:rPr>
              <a:t>）</a:t>
            </a:r>
            <a:r>
              <a:rPr lang="zh-CN" altLang="en-US" b="0" i="0" dirty="0">
                <a:solidFill>
                  <a:srgbClr val="000000"/>
                </a:solidFill>
                <a:effectLst/>
                <a:latin typeface="华文中宋" panose="02010600040101010101" charset="-122"/>
                <a:ea typeface="华文中宋" panose="02010600040101010101" charset="-122"/>
              </a:rPr>
              <a:t>；</a:t>
            </a:r>
            <a:endParaRPr lang="en-US" altLang="zh-CN" b="0" i="0" dirty="0">
              <a:solidFill>
                <a:srgbClr val="000000"/>
              </a:solidFill>
              <a:effectLst/>
              <a:latin typeface="华文中宋" panose="02010600040101010101" charset="-122"/>
              <a:ea typeface="华文中宋" panose="02010600040101010101" charset="-122"/>
            </a:endParaRPr>
          </a:p>
          <a:p>
            <a:pPr algn="l">
              <a:lnSpc>
                <a:spcPct val="150000"/>
              </a:lnSpc>
            </a:pPr>
            <a:endParaRPr lang="zh-CN" altLang="en-US" b="0" i="0" dirty="0">
              <a:solidFill>
                <a:srgbClr val="000000"/>
              </a:solidFill>
              <a:effectLst/>
              <a:latin typeface="华文中宋" panose="02010600040101010101" charset="-122"/>
              <a:ea typeface="华文中宋" panose="02010600040101010101" charset="-122"/>
            </a:endParaRPr>
          </a:p>
          <a:p>
            <a:pPr marL="285750" indent="-285750" algn="l">
              <a:lnSpc>
                <a:spcPct val="150000"/>
              </a:lnSpc>
              <a:buFont typeface="Wingdings" panose="05000000000000000000" pitchFamily="2" charset="2"/>
              <a:buChar char="l"/>
            </a:pPr>
            <a:r>
              <a:rPr lang="zh-CN" altLang="en-US" b="0" i="0" dirty="0">
                <a:solidFill>
                  <a:srgbClr val="000000"/>
                </a:solidFill>
                <a:effectLst/>
                <a:latin typeface="华文中宋" panose="02010600040101010101" charset="-122"/>
                <a:ea typeface="华文中宋" panose="02010600040101010101" charset="-122"/>
              </a:rPr>
              <a:t>添加</a:t>
            </a:r>
            <a:r>
              <a:rPr lang="zh-CN" altLang="en-US" b="0" i="0" dirty="0">
                <a:solidFill>
                  <a:srgbClr val="FF0000"/>
                </a:solidFill>
                <a:effectLst/>
                <a:latin typeface="华文中宋" panose="02010600040101010101" charset="-122"/>
                <a:ea typeface="华文中宋" panose="02010600040101010101" charset="-122"/>
              </a:rPr>
              <a:t>特殊占位符</a:t>
            </a:r>
            <a:r>
              <a:rPr lang="zh-CN" altLang="en-US" b="0" i="0" dirty="0">
                <a:solidFill>
                  <a:srgbClr val="000000"/>
                </a:solidFill>
                <a:effectLst/>
                <a:latin typeface="华文中宋" panose="02010600040101010101" charset="-122"/>
                <a:ea typeface="华文中宋" panose="02010600040101010101" charset="-122"/>
              </a:rPr>
              <a:t>，标明序列的起始与结束，统一序列长度，并创建</a:t>
            </a:r>
            <a:r>
              <a:rPr lang="zh-CN" altLang="en-US" b="0" i="0" dirty="0">
                <a:solidFill>
                  <a:srgbClr val="FF0000"/>
                </a:solidFill>
                <a:effectLst/>
                <a:latin typeface="华文中宋" panose="02010600040101010101" charset="-122"/>
                <a:ea typeface="华文中宋" panose="02010600040101010101" charset="-122"/>
              </a:rPr>
              <a:t>数据迭代器</a:t>
            </a:r>
            <a:r>
              <a:rPr lang="zh-CN" altLang="en-US" b="0" i="0" dirty="0">
                <a:solidFill>
                  <a:srgbClr val="000000"/>
                </a:solidFill>
                <a:effectLst/>
                <a:latin typeface="华文中宋" panose="02010600040101010101" charset="-122"/>
                <a:ea typeface="华文中宋" panose="02010600040101010101" charset="-122"/>
              </a:rPr>
              <a:t>；</a:t>
            </a:r>
            <a:endParaRPr lang="zh-CN" altLang="en-US" b="0" i="0" dirty="0">
              <a:solidFill>
                <a:srgbClr val="000000"/>
              </a:solidFill>
              <a:effectLst/>
              <a:latin typeface="华文中宋" panose="02010600040101010101" charset="-122"/>
              <a:ea typeface="华文中宋" panose="02010600040101010101" charset="-122"/>
            </a:endParaRPr>
          </a:p>
          <a:p>
            <a:endParaRPr lang="zh-CN" alt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7" name="Picture 4"/>
          <p:cNvPicPr>
            <a:picLocks noChangeAspect="1"/>
          </p:cNvPicPr>
          <p:nvPr>
            <p:custDataLst>
              <p:tags r:id="rId1"/>
            </p:custDataLst>
          </p:nvPr>
        </p:nvPicPr>
        <p:blipFill>
          <a:blip r:embed="rId2"/>
          <a:stretch>
            <a:fillRect/>
          </a:stretch>
        </p:blipFill>
        <p:spPr>
          <a:xfrm>
            <a:off x="10698163" y="0"/>
            <a:ext cx="1282700" cy="1282700"/>
          </a:xfrm>
          <a:prstGeom prst="rect">
            <a:avLst/>
          </a:prstGeom>
          <a:noFill/>
          <a:ln w="9525">
            <a:noFill/>
          </a:ln>
        </p:spPr>
      </p:pic>
      <p:sp>
        <p:nvSpPr>
          <p:cNvPr id="12" name="文本框 11"/>
          <p:cNvSpPr txBox="1"/>
          <p:nvPr/>
        </p:nvSpPr>
        <p:spPr>
          <a:xfrm>
            <a:off x="1065600" y="958060"/>
            <a:ext cx="7934325" cy="458780"/>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defRPr/>
            </a:pPr>
            <a:r>
              <a:rPr kumimoji="0" lang="zh-CN" altLang="en-US" b="1" i="0" u="none" strike="noStrike" kern="1200" cap="none" spc="0" normalizeH="0" baseline="0" noProof="0" dirty="0">
                <a:ln>
                  <a:noFill/>
                </a:ln>
                <a:solidFill>
                  <a:prstClr val="black"/>
                </a:solidFill>
                <a:effectLst/>
                <a:uLnTx/>
                <a:uFillTx/>
                <a:latin typeface="华文中宋" panose="02010600040101010101" charset="-122"/>
                <a:ea typeface="华文中宋" panose="02010600040101010101" charset="-122"/>
              </a:rPr>
              <a:t>数据迭代器</a:t>
            </a:r>
            <a:endParaRPr kumimoji="0" lang="en-US" altLang="zh-CN" b="1" i="0" u="none" strike="noStrike" kern="1200" cap="none" spc="0" normalizeH="0" baseline="0" noProof="0" dirty="0">
              <a:ln>
                <a:noFill/>
              </a:ln>
              <a:solidFill>
                <a:prstClr val="black"/>
              </a:solidFill>
              <a:effectLst/>
              <a:uLnTx/>
              <a:uFillTx/>
              <a:latin typeface="华文中宋" panose="02010600040101010101" charset="-122"/>
              <a:ea typeface="华文中宋" panose="02010600040101010101" charset="-122"/>
            </a:endParaRPr>
          </a:p>
        </p:txBody>
      </p:sp>
      <p:sp>
        <p:nvSpPr>
          <p:cNvPr id="6" name="文本框 5"/>
          <p:cNvSpPr txBox="1"/>
          <p:nvPr/>
        </p:nvSpPr>
        <p:spPr>
          <a:xfrm>
            <a:off x="1304925" y="1676400"/>
            <a:ext cx="8972550" cy="1615827"/>
          </a:xfrm>
          <a:prstGeom prst="rect">
            <a:avLst/>
          </a:prstGeom>
          <a:noFill/>
        </p:spPr>
        <p:txBody>
          <a:bodyPr wrap="square" rtlCol="0">
            <a:spAutoFit/>
          </a:bodyPr>
          <a:lstStyle/>
          <a:p>
            <a:pPr>
              <a:lnSpc>
                <a:spcPct val="150000"/>
              </a:lnSpc>
            </a:pPr>
            <a:r>
              <a:rPr kumimoji="0" lang="zh-CN" altLang="en-US" b="0" i="0" u="none" strike="noStrike" kern="1200" cap="none" spc="0" normalizeH="0" baseline="0" noProof="0" dirty="0">
                <a:ln>
                  <a:noFill/>
                </a:ln>
                <a:solidFill>
                  <a:prstClr val="black"/>
                </a:solidFill>
                <a:effectLst/>
                <a:uLnTx/>
                <a:uFillTx/>
                <a:latin typeface="华文中宋" panose="02010600040101010101" charset="-122"/>
                <a:ea typeface="华文中宋" panose="02010600040101010101" charset="-122"/>
              </a:rPr>
              <a:t>数据预处理的最后一步是创建数据迭代器，我们再进一步处理数据（包括批处理，添加起始和终止符号，统一序列长度）后，将数据以张量的形式返回。创建数据迭代器需要如下参数：</a:t>
            </a:r>
            <a:endParaRPr kumimoji="0" lang="en-US" altLang="zh-CN" b="0" i="0" u="none" strike="noStrike" kern="1200" cap="none" spc="0" normalizeH="0" baseline="0" noProof="0" dirty="0">
              <a:ln>
                <a:noFill/>
              </a:ln>
              <a:solidFill>
                <a:prstClr val="black"/>
              </a:solidFill>
              <a:effectLst/>
              <a:uLnTx/>
              <a:uFillTx/>
              <a:latin typeface="华文中宋" panose="02010600040101010101" charset="-122"/>
              <a:ea typeface="华文中宋" panose="02010600040101010101" charset="-122"/>
            </a:endParaRPr>
          </a:p>
          <a:p>
            <a:endParaRPr lang="zh-CN" altLang="en-US"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700" y="3124847"/>
            <a:ext cx="8565868" cy="3018778"/>
          </a:xfrm>
          <a:prstGeom prst="rect">
            <a:avLst/>
          </a:prstGeom>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COMMONDATA" val="eyJoZGlkIjoiODViY2JkMjU3NGYzZTEwMzZmMGFkZWViYmNkYWU3NDIifQ=="/>
  <p:tag name="KSO_WPP_MARK_KEY" val="036b56c0-6732-4bd8-b8c2-58e2bc435332"/>
  <p:tag name="commondata" val="eyJoZGlkIjoiZWIxYjIxMGE0YzM1NWQ2YWZhYzgyZGU1MjI2ZTJjOGYifQ=="/>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2940</Words>
  <Application>WPS 演示</Application>
  <PresentationFormat>宽屏</PresentationFormat>
  <Paragraphs>176</Paragraphs>
  <Slides>19</Slides>
  <Notes>18</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2</vt:i4>
      </vt:variant>
      <vt:variant>
        <vt:lpstr>幻灯片标题</vt:lpstr>
      </vt:variant>
      <vt:variant>
        <vt:i4>19</vt:i4>
      </vt:variant>
    </vt:vector>
  </HeadingPairs>
  <TitlesOfParts>
    <vt:vector size="43" baseType="lpstr">
      <vt:lpstr>Arial</vt:lpstr>
      <vt:lpstr>宋体</vt:lpstr>
      <vt:lpstr>Wingdings</vt:lpstr>
      <vt:lpstr>Wingdings</vt:lpstr>
      <vt:lpstr>华文中宋</vt:lpstr>
      <vt:lpstr>Source Code Pro</vt:lpstr>
      <vt:lpstr>NumberOnly</vt:lpstr>
      <vt:lpstr>Times New Roman</vt:lpstr>
      <vt:lpstr>Arial</vt:lpstr>
      <vt:lpstr>微软雅黑</vt:lpstr>
      <vt:lpstr>Huawei Sans</vt:lpstr>
      <vt:lpstr>Segoe Print</vt:lpstr>
      <vt:lpstr>方正兰亭黑简体</vt:lpstr>
      <vt:lpstr>Helvetica Neue</vt:lpstr>
      <vt:lpstr>Calibri</vt:lpstr>
      <vt:lpstr>STIXMathJax_Normal-italic</vt:lpstr>
      <vt:lpstr>STIXMathJax_Main</vt:lpstr>
      <vt:lpstr>-apple-system</vt:lpstr>
      <vt:lpstr>Arial Unicode MS</vt:lpstr>
      <vt:lpstr>黑体</vt:lpstr>
      <vt:lpstr>BatangChe</vt:lpstr>
      <vt:lpstr>Office 主题​​</vt:lpstr>
      <vt:lpstr>Equation.DSMT4</vt:lpstr>
      <vt:lpstr>Equation.DSMT4</vt:lpstr>
      <vt:lpstr>PowerPoint 演示文稿</vt:lpstr>
      <vt:lpstr>实验背景</vt:lpstr>
      <vt:lpstr>PowerPoint 演示文稿</vt:lpstr>
      <vt:lpstr>Seq2Seq编码器-解码器框架</vt:lpstr>
      <vt:lpstr>PowerPoint 演示文稿</vt:lpstr>
      <vt:lpstr>pipeline </vt:lpstr>
      <vt:lpstr>数据准备</vt:lpstr>
      <vt:lpstr>PowerPoint 演示文稿</vt:lpstr>
      <vt:lpstr>PowerPoint 演示文稿</vt:lpstr>
      <vt:lpstr>模型构建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覃萍萍</dc:creator>
  <cp:lastModifiedBy>JK ¿¡®©</cp:lastModifiedBy>
  <cp:revision>205</cp:revision>
  <dcterms:created xsi:type="dcterms:W3CDTF">2019-06-19T02:08:00Z</dcterms:created>
  <dcterms:modified xsi:type="dcterms:W3CDTF">2024-05-26T10:43:36Z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221F7BA9F8E84DF5ACE2872373CBE3AB</vt:lpwstr>
  </property>
</Properties>
</file>