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4" r:id="rId4"/>
    <p:sldId id="282" r:id="rId6"/>
    <p:sldId id="275" r:id="rId7"/>
    <p:sldId id="283" r:id="rId8"/>
    <p:sldId id="278" r:id="rId9"/>
    <p:sldId id="277" r:id="rId10"/>
    <p:sldId id="280" r:id="rId11"/>
    <p:sldId id="271" r:id="rId12"/>
    <p:sldId id="273" r:id="rId13"/>
    <p:sldId id="266" r:id="rId14"/>
    <p:sldId id="257" r:id="rId15"/>
    <p:sldId id="258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6592" initials="5" lastIdx="1" clrIdx="0"/>
  <p:cmAuthor id="2" name="lycui121@gmail.com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26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2223-5EDE-47A2-B332-4AC2DCD1A0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DB8BBE-F0F9-4AF7-ACF9-FA42F8FB89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DB8BBE-F0F9-4AF7-ACF9-FA42F8FB89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具体算法描述即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PPT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6810" y="1336040"/>
            <a:ext cx="10618380" cy="2387600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NLP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实验七：汉语分词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92740" y="6293485"/>
            <a:ext cx="251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2024.6.3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51978" y="246619"/>
            <a:ext cx="10618380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评价指标：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0964" y="1065362"/>
            <a:ext cx="9324237" cy="2719656"/>
            <a:chOff x="530964" y="1299801"/>
            <a:chExt cx="9324237" cy="2719656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1"/>
            <a:srcRect b="89027"/>
            <a:stretch>
              <a:fillRect/>
            </a:stretch>
          </p:blipFill>
          <p:spPr>
            <a:xfrm>
              <a:off x="678127" y="1299801"/>
              <a:ext cx="6869302" cy="376599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1"/>
            <a:srcRect t="26836" b="49881"/>
            <a:stretch>
              <a:fillRect/>
            </a:stretch>
          </p:blipFill>
          <p:spPr>
            <a:xfrm>
              <a:off x="2826241" y="1861224"/>
              <a:ext cx="6869302" cy="799059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1"/>
            <a:srcRect l="7454" t="14572" r="69515" b="76124"/>
            <a:stretch>
              <a:fillRect/>
            </a:stretch>
          </p:blipFill>
          <p:spPr>
            <a:xfrm>
              <a:off x="7547429" y="1357085"/>
              <a:ext cx="1582058" cy="31931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/>
            <a:srcRect t="56251" b="32007"/>
            <a:stretch>
              <a:fillRect/>
            </a:stretch>
          </p:blipFill>
          <p:spPr>
            <a:xfrm>
              <a:off x="530964" y="2876605"/>
              <a:ext cx="6869302" cy="40300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1"/>
            <a:srcRect l="27950" t="74297"/>
            <a:stretch>
              <a:fillRect/>
            </a:stretch>
          </p:blipFill>
          <p:spPr>
            <a:xfrm>
              <a:off x="4905829" y="3137327"/>
              <a:ext cx="4949372" cy="882130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/>
          <a:srcRect t="37856" r="50429" b="36902"/>
          <a:stretch>
            <a:fillRect/>
          </a:stretch>
        </p:blipFill>
        <p:spPr>
          <a:xfrm>
            <a:off x="2652665" y="4945518"/>
            <a:ext cx="3608227" cy="9266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72875" y="3895095"/>
            <a:ext cx="11438682" cy="790570"/>
            <a:chOff x="530964" y="4280179"/>
            <a:chExt cx="11438682" cy="79057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/>
            <a:srcRect l="1649" t="10403" r="38010" b="79990"/>
            <a:stretch>
              <a:fillRect/>
            </a:stretch>
          </p:blipFill>
          <p:spPr>
            <a:xfrm>
              <a:off x="7577409" y="4280179"/>
              <a:ext cx="4392237" cy="35266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530964" y="4280179"/>
              <a:ext cx="9411424" cy="790570"/>
              <a:chOff x="530964" y="4280179"/>
              <a:chExt cx="9411424" cy="790570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2"/>
              <a:srcRect r="2709" b="90393"/>
              <a:stretch>
                <a:fillRect/>
              </a:stretch>
            </p:blipFill>
            <p:spPr>
              <a:xfrm>
                <a:off x="530964" y="4280179"/>
                <a:ext cx="7081779" cy="352665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 rotWithShape="1">
              <a:blip r:embed="rId2"/>
              <a:srcRect l="64091" t="9565" r="2709" b="79845"/>
              <a:stretch>
                <a:fillRect/>
              </a:stretch>
            </p:blipFill>
            <p:spPr>
              <a:xfrm>
                <a:off x="627327" y="4632844"/>
                <a:ext cx="2416629" cy="388739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/>
              <a:srcRect l="1732" t="20342" r="2708" b="67929"/>
              <a:stretch>
                <a:fillRect/>
              </a:stretch>
            </p:blipFill>
            <p:spPr>
              <a:xfrm>
                <a:off x="2986617" y="4640183"/>
                <a:ext cx="6955771" cy="430566"/>
              </a:xfrm>
              <a:prstGeom prst="rect">
                <a:avLst/>
              </a:prstGeom>
            </p:spPr>
          </p:pic>
        </p:grp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/>
          <a:srcRect l="629" t="62581" r="49800" b="4539"/>
          <a:stretch>
            <a:fillRect/>
          </a:stretch>
        </p:blipFill>
        <p:spPr>
          <a:xfrm>
            <a:off x="6476072" y="4819663"/>
            <a:ext cx="3608227" cy="120694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826241" y="5809984"/>
            <a:ext cx="7812741" cy="835798"/>
            <a:chOff x="829299" y="5872414"/>
            <a:chExt cx="7812741" cy="835798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2"/>
            <a:srcRect l="51973" t="34944" r="6152" b="42588"/>
            <a:stretch>
              <a:fillRect/>
            </a:stretch>
          </p:blipFill>
          <p:spPr>
            <a:xfrm>
              <a:off x="829299" y="5872414"/>
              <a:ext cx="3048001" cy="82476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2"/>
            <a:srcRect l="56736" t="56230" r="576" b="22002"/>
            <a:stretch>
              <a:fillRect/>
            </a:stretch>
          </p:blipFill>
          <p:spPr>
            <a:xfrm>
              <a:off x="3426574" y="5909153"/>
              <a:ext cx="3107267" cy="799059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2"/>
            <a:srcRect l="56655" t="79730" r="14033" b="11694"/>
            <a:stretch>
              <a:fillRect/>
            </a:stretch>
          </p:blipFill>
          <p:spPr>
            <a:xfrm>
              <a:off x="6508440" y="6173866"/>
              <a:ext cx="2133600" cy="3147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451978" y="246619"/>
            <a:ext cx="10618380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实验要求：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内容占位符 3"/>
          <p:cNvSpPr txBox="1"/>
          <p:nvPr/>
        </p:nvSpPr>
        <p:spPr>
          <a:xfrm>
            <a:off x="567652" y="1062259"/>
            <a:ext cx="11056695" cy="617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请同学们利用人民日报语料库或自己构建的语料库（</a:t>
            </a:r>
            <a:r>
              <a:rPr lang="en-US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词以上）作为词典，任选五个句子，并基于</a:t>
            </a:r>
            <a:r>
              <a:rPr lang="zh-CN" altLang="zh-CN" sz="2000" b="1" kern="1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正向最大匹配算法</a:t>
            </a:r>
            <a:r>
              <a:rPr lang="zh-CN" altLang="en-US" sz="2000" b="1" kern="1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和最短路径法</a:t>
            </a:r>
            <a:r>
              <a:rPr lang="zh-CN" altLang="en-US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分别</a:t>
            </a: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这五个</a:t>
            </a: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句子进行分词</a:t>
            </a:r>
            <a:r>
              <a:rPr lang="zh-CN" altLang="en-US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，并分别计算分词结果的正确率，召回率和</a:t>
            </a:r>
            <a:r>
              <a:rPr lang="en-US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F-</a:t>
            </a:r>
            <a:r>
              <a:rPr lang="zh-CN" altLang="en-US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测度值。输出句子，基于两种算法的分词结果和其对应的评价指标值。</a:t>
            </a:r>
            <a:endParaRPr lang="en-US" altLang="zh-CN" sz="20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2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en-US" altLang="zh-CN" sz="2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Sentence1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Sentence2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sentence3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sentence4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Sentence5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The result of FMM: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Result1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Result2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Result3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Result4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Result5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P:                     R:                         F1: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3425" y="3305175"/>
            <a:ext cx="6526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词典：如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“自然语言处理”，“准时”，“课程”，“作业”，“有”，“老番茄”，“意思”，“上课”，“计算语言学”，“开心”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句子：自然语言处理课程有意思。</a:t>
            </a:r>
            <a:endParaRPr lang="en-US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分词结果：自然语言处理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课程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意思。</a:t>
            </a: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063" y="508000"/>
            <a:ext cx="2600537" cy="76358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实验环境：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4231" y="255944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编程语言：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C++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Python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编辑器：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VS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ode blocks、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Pycharm</a:t>
            </a:r>
            <a:r>
              <a:rPr 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不可直接使用</a:t>
            </a:r>
            <a:r>
              <a:rPr lang="en-US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NLP</a:t>
            </a:r>
            <a:r>
              <a:rPr lang="zh-CN" altLang="en-US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相关第三方扩展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包</a:t>
            </a:r>
            <a:endParaRPr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270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实验要求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675" y="1825625"/>
            <a:ext cx="10883900" cy="435165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按实验要求完成代码编写，并且能正确得出实验结果。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程序命名方式：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姓名首字母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+NLP+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实验序号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dirty="0">
                <a:sym typeface="+mn-ea"/>
              </a:rPr>
              <a:t>QXP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NLP01.cpp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编写实验报告（内容包括但不限于实验内容、实验思路、实现过程、结果截图展示、实验总结等）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实验报告命名方式：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学号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姓名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实验序号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，例如：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111702xxxxx -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王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xx-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实验四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月</a:t>
            </a:r>
            <a:r>
              <a:rPr lang="en-US" altLang="zh-CN" b="1" dirty="0"/>
              <a:t>10</a:t>
            </a:r>
            <a:r>
              <a:rPr lang="zh-CN" altLang="en-US" b="1" dirty="0">
                <a:solidFill>
                  <a:schemeClr val="tx1"/>
                </a:solidFill>
              </a:rPr>
              <a:t>日中午</a:t>
            </a:r>
            <a:r>
              <a:rPr lang="en-US" altLang="zh-CN" b="1" dirty="0">
                <a:solidFill>
                  <a:schemeClr val="tx1"/>
                </a:solidFill>
              </a:rPr>
              <a:t>12:00</a:t>
            </a:r>
            <a:r>
              <a:rPr lang="zh-CN" altLang="en-US" dirty="0">
                <a:solidFill>
                  <a:schemeClr val="tx1"/>
                </a:solidFill>
              </a:rPr>
              <a:t>之前将程序代码、实验报告并打包上传至邮箱。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压缩包命名同实验报告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邮箱：</a:t>
            </a:r>
            <a:r>
              <a:rPr lang="en-US" altLang="zh-CN" b="1" dirty="0"/>
              <a:t>nlps</a:t>
            </a:r>
            <a:r>
              <a:rPr lang="en-US" altLang="zh-CN" b="1" dirty="0">
                <a:solidFill>
                  <a:schemeClr val="tx1"/>
                </a:solidFill>
              </a:rPr>
              <a:t>pring2024@163.com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邮件主题：</a:t>
            </a:r>
            <a:r>
              <a:rPr lang="zh-CN" altLang="en-US" b="1" dirty="0">
                <a:solidFill>
                  <a:schemeClr val="tx1"/>
                </a:solidFill>
              </a:rPr>
              <a:t>姓名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zh-CN" altLang="en-US" b="1" dirty="0">
                <a:solidFill>
                  <a:schemeClr val="tx1"/>
                </a:solidFill>
              </a:rPr>
              <a:t>实验序号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例：覃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实验七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60320" y="44245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汉语自动分词概要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5850" y="1523970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基本定义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2050" y="1924080"/>
            <a:ext cx="10058400" cy="87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汉语分词是指将一段连续的汉字序列切分成一个个单独的词汇单元。与英文不同，汉语中词与词之间没有空格，因此分词是汉语自然语言处理中的一个基础性任务。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2050" y="3071857"/>
            <a:ext cx="10210800" cy="87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汉语分词是自然语言处理中的一个基础任务,它将句子划分为一系列的词语。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准确的汉语分词是进行后续自然语言处理任务的基础,如命名实体识别、句法分析、信息抽取等。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85850" y="2991861"/>
            <a:ext cx="10210800" cy="1123305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5850" y="4448145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重要性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85850" y="5000536"/>
            <a:ext cx="8629650" cy="12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汉语没有空格,词与词之间没有明显的界限,需要借助算法进行自动分词。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准确的分词结果直接影响后续自然语言处理任务的性能。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汉语分词技术在信息检索、机器翻译、问答系统等领域都有广泛应用。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009650" y="5083771"/>
            <a:ext cx="10210800" cy="1289777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60320" y="44245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汉语自动分词基本算法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2621092"/>
            <a:ext cx="4368800" cy="1638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3947" y="1539145"/>
            <a:ext cx="6096000" cy="419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基于规则的方法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最大匹配算法，这种方法简单易行，但在面对歧义和未登录词时效果较差。</a:t>
            </a:r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基于统计的方法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如条件随机场（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CRF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）、隐马尔可夫模型（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HMM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），这类方法依赖大量的标注语料，通过统计模型进行分词。</a:t>
            </a:r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基于深度学习的方法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如使用卷积神经网络（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CNN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）、循环神经网络（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RNN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）等，这类方法在准确率上有很大的提升，但需要大量的训练数据和计算资源。</a:t>
            </a:r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正向最大匹配算法：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7840" y="3055417"/>
            <a:ext cx="6577110" cy="35328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799" y="1366748"/>
            <a:ext cx="9823948" cy="12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基本原理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：从句子的起始位置开始，取一个最长的子串去词典中查找匹配，若匹配成功则作为一个词切分出来；若不匹配，则缩短子串长度，继续查找。</a:t>
            </a:r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基本思想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：优先匹配长词，以减少切分的次数。</a:t>
            </a:r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41915" y="1462777"/>
            <a:ext cx="9516535" cy="4633223"/>
            <a:chOff x="618065" y="1138927"/>
            <a:chExt cx="11133669" cy="560785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/>
            <a:srcRect l="9902" t="65882" r="74665" b="25571"/>
            <a:stretch>
              <a:fillRect/>
            </a:stretch>
          </p:blipFill>
          <p:spPr>
            <a:xfrm>
              <a:off x="9525000" y="4552951"/>
              <a:ext cx="1585389" cy="482598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b="72487"/>
            <a:stretch>
              <a:fillRect/>
            </a:stretch>
          </p:blipFill>
          <p:spPr>
            <a:xfrm>
              <a:off x="618065" y="1138927"/>
              <a:ext cx="10272682" cy="155347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/>
            <a:srcRect l="6580" t="26885" r="84272" b="65317"/>
            <a:stretch>
              <a:fillRect/>
            </a:stretch>
          </p:blipFill>
          <p:spPr>
            <a:xfrm>
              <a:off x="10811934" y="2252134"/>
              <a:ext cx="939800" cy="44026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/>
            <a:srcRect l="16072" t="27186" b="65617"/>
            <a:stretch>
              <a:fillRect/>
            </a:stretch>
          </p:blipFill>
          <p:spPr>
            <a:xfrm>
              <a:off x="1227667" y="2706677"/>
              <a:ext cx="8621681" cy="406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t="34833" b="41080"/>
            <a:stretch>
              <a:fillRect/>
            </a:stretch>
          </p:blipFill>
          <p:spPr>
            <a:xfrm>
              <a:off x="618065" y="3127354"/>
              <a:ext cx="10272682" cy="135998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/>
            <a:srcRect l="9547" t="59426" r="80645" b="33827"/>
            <a:stretch>
              <a:fillRect/>
            </a:stretch>
          </p:blipFill>
          <p:spPr>
            <a:xfrm>
              <a:off x="10617008" y="4106334"/>
              <a:ext cx="1007533" cy="381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/>
            <a:srcRect l="19369" t="59164" r="3135" b="33452"/>
            <a:stretch>
              <a:fillRect/>
            </a:stretch>
          </p:blipFill>
          <p:spPr>
            <a:xfrm>
              <a:off x="1564211" y="4552951"/>
              <a:ext cx="7960789" cy="41698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l="25832" t="65949" r="67617" b="26666"/>
            <a:stretch>
              <a:fillRect/>
            </a:stretch>
          </p:blipFill>
          <p:spPr>
            <a:xfrm>
              <a:off x="11027746" y="4552950"/>
              <a:ext cx="672998" cy="41698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/>
            <a:srcRect l="32436" t="67037" r="10530" b="27452"/>
            <a:stretch>
              <a:fillRect/>
            </a:stretch>
          </p:blipFill>
          <p:spPr>
            <a:xfrm>
              <a:off x="1564211" y="5079441"/>
              <a:ext cx="5858934" cy="31115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/>
            <a:srcRect t="74662" b="17953"/>
            <a:stretch>
              <a:fillRect/>
            </a:stretch>
          </p:blipFill>
          <p:spPr>
            <a:xfrm>
              <a:off x="618065" y="5500101"/>
              <a:ext cx="10272682" cy="41698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l="9210" t="82088" r="81458" b="10527"/>
            <a:stretch>
              <a:fillRect/>
            </a:stretch>
          </p:blipFill>
          <p:spPr>
            <a:xfrm>
              <a:off x="10742078" y="5523884"/>
              <a:ext cx="958665" cy="41698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/>
            <a:srcRect l="9210" t="82088" r="56400" b="10527"/>
            <a:stretch>
              <a:fillRect/>
            </a:stretch>
          </p:blipFill>
          <p:spPr>
            <a:xfrm>
              <a:off x="1479543" y="5940867"/>
              <a:ext cx="3532722" cy="416983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1"/>
            <a:srcRect t="90597" b="2936"/>
            <a:stretch>
              <a:fillRect/>
            </a:stretch>
          </p:blipFill>
          <p:spPr>
            <a:xfrm>
              <a:off x="618065" y="6381635"/>
              <a:ext cx="10272682" cy="365147"/>
            </a:xfrm>
            <a:prstGeom prst="rect">
              <a:avLst/>
            </a:prstGeom>
          </p:spPr>
        </p:pic>
      </p:grpSp>
      <p:sp>
        <p:nvSpPr>
          <p:cNvPr id="2" name="标题 1"/>
          <p:cNvSpPr txBox="1"/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算法描述：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最少分词法</a:t>
            </a:r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最短路径法</a:t>
            </a:r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169" y="3078390"/>
            <a:ext cx="5601661" cy="3509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5040" y="1435576"/>
            <a:ext cx="10281920" cy="12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基本原理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：将分词问题转化为图的最短路径问题，每个可能的词作为一个节点，节点间的边权重为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，找到从起始节点到结束节点的最短路径。</a:t>
            </a:r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基本思想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：通过最短路径保证分词的结果最优，即分词数最少。</a:t>
            </a:r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97417" y="1991284"/>
            <a:ext cx="11006666" cy="2704381"/>
            <a:chOff x="516467" y="1538737"/>
            <a:chExt cx="11370733" cy="279383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/>
            <a:srcRect l="222" t="26141" r="44662" b="62111"/>
            <a:stretch>
              <a:fillRect/>
            </a:stretch>
          </p:blipFill>
          <p:spPr>
            <a:xfrm>
              <a:off x="7686308" y="1636535"/>
              <a:ext cx="4200892" cy="439478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t="11586" r="5042" b="75255"/>
            <a:stretch>
              <a:fillRect/>
            </a:stretch>
          </p:blipFill>
          <p:spPr>
            <a:xfrm>
              <a:off x="516467" y="1538737"/>
              <a:ext cx="7237574" cy="49226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l="56894" t="24333" r="586" b="63919"/>
            <a:stretch>
              <a:fillRect/>
            </a:stretch>
          </p:blipFill>
          <p:spPr>
            <a:xfrm>
              <a:off x="1024467" y="2076014"/>
              <a:ext cx="3240860" cy="43947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/>
            <a:srcRect l="9220" t="50116" b="37048"/>
            <a:stretch>
              <a:fillRect/>
            </a:stretch>
          </p:blipFill>
          <p:spPr>
            <a:xfrm>
              <a:off x="1024467" y="2560500"/>
              <a:ext cx="6919140" cy="4801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/>
            <a:srcRect l="1469" t="38209" b="50042"/>
            <a:stretch>
              <a:fillRect/>
            </a:stretch>
          </p:blipFill>
          <p:spPr>
            <a:xfrm>
              <a:off x="4248393" y="2108885"/>
              <a:ext cx="7509933" cy="43947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/>
            <a:srcRect l="589" t="51703" r="92523" b="36628"/>
            <a:stretch>
              <a:fillRect/>
            </a:stretch>
          </p:blipFill>
          <p:spPr>
            <a:xfrm>
              <a:off x="11362267" y="2128799"/>
              <a:ext cx="524933" cy="43649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t="66666"/>
            <a:stretch>
              <a:fillRect/>
            </a:stretch>
          </p:blipFill>
          <p:spPr>
            <a:xfrm>
              <a:off x="809503" y="3085640"/>
              <a:ext cx="7621874" cy="1246930"/>
            </a:xfrm>
            <a:prstGeom prst="rect">
              <a:avLst/>
            </a:prstGeom>
          </p:spPr>
        </p:pic>
      </p:grpSp>
      <p:sp>
        <p:nvSpPr>
          <p:cNvPr id="2" name="标题 1"/>
          <p:cNvSpPr txBox="1"/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最少分词法</a:t>
            </a:r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最短路径法</a:t>
            </a:r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21016" y="1549335"/>
            <a:ext cx="10749968" cy="3489817"/>
            <a:chOff x="491735" y="2962076"/>
            <a:chExt cx="10749968" cy="348981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/>
            <a:srcRect t="9674" b="80023"/>
            <a:stretch>
              <a:fillRect/>
            </a:stretch>
          </p:blipFill>
          <p:spPr>
            <a:xfrm>
              <a:off x="567268" y="2962076"/>
              <a:ext cx="8204200" cy="46692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/>
            <a:srcRect l="6645" t="20030" r="54570" b="73031"/>
            <a:stretch>
              <a:fillRect/>
            </a:stretch>
          </p:blipFill>
          <p:spPr>
            <a:xfrm>
              <a:off x="8084827" y="3016018"/>
              <a:ext cx="3156876" cy="31194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/>
            <a:srcRect t="27390" b="62307"/>
            <a:stretch>
              <a:fillRect/>
            </a:stretch>
          </p:blipFill>
          <p:spPr>
            <a:xfrm>
              <a:off x="567268" y="3429000"/>
              <a:ext cx="8204200" cy="466924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"/>
            <a:srcRect l="6864" t="37564" r="63829" b="53282"/>
            <a:stretch>
              <a:fillRect/>
            </a:stretch>
          </p:blipFill>
          <p:spPr>
            <a:xfrm>
              <a:off x="8461030" y="3481057"/>
              <a:ext cx="2404470" cy="41486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1"/>
            <a:srcRect l="37540" t="36597" r="35112" b="54692"/>
            <a:stretch>
              <a:fillRect/>
            </a:stretch>
          </p:blipFill>
          <p:spPr>
            <a:xfrm>
              <a:off x="1032932" y="3855994"/>
              <a:ext cx="2243667" cy="39478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/>
            <a:srcRect t="48666" b="26113"/>
            <a:stretch>
              <a:fillRect/>
            </a:stretch>
          </p:blipFill>
          <p:spPr>
            <a:xfrm>
              <a:off x="847783" y="4442320"/>
              <a:ext cx="8204200" cy="1143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1"/>
            <a:srcRect t="74779" r="4922" b="7709"/>
            <a:stretch>
              <a:fillRect/>
            </a:stretch>
          </p:blipFill>
          <p:spPr>
            <a:xfrm>
              <a:off x="491735" y="5644227"/>
              <a:ext cx="7800394" cy="793574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l="7276" t="92793" r="69711" b="-1"/>
            <a:stretch>
              <a:fillRect/>
            </a:stretch>
          </p:blipFill>
          <p:spPr>
            <a:xfrm>
              <a:off x="8240924" y="6125243"/>
              <a:ext cx="1888068" cy="326650"/>
            </a:xfrm>
            <a:prstGeom prst="rect">
              <a:avLst/>
            </a:prstGeom>
          </p:spPr>
        </p:pic>
      </p:grpSp>
      <p:sp>
        <p:nvSpPr>
          <p:cNvPr id="2" name="标题 1"/>
          <p:cNvSpPr txBox="1"/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算法描述：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51978" y="246619"/>
            <a:ext cx="10618380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评价指标：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1978" y="1558477"/>
            <a:ext cx="11077253" cy="1697084"/>
            <a:chOff x="645055" y="1302890"/>
            <a:chExt cx="11077253" cy="16970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l="5288" t="49594" r="67371" b="38495"/>
            <a:stretch>
              <a:fillRect/>
            </a:stretch>
          </p:blipFill>
          <p:spPr>
            <a:xfrm>
              <a:off x="8370518" y="1789433"/>
              <a:ext cx="1813810" cy="32226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r="4311" b="86150"/>
            <a:stretch>
              <a:fillRect/>
            </a:stretch>
          </p:blipFill>
          <p:spPr>
            <a:xfrm>
              <a:off x="645055" y="1302890"/>
              <a:ext cx="6347856" cy="37472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l="5889" t="17828" r="22141" b="70638"/>
            <a:stretch>
              <a:fillRect/>
            </a:stretch>
          </p:blipFill>
          <p:spPr>
            <a:xfrm>
              <a:off x="6947941" y="1365558"/>
              <a:ext cx="4774367" cy="31205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/>
            <a:srcRect l="73188" t="17827" r="3989" b="70013"/>
            <a:stretch>
              <a:fillRect/>
            </a:stretch>
          </p:blipFill>
          <p:spPr>
            <a:xfrm>
              <a:off x="981855" y="1808245"/>
              <a:ext cx="1514007" cy="32897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/>
            <a:srcRect l="6116" t="33016" r="4537" b="53134"/>
            <a:stretch>
              <a:fillRect/>
            </a:stretch>
          </p:blipFill>
          <p:spPr>
            <a:xfrm>
              <a:off x="2488367" y="1785760"/>
              <a:ext cx="5927121" cy="37472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/>
            <a:srcRect l="27940" t="62933" r="35227" b="6456"/>
            <a:stretch>
              <a:fillRect/>
            </a:stretch>
          </p:blipFill>
          <p:spPr>
            <a:xfrm>
              <a:off x="5014209" y="2171762"/>
              <a:ext cx="2443398" cy="828212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537703" y="3759076"/>
            <a:ext cx="11487466" cy="2180306"/>
            <a:chOff x="614594" y="3017467"/>
            <a:chExt cx="11487466" cy="218030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b="91011"/>
            <a:stretch>
              <a:fillRect/>
            </a:stretch>
          </p:blipFill>
          <p:spPr>
            <a:xfrm>
              <a:off x="645055" y="3017467"/>
              <a:ext cx="6746424" cy="32897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/>
            <a:srcRect l="5333" t="12508" r="24720" b="79096"/>
            <a:stretch>
              <a:fillRect/>
            </a:stretch>
          </p:blipFill>
          <p:spPr>
            <a:xfrm>
              <a:off x="7325672" y="3040730"/>
              <a:ext cx="4718925" cy="30729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76657" t="12508" r="-5333" b="79096"/>
            <a:stretch>
              <a:fillRect/>
            </a:stretch>
          </p:blipFill>
          <p:spPr>
            <a:xfrm>
              <a:off x="981855" y="3477074"/>
              <a:ext cx="1934581" cy="30729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5896" t="23546" r="783" b="67464"/>
            <a:stretch>
              <a:fillRect/>
            </a:stretch>
          </p:blipFill>
          <p:spPr>
            <a:xfrm>
              <a:off x="2518346" y="3447035"/>
              <a:ext cx="6295869" cy="328979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t="50575" b="28716"/>
            <a:stretch>
              <a:fillRect/>
            </a:stretch>
          </p:blipFill>
          <p:spPr>
            <a:xfrm>
              <a:off x="3199551" y="3928408"/>
              <a:ext cx="6746424" cy="757889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/>
            <a:srcRect l="5458" t="36162" r="45697" b="54825"/>
            <a:stretch>
              <a:fillRect/>
            </a:stretch>
          </p:blipFill>
          <p:spPr>
            <a:xfrm>
              <a:off x="8806720" y="3473297"/>
              <a:ext cx="3295340" cy="32984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2"/>
            <a:srcRect t="77238" r="21232" b="13773"/>
            <a:stretch>
              <a:fillRect/>
            </a:stretch>
          </p:blipFill>
          <p:spPr>
            <a:xfrm>
              <a:off x="614594" y="4783045"/>
              <a:ext cx="5314014" cy="328979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/>
            <a:srcRect l="29771" t="90286" b="-1618"/>
            <a:stretch>
              <a:fillRect/>
            </a:stretch>
          </p:blipFill>
          <p:spPr>
            <a:xfrm>
              <a:off x="5868648" y="4783045"/>
              <a:ext cx="4737903" cy="414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MzNWFhMmNlZDRhMjYxZDIyMjE4NWI2MjI4MjY5O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宽屏</PresentationFormat>
  <Paragraphs>92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华文中宋</vt:lpstr>
      <vt:lpstr>ui-sans-serif</vt:lpstr>
      <vt:lpstr>Segoe Print</vt:lpstr>
      <vt:lpstr>-apple-system</vt:lpstr>
      <vt:lpstr>等线</vt:lpstr>
      <vt:lpstr>瀹嬩綋</vt:lpstr>
      <vt:lpstr>Times New Roman</vt:lpstr>
      <vt:lpstr>微软雅黑</vt:lpstr>
      <vt:lpstr>Arial Unicode MS</vt:lpstr>
      <vt:lpstr>等线 Light</vt:lpstr>
      <vt:lpstr>Calibri</vt:lpstr>
      <vt:lpstr>Office 主题​​</vt:lpstr>
      <vt:lpstr>NLP实验七：汉语分词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实验环境：</vt:lpstr>
      <vt:lpstr>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Doris</cp:lastModifiedBy>
  <cp:revision>52</cp:revision>
  <dcterms:created xsi:type="dcterms:W3CDTF">2020-04-27T02:56:00Z</dcterms:created>
  <dcterms:modified xsi:type="dcterms:W3CDTF">2024-06-02T13:04:12Z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BF7F9884114F4AEA9EFA408C83C53B93</vt:lpwstr>
  </property>
  <property fmtid="{D5CDD505-2E9C-101B-9397-08002B2CF9AE}" pid="3" name="KSOProductBuildVer">
    <vt:lpwstr>2052-12.1.0.16929</vt:lpwstr>
  </property>
</Properties>
</file>