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5" r:id="rId4"/>
    <p:sldId id="277" r:id="rId5"/>
    <p:sldId id="266" r:id="rId6"/>
    <p:sldId id="263" r:id="rId7"/>
    <p:sldId id="268" r:id="rId8"/>
    <p:sldId id="269" r:id="rId9"/>
    <p:sldId id="270" r:id="rId10"/>
    <p:sldId id="272" r:id="rId11"/>
    <p:sldId id="274" r:id="rId12"/>
    <p:sldId id="275" r:id="rId13"/>
    <p:sldId id="276" r:id="rId14"/>
    <p:sldId id="26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12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5C476-2EE3-455B-ADFA-11EC51F89E5A}" type="datetimeFigureOut">
              <a:rPr lang="en-US" smtClean="0"/>
              <a:pPr/>
              <a:t>8/6/2015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55B67-50A2-4CB0-A285-B586196DBB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77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B89E-9258-4F40-A6DC-F32595C765BF}" type="datetimeFigureOut">
              <a:rPr lang="en-US" smtClean="0"/>
              <a:pPr/>
              <a:t>8/6/2015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448AE-9887-4C97-8477-4AA5984ED7C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7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32" y="6564337"/>
            <a:ext cx="21336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5FE071E-FB27-4224-AF5B-BC422FFF14EF}" type="datetime4">
              <a:rPr lang="en-GB" smtClean="0"/>
              <a:t>06 August 2015</a:t>
            </a:fld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64337"/>
            <a:ext cx="2895600" cy="365125"/>
          </a:xfrm>
        </p:spPr>
        <p:txBody>
          <a:bodyPr/>
          <a:lstStyle/>
          <a:p>
            <a:r>
              <a:rPr lang="en-GB" dirty="0" smtClean="0"/>
              <a:t>e-mail: tom.vettenburg@uc3m.es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892" y="6564337"/>
            <a:ext cx="2133600" cy="365125"/>
          </a:xfrm>
        </p:spPr>
        <p:txBody>
          <a:bodyPr/>
          <a:lstStyle/>
          <a:p>
            <a:fld id="{C1509F57-34C4-4F6A-92C5-40CC0D8C79A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F669-C2BF-4B2C-B1EF-A25B46D7DF25}" type="datetime4">
              <a:rPr lang="en-GB" smtClean="0"/>
              <a:t>06 August 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e-mail: tom.vettenburg@uc3m.es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4DF-F3A6-48B7-90FD-087D758A0F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EEC5-0B3B-4F2F-BC52-37395FEF4FBA}" type="datetime4">
              <a:rPr lang="en-GB" smtClean="0"/>
              <a:t>06 August 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e-mail: tom.vettenburg@uc3m.es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4DF-F3A6-48B7-90FD-087D758A0F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-32" y="6564337"/>
            <a:ext cx="21336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1E8421A-C21D-48C3-8850-AF0865BF0593}" type="datetime4">
              <a:rPr lang="en-GB" smtClean="0"/>
              <a:t>06 August 2015</a:t>
            </a:fld>
            <a:endParaRPr lang="en-GB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64337"/>
            <a:ext cx="2895600" cy="365125"/>
          </a:xfrm>
        </p:spPr>
        <p:txBody>
          <a:bodyPr/>
          <a:lstStyle/>
          <a:p>
            <a:r>
              <a:rPr lang="en-GB" dirty="0" smtClean="0"/>
              <a:t>e-mail: tom.vettenburg@uc3m.es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892" y="6564337"/>
            <a:ext cx="2133600" cy="365125"/>
          </a:xfrm>
        </p:spPr>
        <p:txBody>
          <a:bodyPr/>
          <a:lstStyle/>
          <a:p>
            <a:fld id="{C1509F57-34C4-4F6A-92C5-40CC0D8C79A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4D6-ACFD-49A7-B107-33DCAD809D8A}" type="datetime4">
              <a:rPr lang="en-GB" smtClean="0"/>
              <a:t>06 August 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e-mail: tom.vettenburg@uc3m.es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4DF-F3A6-48B7-90FD-087D758A0F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B8E5-8858-4DCD-A301-0D62DF14EB1F}" type="datetime4">
              <a:rPr lang="en-GB" smtClean="0"/>
              <a:t>06 August 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e-mail: tom.vettenburg@uc3m.es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4DF-F3A6-48B7-90FD-087D758A0F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898C-4BD9-4776-9BE4-53C9B6927ACB}" type="datetime4">
              <a:rPr lang="en-GB" smtClean="0"/>
              <a:t>06 August 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e-mail: tom.vettenburg@uc3m.es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4DF-F3A6-48B7-90FD-087D758A0F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A358-9DE7-4BAF-BB7E-03A2FE3C2E28}" type="datetime4">
              <a:rPr lang="en-GB" smtClean="0"/>
              <a:t>06 August 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e-mail: tom.vettenburg@uc3m.es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4DF-F3A6-48B7-90FD-087D758A0F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A4F9-AC8D-4B5A-B68F-44EAD5A1D148}" type="datetime4">
              <a:rPr lang="en-GB" smtClean="0"/>
              <a:t>06 August 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e-mail: tom.vettenburg@uc3m.es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4DF-F3A6-48B7-90FD-087D758A0F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7C8F-9D30-429E-814E-49470202E74E}" type="datetime4">
              <a:rPr lang="en-GB" smtClean="0"/>
              <a:t>06 August 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e-mail: tom.vettenburg@uc3m.es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4DF-F3A6-48B7-90FD-087D758A0F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BD-BD6E-46FE-8CC1-8A702A31745D}" type="datetime4">
              <a:rPr lang="en-GB" smtClean="0"/>
              <a:t>06 August 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e-mail: tom.vettenburg@uc3m.es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4DF-F3A6-48B7-90FD-087D758A0F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32" y="65643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BFD32-3F18-486F-9C39-256DA287FEB0}" type="datetime4">
              <a:rPr lang="en-GB" smtClean="0"/>
              <a:t>06 August 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43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e-mail: tom.vettenburg@uc3m.es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643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9C198-CD26-4777-BD18-DC9334AC793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hyperlink" Target="https://en.wikipedia.org/wiki/Optical_transfer_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i.nl/HuygensDeconvolu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Deconvolution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Tom Vettenburg</a:t>
            </a:r>
          </a:p>
          <a:p>
            <a:r>
              <a:rPr lang="en-GB" sz="2400" smtClean="0"/>
              <a:t>&lt;tom.vettenburg@uc3m.es&gt;</a:t>
            </a:r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(de)convolution?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85804" y="3286124"/>
            <a:ext cx="8229600" cy="35718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		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image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  =      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object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 * PSF(</a:t>
            </a:r>
            <a:r>
              <a:rPr lang="es-ES" b="1" dirty="0" smtClean="0"/>
              <a:t>r</a:t>
            </a:r>
            <a:r>
              <a:rPr lang="es-ES" dirty="0" smtClean="0"/>
              <a:t>)</a:t>
            </a:r>
          </a:p>
          <a:p>
            <a:pPr>
              <a:buNone/>
            </a:pPr>
            <a:r>
              <a:rPr lang="es-ES" dirty="0" smtClean="0"/>
              <a:t>	    {</a:t>
            </a:r>
            <a:r>
              <a:rPr lang="es-ES" dirty="0" err="1" smtClean="0"/>
              <a:t>I</a:t>
            </a:r>
            <a:r>
              <a:rPr lang="es-ES" baseline="-25000" dirty="0" err="1" smtClean="0"/>
              <a:t>image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)} =    {</a:t>
            </a:r>
            <a:r>
              <a:rPr lang="es-ES" dirty="0" err="1" smtClean="0"/>
              <a:t>I</a:t>
            </a:r>
            <a:r>
              <a:rPr lang="es-ES" baseline="-25000" dirty="0" err="1" smtClean="0"/>
              <a:t>object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)}. OTF(</a:t>
            </a:r>
            <a:r>
              <a:rPr lang="es-ES" b="1" dirty="0" smtClean="0"/>
              <a:t>r</a:t>
            </a:r>
            <a:r>
              <a:rPr lang="es-ES" dirty="0" smtClean="0"/>
              <a:t>)</a:t>
            </a:r>
          </a:p>
          <a:p>
            <a:pPr>
              <a:buNone/>
            </a:pPr>
            <a:r>
              <a:rPr lang="es-ES" dirty="0" smtClean="0"/>
              <a:t>    </a:t>
            </a:r>
            <a:r>
              <a:rPr lang="es-ES" dirty="0" err="1" smtClean="0"/>
              <a:t>or</a:t>
            </a:r>
            <a:r>
              <a:rPr lang="es-ES" dirty="0" smtClean="0"/>
              <a:t> 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image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 =       {    {</a:t>
            </a:r>
            <a:r>
              <a:rPr lang="es-ES" dirty="0" err="1" smtClean="0"/>
              <a:t>I</a:t>
            </a:r>
            <a:r>
              <a:rPr lang="es-ES" baseline="-25000" dirty="0" err="1" smtClean="0"/>
              <a:t>object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>
                <a:solidFill>
                  <a:srgbClr val="FF0000"/>
                </a:solidFill>
              </a:rPr>
              <a:t>)}.OTF(</a:t>
            </a:r>
            <a:r>
              <a:rPr lang="es-ES" b="1" dirty="0" smtClean="0">
                <a:solidFill>
                  <a:srgbClr val="FF0000"/>
                </a:solidFill>
              </a:rPr>
              <a:t>r</a:t>
            </a:r>
            <a:r>
              <a:rPr lang="es-ES" dirty="0" smtClean="0">
                <a:solidFill>
                  <a:srgbClr val="FF0000"/>
                </a:solidFill>
              </a:rPr>
              <a:t>)}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err="1" smtClean="0"/>
              <a:t>Opt</a:t>
            </a:r>
            <a:r>
              <a:rPr lang="es-ES" dirty="0" smtClean="0"/>
              <a:t>. </a:t>
            </a:r>
            <a:r>
              <a:rPr lang="es-ES" dirty="0" err="1" smtClean="0"/>
              <a:t>Transf</a:t>
            </a:r>
            <a:r>
              <a:rPr lang="es-ES" dirty="0" smtClean="0"/>
              <a:t>. </a:t>
            </a:r>
            <a:r>
              <a:rPr lang="es-ES" dirty="0" err="1" smtClean="0"/>
              <a:t>Func</a:t>
            </a:r>
            <a:r>
              <a:rPr lang="es-ES" dirty="0" smtClean="0"/>
              <a:t>. OTF(</a:t>
            </a:r>
            <a:r>
              <a:rPr lang="es-ES" b="1" dirty="0" smtClean="0"/>
              <a:t>r</a:t>
            </a:r>
            <a:r>
              <a:rPr lang="es-ES" dirty="0" smtClean="0"/>
              <a:t>) =   {PSF(</a:t>
            </a:r>
            <a:r>
              <a:rPr lang="es-ES" b="1" dirty="0" smtClean="0"/>
              <a:t>r</a:t>
            </a:r>
            <a:r>
              <a:rPr lang="es-ES" dirty="0" smtClean="0"/>
              <a:t>)}</a:t>
            </a:r>
          </a:p>
          <a:p>
            <a:pPr>
              <a:buNone/>
            </a:pPr>
            <a:r>
              <a:rPr lang="es-ES" sz="2400" dirty="0" smtClean="0"/>
              <a:t>(</a:t>
            </a:r>
            <a:r>
              <a:rPr lang="es-ES" sz="2400" dirty="0" err="1" smtClean="0">
                <a:solidFill>
                  <a:srgbClr val="FF0000"/>
                </a:solidFill>
              </a:rPr>
              <a:t>typically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the</a:t>
            </a:r>
            <a:r>
              <a:rPr lang="es-ES" sz="2400" dirty="0" smtClean="0">
                <a:solidFill>
                  <a:srgbClr val="FF0000"/>
                </a:solidFill>
              </a:rPr>
              <a:t> total </a:t>
            </a:r>
            <a:r>
              <a:rPr lang="es-ES" sz="2400" dirty="0" err="1" smtClean="0">
                <a:solidFill>
                  <a:srgbClr val="FF0000"/>
                </a:solidFill>
              </a:rPr>
              <a:t>intensity</a:t>
            </a:r>
            <a:r>
              <a:rPr lang="es-ES" sz="2400" dirty="0" smtClean="0">
                <a:solidFill>
                  <a:srgbClr val="FF0000"/>
                </a:solidFill>
              </a:rPr>
              <a:t> in </a:t>
            </a:r>
            <a:r>
              <a:rPr lang="es-ES" sz="2400" dirty="0" err="1" smtClean="0">
                <a:solidFill>
                  <a:srgbClr val="FF0000"/>
                </a:solidFill>
              </a:rPr>
              <a:t>the</a:t>
            </a:r>
            <a:r>
              <a:rPr lang="es-ES" sz="2400" dirty="0" smtClean="0">
                <a:solidFill>
                  <a:srgbClr val="FF0000"/>
                </a:solidFill>
              </a:rPr>
              <a:t> PSF </a:t>
            </a:r>
            <a:r>
              <a:rPr lang="es-ES" sz="2400" dirty="0" err="1" smtClean="0">
                <a:solidFill>
                  <a:srgbClr val="FF0000"/>
                </a:solidFill>
              </a:rPr>
              <a:t>is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normalized</a:t>
            </a:r>
            <a:r>
              <a:rPr lang="es-ES" sz="2400" dirty="0" smtClean="0"/>
              <a:t>)</a:t>
            </a:r>
            <a:endParaRPr lang="es-ES" dirty="0" smtClean="0"/>
          </a:p>
        </p:txBody>
      </p:sp>
      <p:sp>
        <p:nvSpPr>
          <p:cNvPr id="10" name="Down Arrow 9"/>
          <p:cNvSpPr/>
          <p:nvPr/>
        </p:nvSpPr>
        <p:spPr>
          <a:xfrm>
            <a:off x="1857356" y="2928934"/>
            <a:ext cx="428628" cy="42862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310197" y="1428736"/>
            <a:ext cx="14758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we</a:t>
            </a:r>
          </a:p>
          <a:p>
            <a:pPr algn="ctr"/>
            <a:r>
              <a:rPr lang="en-GB" sz="2800" b="1" dirty="0" smtClean="0"/>
              <a:t>measure</a:t>
            </a:r>
          </a:p>
          <a:p>
            <a:pPr algn="ctr"/>
            <a:r>
              <a:rPr lang="en-GB" sz="2800" b="1" dirty="0" smtClean="0"/>
              <a:t>this</a:t>
            </a:r>
            <a:endParaRPr lang="en-GB" sz="2800" b="1" dirty="0"/>
          </a:p>
        </p:txBody>
      </p:sp>
      <p:sp>
        <p:nvSpPr>
          <p:cNvPr id="12" name="Down Arrow 11"/>
          <p:cNvSpPr/>
          <p:nvPr/>
        </p:nvSpPr>
        <p:spPr>
          <a:xfrm>
            <a:off x="4000496" y="2928934"/>
            <a:ext cx="428628" cy="42862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453337" y="1428736"/>
            <a:ext cx="15159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we want</a:t>
            </a:r>
          </a:p>
          <a:p>
            <a:pPr algn="ctr"/>
            <a:r>
              <a:rPr lang="en-GB" sz="2800" b="1" dirty="0" smtClean="0"/>
              <a:t>to know</a:t>
            </a:r>
          </a:p>
          <a:p>
            <a:pPr algn="ctr"/>
            <a:r>
              <a:rPr lang="en-GB" sz="2800" b="1" dirty="0" smtClean="0"/>
              <a:t>this</a:t>
            </a:r>
            <a:endParaRPr lang="en-GB" sz="2800" b="1" dirty="0"/>
          </a:p>
        </p:txBody>
      </p:sp>
      <p:sp>
        <p:nvSpPr>
          <p:cNvPr id="14" name="Down Arrow 13"/>
          <p:cNvSpPr/>
          <p:nvPr/>
        </p:nvSpPr>
        <p:spPr>
          <a:xfrm>
            <a:off x="5476349" y="2928934"/>
            <a:ext cx="428628" cy="42862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205567" y="1142984"/>
            <a:ext cx="10095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we</a:t>
            </a:r>
          </a:p>
          <a:p>
            <a:pPr algn="ctr"/>
            <a:r>
              <a:rPr lang="en-GB" sz="2800" b="1" dirty="0" smtClean="0"/>
              <a:t>may</a:t>
            </a:r>
          </a:p>
          <a:p>
            <a:pPr algn="ctr"/>
            <a:r>
              <a:rPr lang="en-GB" sz="2800" b="1" dirty="0" smtClean="0"/>
              <a:t>know</a:t>
            </a:r>
          </a:p>
          <a:p>
            <a:pPr algn="ctr"/>
            <a:r>
              <a:rPr lang="en-GB" sz="2800" b="1" dirty="0" smtClean="0"/>
              <a:t>this</a:t>
            </a:r>
            <a:endParaRPr lang="en-GB" sz="2800" b="1" dirty="0"/>
          </a:p>
        </p:txBody>
      </p:sp>
      <p:pic>
        <p:nvPicPr>
          <p:cNvPr id="22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2"/>
          <a:srcRect r="91837" b="14285"/>
          <a:stretch>
            <a:fillRect/>
          </a:stretch>
        </p:blipFill>
        <p:spPr bwMode="auto">
          <a:xfrm>
            <a:off x="3071802" y="4071942"/>
            <a:ext cx="285752" cy="285752"/>
          </a:xfrm>
          <a:prstGeom prst="rect">
            <a:avLst/>
          </a:prstGeom>
          <a:noFill/>
        </p:spPr>
      </p:pic>
      <p:pic>
        <p:nvPicPr>
          <p:cNvPr id="23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2"/>
          <a:srcRect r="91837" b="14285"/>
          <a:stretch>
            <a:fillRect/>
          </a:stretch>
        </p:blipFill>
        <p:spPr bwMode="auto">
          <a:xfrm>
            <a:off x="1000100" y="4071942"/>
            <a:ext cx="285752" cy="285752"/>
          </a:xfrm>
          <a:prstGeom prst="rect">
            <a:avLst/>
          </a:prstGeom>
          <a:noFill/>
        </p:spPr>
      </p:pic>
      <p:pic>
        <p:nvPicPr>
          <p:cNvPr id="18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2"/>
          <a:srcRect r="91837" b="14285"/>
          <a:stretch>
            <a:fillRect/>
          </a:stretch>
        </p:blipFill>
        <p:spPr bwMode="auto">
          <a:xfrm>
            <a:off x="3786182" y="4643446"/>
            <a:ext cx="285752" cy="285752"/>
          </a:xfrm>
          <a:prstGeom prst="rect">
            <a:avLst/>
          </a:prstGeom>
          <a:noFill/>
        </p:spPr>
      </p:pic>
      <p:pic>
        <p:nvPicPr>
          <p:cNvPr id="31746" name="Picture 2" descr="f*g= \mathcal{F}^{-1}\big\{\mathcal{F}\{f\}\cdot\mathcal{F}\{g\}\big\}"/>
          <p:cNvPicPr>
            <a:picLocks noChangeAspect="1" noChangeArrowheads="1"/>
          </p:cNvPicPr>
          <p:nvPr/>
        </p:nvPicPr>
        <p:blipFill>
          <a:blip r:embed="rId3"/>
          <a:srcRect l="27849" r="56486" b="7216"/>
          <a:stretch>
            <a:fillRect/>
          </a:stretch>
        </p:blipFill>
        <p:spPr bwMode="auto">
          <a:xfrm>
            <a:off x="2928926" y="4572008"/>
            <a:ext cx="642942" cy="428628"/>
          </a:xfrm>
          <a:prstGeom prst="rect">
            <a:avLst/>
          </a:prstGeom>
          <a:noFill/>
        </p:spPr>
      </p:pic>
      <p:pic>
        <p:nvPicPr>
          <p:cNvPr id="24" name="Picture 2" descr="http://upload.wikimedia.org/wikipedia/commons/thumb/b/bd/Illustration_of_the_optical_transfer_function_and_its_relation_to_image_quality..svg/912px-Illustration_of_the_optical_transfer_function_and_its_relation_to_image_quality..svg.png"/>
          <p:cNvPicPr>
            <a:picLocks noChangeAspect="1" noChangeArrowheads="1"/>
          </p:cNvPicPr>
          <p:nvPr/>
        </p:nvPicPr>
        <p:blipFill>
          <a:blip r:embed="rId4"/>
          <a:srcRect t="52901" r="62074"/>
          <a:stretch>
            <a:fillRect/>
          </a:stretch>
        </p:blipFill>
        <p:spPr bwMode="auto">
          <a:xfrm>
            <a:off x="6715140" y="4466175"/>
            <a:ext cx="2428860" cy="1891783"/>
          </a:xfrm>
          <a:prstGeom prst="rect">
            <a:avLst/>
          </a:prstGeom>
          <a:noFill/>
        </p:spPr>
      </p:pic>
      <p:pic>
        <p:nvPicPr>
          <p:cNvPr id="25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2"/>
          <a:srcRect r="91837" b="14285"/>
          <a:stretch>
            <a:fillRect/>
          </a:stretch>
        </p:blipFill>
        <p:spPr bwMode="auto">
          <a:xfrm>
            <a:off x="4857752" y="5786454"/>
            <a:ext cx="285752" cy="285752"/>
          </a:xfrm>
          <a:prstGeom prst="rect">
            <a:avLst/>
          </a:prstGeom>
          <a:noFill/>
        </p:spPr>
      </p:pic>
      <p:sp>
        <p:nvSpPr>
          <p:cNvPr id="26" name="Down Arrow 25"/>
          <p:cNvSpPr/>
          <p:nvPr/>
        </p:nvSpPr>
        <p:spPr>
          <a:xfrm>
            <a:off x="7833803" y="4000504"/>
            <a:ext cx="428628" cy="42862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7143768" y="2615509"/>
            <a:ext cx="17629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complex</a:t>
            </a:r>
          </a:p>
          <a:p>
            <a:pPr algn="ctr"/>
            <a:r>
              <a:rPr lang="en-GB" sz="2800" b="1" dirty="0" smtClean="0"/>
              <a:t>argument</a:t>
            </a:r>
          </a:p>
          <a:p>
            <a:pPr algn="ctr"/>
            <a:r>
              <a:rPr lang="en-GB" sz="2800" b="1" dirty="0" smtClean="0"/>
              <a:t>not shown</a:t>
            </a:r>
            <a:endParaRPr lang="en-GB" sz="2800" b="1" dirty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1567-48AB-4F7E-AF55-E4BC82F7C75E}" type="datetime4">
              <a:rPr lang="en-GB" smtClean="0"/>
              <a:t>06 August 2015</a:t>
            </a:fld>
            <a:endParaRPr lang="en-GB" dirty="0" smtClean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9F57-34C4-4F6A-92C5-40CC0D8C79A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e-mail: tom.vettenburg@uc3m.es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(de)convolution?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85804" y="1071546"/>
            <a:ext cx="8229600" cy="35718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err="1" smtClean="0"/>
              <a:t>Can’t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just</a:t>
            </a:r>
            <a:r>
              <a:rPr lang="es-ES" dirty="0" smtClean="0"/>
              <a:t> divide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OTF?</a:t>
            </a:r>
          </a:p>
          <a:p>
            <a:pPr>
              <a:buNone/>
            </a:pPr>
            <a:r>
              <a:rPr lang="es-ES" dirty="0" smtClean="0"/>
              <a:t>	    {</a:t>
            </a:r>
            <a:r>
              <a:rPr lang="es-ES" dirty="0" err="1" smtClean="0"/>
              <a:t>I</a:t>
            </a:r>
            <a:r>
              <a:rPr lang="es-ES" baseline="-25000" dirty="0" err="1" smtClean="0"/>
              <a:t>image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)} =    {</a:t>
            </a:r>
            <a:r>
              <a:rPr lang="es-ES" dirty="0" err="1" smtClean="0"/>
              <a:t>I</a:t>
            </a:r>
            <a:r>
              <a:rPr lang="es-ES" baseline="-25000" dirty="0" err="1" smtClean="0"/>
              <a:t>object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)}.OTF(</a:t>
            </a:r>
            <a:r>
              <a:rPr lang="es-ES" b="1" dirty="0" smtClean="0"/>
              <a:t>r</a:t>
            </a:r>
            <a:r>
              <a:rPr lang="es-ES" dirty="0" smtClean="0"/>
              <a:t>)</a:t>
            </a:r>
          </a:p>
          <a:p>
            <a:pPr>
              <a:buNone/>
            </a:pPr>
            <a:r>
              <a:rPr lang="es-ES" dirty="0" smtClean="0"/>
              <a:t>                  {    {</a:t>
            </a:r>
            <a:r>
              <a:rPr lang="es-ES" dirty="0" err="1" smtClean="0"/>
              <a:t>I</a:t>
            </a:r>
            <a:r>
              <a:rPr lang="es-ES" baseline="-25000" dirty="0" err="1" smtClean="0"/>
              <a:t>image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)}/OTF(</a:t>
            </a:r>
            <a:r>
              <a:rPr lang="es-ES" b="1" dirty="0" smtClean="0"/>
              <a:t>r</a:t>
            </a:r>
            <a:r>
              <a:rPr lang="es-ES" dirty="0" smtClean="0"/>
              <a:t>)} = 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object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pic>
        <p:nvPicPr>
          <p:cNvPr id="22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2"/>
          <a:srcRect r="91837" b="14285"/>
          <a:stretch>
            <a:fillRect/>
          </a:stretch>
        </p:blipFill>
        <p:spPr bwMode="auto">
          <a:xfrm>
            <a:off x="3071802" y="1857364"/>
            <a:ext cx="285752" cy="285752"/>
          </a:xfrm>
          <a:prstGeom prst="rect">
            <a:avLst/>
          </a:prstGeom>
          <a:noFill/>
        </p:spPr>
      </p:pic>
      <p:pic>
        <p:nvPicPr>
          <p:cNvPr id="23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2"/>
          <a:srcRect r="91837" b="14285"/>
          <a:stretch>
            <a:fillRect/>
          </a:stretch>
        </p:blipFill>
        <p:spPr bwMode="auto">
          <a:xfrm>
            <a:off x="1000100" y="1857364"/>
            <a:ext cx="285752" cy="285752"/>
          </a:xfrm>
          <a:prstGeom prst="rect">
            <a:avLst/>
          </a:prstGeom>
          <a:noFill/>
        </p:spPr>
      </p:pic>
      <p:pic>
        <p:nvPicPr>
          <p:cNvPr id="18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2"/>
          <a:srcRect r="91837" b="14285"/>
          <a:stretch>
            <a:fillRect/>
          </a:stretch>
        </p:blipFill>
        <p:spPr bwMode="auto">
          <a:xfrm>
            <a:off x="2428860" y="2428868"/>
            <a:ext cx="285752" cy="285752"/>
          </a:xfrm>
          <a:prstGeom prst="rect">
            <a:avLst/>
          </a:prstGeom>
          <a:noFill/>
        </p:spPr>
      </p:pic>
      <p:pic>
        <p:nvPicPr>
          <p:cNvPr id="31746" name="Picture 2" descr="f*g= \mathcal{F}^{-1}\big\{\mathcal{F}\{f\}\cdot\mathcal{F}\{g\}\big\}"/>
          <p:cNvPicPr>
            <a:picLocks noChangeAspect="1" noChangeArrowheads="1"/>
          </p:cNvPicPr>
          <p:nvPr/>
        </p:nvPicPr>
        <p:blipFill>
          <a:blip r:embed="rId3"/>
          <a:srcRect l="27849" r="56486" b="7216"/>
          <a:stretch>
            <a:fillRect/>
          </a:stretch>
        </p:blipFill>
        <p:spPr bwMode="auto">
          <a:xfrm>
            <a:off x="1571604" y="2357430"/>
            <a:ext cx="642942" cy="428628"/>
          </a:xfrm>
          <a:prstGeom prst="rect">
            <a:avLst/>
          </a:prstGeom>
          <a:noFill/>
        </p:spPr>
      </p:pic>
      <p:sp>
        <p:nvSpPr>
          <p:cNvPr id="16" name="Down Arrow 15"/>
          <p:cNvSpPr/>
          <p:nvPr/>
        </p:nvSpPr>
        <p:spPr>
          <a:xfrm rot="16200000">
            <a:off x="1071538" y="2357430"/>
            <a:ext cx="428628" cy="42862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B93A-9086-42E4-84BC-9A3ACC2E451C}" type="datetime4">
              <a:rPr lang="en-GB" smtClean="0"/>
              <a:t>06 August 2015</a:t>
            </a:fld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9F57-34C4-4F6A-92C5-40CC0D8C79A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e-mail: tom.vettenburg@uc3m.es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(de)convolution?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85804" y="1071546"/>
            <a:ext cx="8658196" cy="5786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err="1" smtClean="0"/>
              <a:t>Can’t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just</a:t>
            </a:r>
            <a:r>
              <a:rPr lang="es-ES" dirty="0" smtClean="0"/>
              <a:t> divide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OTF?</a:t>
            </a:r>
          </a:p>
          <a:p>
            <a:pPr>
              <a:buNone/>
            </a:pPr>
            <a:r>
              <a:rPr lang="es-ES" dirty="0" smtClean="0"/>
              <a:t>	    {</a:t>
            </a:r>
            <a:r>
              <a:rPr lang="es-ES" dirty="0" err="1" smtClean="0"/>
              <a:t>I</a:t>
            </a:r>
            <a:r>
              <a:rPr lang="es-ES" baseline="-25000" dirty="0" err="1" smtClean="0"/>
              <a:t>image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)} =    {</a:t>
            </a:r>
            <a:r>
              <a:rPr lang="es-ES" dirty="0" err="1" smtClean="0"/>
              <a:t>I</a:t>
            </a:r>
            <a:r>
              <a:rPr lang="es-ES" baseline="-25000" dirty="0" err="1" smtClean="0"/>
              <a:t>object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)}.OTF(</a:t>
            </a:r>
            <a:r>
              <a:rPr lang="es-ES" b="1" dirty="0" smtClean="0"/>
              <a:t>r</a:t>
            </a:r>
            <a:r>
              <a:rPr lang="es-ES" dirty="0" smtClean="0"/>
              <a:t>)</a:t>
            </a:r>
          </a:p>
          <a:p>
            <a:pPr>
              <a:buNone/>
            </a:pPr>
            <a:r>
              <a:rPr lang="es-ES" dirty="0" smtClean="0"/>
              <a:t>                  {    {</a:t>
            </a:r>
            <a:r>
              <a:rPr lang="es-ES" dirty="0" err="1" smtClean="0"/>
              <a:t>I</a:t>
            </a:r>
            <a:r>
              <a:rPr lang="es-ES" baseline="-25000" dirty="0" err="1" smtClean="0"/>
              <a:t>image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)}/OTF(</a:t>
            </a:r>
            <a:r>
              <a:rPr lang="es-ES" b="1" dirty="0" smtClean="0"/>
              <a:t>r</a:t>
            </a:r>
            <a:r>
              <a:rPr lang="es-ES" dirty="0" smtClean="0"/>
              <a:t>)} = 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object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In </a:t>
            </a:r>
            <a:r>
              <a:rPr lang="es-ES" dirty="0" err="1" smtClean="0"/>
              <a:t>principle</a:t>
            </a:r>
            <a:r>
              <a:rPr lang="es-ES" dirty="0" smtClean="0"/>
              <a:t>, </a:t>
            </a:r>
            <a:r>
              <a:rPr lang="es-ES" dirty="0" err="1" smtClean="0"/>
              <a:t>just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careful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division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zero</a:t>
            </a:r>
            <a:r>
              <a:rPr lang="es-ES" dirty="0" smtClean="0"/>
              <a:t>,</a:t>
            </a:r>
          </a:p>
          <a:p>
            <a:pPr>
              <a:buNone/>
            </a:pP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anything</a:t>
            </a:r>
            <a:r>
              <a:rPr lang="es-ES" dirty="0" smtClean="0"/>
              <a:t> </a:t>
            </a:r>
            <a:r>
              <a:rPr lang="es-ES" dirty="0" err="1" smtClean="0"/>
              <a:t>below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noise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</a:t>
            </a:r>
            <a:r>
              <a:rPr lang="es-ES" dirty="0" err="1" smtClean="0"/>
              <a:t>really</a:t>
            </a:r>
            <a:r>
              <a:rPr lang="es-ES" dirty="0" smtClean="0"/>
              <a:t>…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pic>
        <p:nvPicPr>
          <p:cNvPr id="22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2"/>
          <a:srcRect r="91837" b="14285"/>
          <a:stretch>
            <a:fillRect/>
          </a:stretch>
        </p:blipFill>
        <p:spPr bwMode="auto">
          <a:xfrm>
            <a:off x="3071802" y="1857364"/>
            <a:ext cx="285752" cy="285752"/>
          </a:xfrm>
          <a:prstGeom prst="rect">
            <a:avLst/>
          </a:prstGeom>
          <a:noFill/>
        </p:spPr>
      </p:pic>
      <p:pic>
        <p:nvPicPr>
          <p:cNvPr id="23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2"/>
          <a:srcRect r="91837" b="14285"/>
          <a:stretch>
            <a:fillRect/>
          </a:stretch>
        </p:blipFill>
        <p:spPr bwMode="auto">
          <a:xfrm>
            <a:off x="1000100" y="1857364"/>
            <a:ext cx="285752" cy="285752"/>
          </a:xfrm>
          <a:prstGeom prst="rect">
            <a:avLst/>
          </a:prstGeom>
          <a:noFill/>
        </p:spPr>
      </p:pic>
      <p:pic>
        <p:nvPicPr>
          <p:cNvPr id="18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2"/>
          <a:srcRect r="91837" b="14285"/>
          <a:stretch>
            <a:fillRect/>
          </a:stretch>
        </p:blipFill>
        <p:spPr bwMode="auto">
          <a:xfrm>
            <a:off x="2428860" y="2428868"/>
            <a:ext cx="285752" cy="285752"/>
          </a:xfrm>
          <a:prstGeom prst="rect">
            <a:avLst/>
          </a:prstGeom>
          <a:noFill/>
        </p:spPr>
      </p:pic>
      <p:pic>
        <p:nvPicPr>
          <p:cNvPr id="31746" name="Picture 2" descr="f*g= \mathcal{F}^{-1}\big\{\mathcal{F}\{f\}\cdot\mathcal{F}\{g\}\big\}"/>
          <p:cNvPicPr>
            <a:picLocks noChangeAspect="1" noChangeArrowheads="1"/>
          </p:cNvPicPr>
          <p:nvPr/>
        </p:nvPicPr>
        <p:blipFill>
          <a:blip r:embed="rId3"/>
          <a:srcRect l="27849" r="56486" b="7216"/>
          <a:stretch>
            <a:fillRect/>
          </a:stretch>
        </p:blipFill>
        <p:spPr bwMode="auto">
          <a:xfrm>
            <a:off x="1571604" y="2357430"/>
            <a:ext cx="642942" cy="428628"/>
          </a:xfrm>
          <a:prstGeom prst="rect">
            <a:avLst/>
          </a:prstGeom>
          <a:noFill/>
        </p:spPr>
      </p:pic>
      <p:sp>
        <p:nvSpPr>
          <p:cNvPr id="16" name="Down Arrow 15"/>
          <p:cNvSpPr/>
          <p:nvPr/>
        </p:nvSpPr>
        <p:spPr>
          <a:xfrm rot="16200000">
            <a:off x="1071538" y="2357430"/>
            <a:ext cx="428628" cy="42862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http://upload.wikimedia.org/wikipedia/commons/thumb/b/bd/Illustration_of_the_optical_transfer_function_and_its_relation_to_image_quality..svg/912px-Illustration_of_the_optical_transfer_function_and_its_relation_to_image_quality..svg.png"/>
          <p:cNvPicPr>
            <a:picLocks noChangeAspect="1" noChangeArrowheads="1"/>
          </p:cNvPicPr>
          <p:nvPr/>
        </p:nvPicPr>
        <p:blipFill>
          <a:blip r:embed="rId4"/>
          <a:srcRect t="52901" r="62074"/>
          <a:stretch>
            <a:fillRect/>
          </a:stretch>
        </p:blipFill>
        <p:spPr bwMode="auto">
          <a:xfrm>
            <a:off x="2928958" y="4714884"/>
            <a:ext cx="2428860" cy="1891783"/>
          </a:xfrm>
          <a:prstGeom prst="rect">
            <a:avLst/>
          </a:prstGeom>
          <a:noFill/>
        </p:spPr>
      </p:pic>
      <p:sp>
        <p:nvSpPr>
          <p:cNvPr id="10" name="Down Arrow 9"/>
          <p:cNvSpPr/>
          <p:nvPr/>
        </p:nvSpPr>
        <p:spPr>
          <a:xfrm rot="20005458">
            <a:off x="3664062" y="4814272"/>
            <a:ext cx="428628" cy="1285884"/>
          </a:xfrm>
          <a:prstGeom prst="downArrow">
            <a:avLst/>
          </a:prstGeom>
          <a:solidFill>
            <a:srgbClr val="FF000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345057">
            <a:off x="5372498" y="4819464"/>
            <a:ext cx="428628" cy="1285884"/>
          </a:xfrm>
          <a:prstGeom prst="downArrow">
            <a:avLst/>
          </a:prstGeom>
          <a:solidFill>
            <a:srgbClr val="FF000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D98-C844-4FEF-98FD-318AD7258548}" type="datetime4">
              <a:rPr lang="en-GB" smtClean="0"/>
              <a:t>06 August 2015</a:t>
            </a:fld>
            <a:endParaRPr lang="en-GB" dirty="0" smtClean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9F57-34C4-4F6A-92C5-40CC0D8C79A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e-mail: tom.vettenburg@uc3m.es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(de)convolution?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85804" y="1071546"/>
            <a:ext cx="8229600" cy="5786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err="1" smtClean="0"/>
              <a:t>Can’t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just</a:t>
            </a:r>
            <a:r>
              <a:rPr lang="es-ES" dirty="0" smtClean="0"/>
              <a:t> divide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OTF?</a:t>
            </a:r>
          </a:p>
          <a:p>
            <a:pPr>
              <a:buNone/>
            </a:pPr>
            <a:r>
              <a:rPr lang="es-ES" dirty="0" smtClean="0"/>
              <a:t>	    {</a:t>
            </a:r>
            <a:r>
              <a:rPr lang="es-ES" dirty="0" err="1" smtClean="0"/>
              <a:t>I</a:t>
            </a:r>
            <a:r>
              <a:rPr lang="es-ES" baseline="-25000" dirty="0" err="1" smtClean="0"/>
              <a:t>image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)} =    {</a:t>
            </a:r>
            <a:r>
              <a:rPr lang="es-ES" dirty="0" err="1" smtClean="0"/>
              <a:t>I</a:t>
            </a:r>
            <a:r>
              <a:rPr lang="es-ES" baseline="-25000" dirty="0" err="1" smtClean="0"/>
              <a:t>object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)}.OTF(</a:t>
            </a:r>
            <a:r>
              <a:rPr lang="es-ES" b="1" dirty="0" smtClean="0"/>
              <a:t>r</a:t>
            </a:r>
            <a:r>
              <a:rPr lang="es-ES" dirty="0" smtClean="0"/>
              <a:t>)</a:t>
            </a:r>
          </a:p>
          <a:p>
            <a:pPr>
              <a:buNone/>
            </a:pPr>
            <a:r>
              <a:rPr lang="es-ES" dirty="0" smtClean="0"/>
              <a:t>                  {    {</a:t>
            </a:r>
            <a:r>
              <a:rPr lang="es-ES" dirty="0" err="1" smtClean="0"/>
              <a:t>I</a:t>
            </a:r>
            <a:r>
              <a:rPr lang="es-ES" baseline="-25000" dirty="0" err="1" smtClean="0"/>
              <a:t>image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)}/OTF(</a:t>
            </a:r>
            <a:r>
              <a:rPr lang="es-ES" b="1" dirty="0" smtClean="0"/>
              <a:t>r</a:t>
            </a:r>
            <a:r>
              <a:rPr lang="es-ES" dirty="0" smtClean="0"/>
              <a:t>)} = 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object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err="1" smtClean="0"/>
              <a:t>Better</a:t>
            </a:r>
            <a:r>
              <a:rPr lang="es-ES" dirty="0" smtClean="0"/>
              <a:t> divide </a:t>
            </a:r>
            <a:r>
              <a:rPr lang="es-ES" dirty="0" err="1" smtClean="0"/>
              <a:t>by</a:t>
            </a:r>
            <a:r>
              <a:rPr lang="es-ES" dirty="0" smtClean="0"/>
              <a:t> OTF(</a:t>
            </a:r>
            <a:r>
              <a:rPr lang="es-ES" b="1" dirty="0" smtClean="0"/>
              <a:t>r</a:t>
            </a:r>
            <a:r>
              <a:rPr lang="es-ES" dirty="0" smtClean="0"/>
              <a:t>)+</a:t>
            </a:r>
            <a:r>
              <a:rPr lang="es-ES" dirty="0" err="1" smtClean="0"/>
              <a:t>something</a:t>
            </a:r>
            <a:r>
              <a:rPr lang="es-ES" dirty="0" smtClean="0"/>
              <a:t>,</a:t>
            </a:r>
            <a:br>
              <a:rPr lang="es-ES" dirty="0" smtClean="0"/>
            </a:br>
            <a:r>
              <a:rPr lang="es-ES" dirty="0" err="1" smtClean="0"/>
              <a:t>e.g</a:t>
            </a:r>
            <a:r>
              <a:rPr lang="es-ES" dirty="0" smtClean="0"/>
              <a:t>.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Wiener</a:t>
            </a:r>
            <a:r>
              <a:rPr lang="es-ES" dirty="0" smtClean="0"/>
              <a:t> </a:t>
            </a:r>
            <a:r>
              <a:rPr lang="es-ES" dirty="0" err="1" smtClean="0"/>
              <a:t>filter</a:t>
            </a:r>
            <a:r>
              <a:rPr lang="es-ES" dirty="0" smtClean="0"/>
              <a:t>: </a:t>
            </a:r>
            <a:r>
              <a:rPr lang="es-ES" dirty="0" err="1" smtClean="0"/>
              <a:t>H</a:t>
            </a:r>
            <a:r>
              <a:rPr lang="es-ES" baseline="-25000" dirty="0" err="1" smtClean="0"/>
              <a:t>w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 =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pic>
        <p:nvPicPr>
          <p:cNvPr id="22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2"/>
          <a:srcRect r="91837" b="14285"/>
          <a:stretch>
            <a:fillRect/>
          </a:stretch>
        </p:blipFill>
        <p:spPr bwMode="auto">
          <a:xfrm>
            <a:off x="3071802" y="1857364"/>
            <a:ext cx="285752" cy="285752"/>
          </a:xfrm>
          <a:prstGeom prst="rect">
            <a:avLst/>
          </a:prstGeom>
          <a:noFill/>
        </p:spPr>
      </p:pic>
      <p:pic>
        <p:nvPicPr>
          <p:cNvPr id="23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2"/>
          <a:srcRect r="91837" b="14285"/>
          <a:stretch>
            <a:fillRect/>
          </a:stretch>
        </p:blipFill>
        <p:spPr bwMode="auto">
          <a:xfrm>
            <a:off x="1000100" y="1857364"/>
            <a:ext cx="285752" cy="285752"/>
          </a:xfrm>
          <a:prstGeom prst="rect">
            <a:avLst/>
          </a:prstGeom>
          <a:noFill/>
        </p:spPr>
      </p:pic>
      <p:pic>
        <p:nvPicPr>
          <p:cNvPr id="18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2"/>
          <a:srcRect r="91837" b="14285"/>
          <a:stretch>
            <a:fillRect/>
          </a:stretch>
        </p:blipFill>
        <p:spPr bwMode="auto">
          <a:xfrm>
            <a:off x="2428860" y="2428868"/>
            <a:ext cx="285752" cy="285752"/>
          </a:xfrm>
          <a:prstGeom prst="rect">
            <a:avLst/>
          </a:prstGeom>
          <a:noFill/>
        </p:spPr>
      </p:pic>
      <p:pic>
        <p:nvPicPr>
          <p:cNvPr id="31746" name="Picture 2" descr="f*g= \mathcal{F}^{-1}\big\{\mathcal{F}\{f\}\cdot\mathcal{F}\{g\}\big\}"/>
          <p:cNvPicPr>
            <a:picLocks noChangeAspect="1" noChangeArrowheads="1"/>
          </p:cNvPicPr>
          <p:nvPr/>
        </p:nvPicPr>
        <p:blipFill>
          <a:blip r:embed="rId3"/>
          <a:srcRect l="27849" r="56486" b="7216"/>
          <a:stretch>
            <a:fillRect/>
          </a:stretch>
        </p:blipFill>
        <p:spPr bwMode="auto">
          <a:xfrm>
            <a:off x="1571604" y="2357430"/>
            <a:ext cx="642942" cy="428628"/>
          </a:xfrm>
          <a:prstGeom prst="rect">
            <a:avLst/>
          </a:prstGeom>
          <a:noFill/>
        </p:spPr>
      </p:pic>
      <p:sp>
        <p:nvSpPr>
          <p:cNvPr id="16" name="Down Arrow 15"/>
          <p:cNvSpPr/>
          <p:nvPr/>
        </p:nvSpPr>
        <p:spPr>
          <a:xfrm rot="16200000">
            <a:off x="1071538" y="2357430"/>
            <a:ext cx="428628" cy="42862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000760" y="3812449"/>
            <a:ext cx="25002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        OTF(</a:t>
            </a:r>
            <a:r>
              <a:rPr lang="es-ES" sz="2400" b="1" dirty="0" smtClean="0"/>
              <a:t>r</a:t>
            </a:r>
            <a:r>
              <a:rPr lang="es-ES" sz="2400" dirty="0" smtClean="0"/>
              <a:t>)</a:t>
            </a:r>
            <a:r>
              <a:rPr lang="es-ES" sz="2400" baseline="30000" dirty="0" smtClean="0"/>
              <a:t>*</a:t>
            </a:r>
          </a:p>
          <a:p>
            <a:r>
              <a:rPr lang="es-ES" sz="2400" dirty="0" smtClean="0"/>
              <a:t>|OTF(</a:t>
            </a:r>
            <a:r>
              <a:rPr lang="es-ES" sz="2400" b="1" dirty="0" smtClean="0"/>
              <a:t>r</a:t>
            </a:r>
            <a:r>
              <a:rPr lang="es-ES" sz="2400" dirty="0" smtClean="0"/>
              <a:t>)|</a:t>
            </a:r>
            <a:r>
              <a:rPr lang="es-ES" sz="2400" baseline="30000" dirty="0" smtClean="0"/>
              <a:t>2</a:t>
            </a:r>
            <a:r>
              <a:rPr lang="es-ES" sz="2400" dirty="0" smtClean="0"/>
              <a:t>+|N/S|</a:t>
            </a:r>
            <a:r>
              <a:rPr lang="es-ES" sz="2400" baseline="30000" dirty="0" smtClean="0"/>
              <a:t>2</a:t>
            </a:r>
            <a:endParaRPr lang="en-GB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072198" y="4214818"/>
            <a:ext cx="221457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mallDefocus_plo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1470" y="4429132"/>
            <a:ext cx="3238491" cy="2428868"/>
          </a:xfrm>
          <a:prstGeom prst="rect">
            <a:avLst/>
          </a:prstGeom>
        </p:spPr>
      </p:pic>
      <p:pic>
        <p:nvPicPr>
          <p:cNvPr id="19" name="Picture 18" descr="smallDefocus_blurred.png"/>
          <p:cNvPicPr>
            <a:picLocks noChangeAspect="1"/>
          </p:cNvPicPr>
          <p:nvPr/>
        </p:nvPicPr>
        <p:blipFill>
          <a:blip r:embed="rId5"/>
          <a:srcRect l="29528" t="29528" r="29528" b="29528"/>
          <a:stretch>
            <a:fillRect/>
          </a:stretch>
        </p:blipFill>
        <p:spPr>
          <a:xfrm>
            <a:off x="3068961" y="4643446"/>
            <a:ext cx="2217419" cy="2217419"/>
          </a:xfrm>
          <a:prstGeom prst="rect">
            <a:avLst/>
          </a:prstGeom>
        </p:spPr>
      </p:pic>
      <p:pic>
        <p:nvPicPr>
          <p:cNvPr id="20" name="Picture 19" descr="smallDefocus_restored.png"/>
          <p:cNvPicPr>
            <a:picLocks noChangeAspect="1"/>
          </p:cNvPicPr>
          <p:nvPr/>
        </p:nvPicPr>
        <p:blipFill>
          <a:blip r:embed="rId6"/>
          <a:srcRect l="29528" t="29528" r="29528" b="29528"/>
          <a:stretch>
            <a:fillRect/>
          </a:stretch>
        </p:blipFill>
        <p:spPr>
          <a:xfrm>
            <a:off x="5857884" y="4643446"/>
            <a:ext cx="2214578" cy="2214578"/>
          </a:xfrm>
          <a:prstGeom prst="rect">
            <a:avLst/>
          </a:prstGeom>
        </p:spPr>
      </p:pic>
      <p:sp>
        <p:nvSpPr>
          <p:cNvPr id="25" name="Down Arrow 24"/>
          <p:cNvSpPr/>
          <p:nvPr/>
        </p:nvSpPr>
        <p:spPr>
          <a:xfrm rot="16200000">
            <a:off x="5357818" y="5500702"/>
            <a:ext cx="428628" cy="42862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3071802" y="4643446"/>
            <a:ext cx="2214578" cy="22145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7884" y="4643446"/>
            <a:ext cx="2214578" cy="221455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7C51-74A1-441F-ACC2-9CD75BC5AA0E}" type="datetime4">
              <a:rPr lang="en-GB" smtClean="0"/>
              <a:t>06 August 2015</a:t>
            </a:fld>
            <a:endParaRPr lang="en-GB" dirty="0" smtClean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9F57-34C4-4F6A-92C5-40CC0D8C79A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e-mail: tom.vettenburg@uc3m.es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sharpening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devonvolution</a:t>
            </a:r>
            <a:endParaRPr lang="es-E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94807" y="1431365"/>
            <a:ext cx="78814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 smtClean="0"/>
              <a:t>zero</a:t>
            </a:r>
            <a:r>
              <a:rPr lang="es-ES" sz="2800" dirty="0" smtClean="0"/>
              <a:t> </a:t>
            </a:r>
            <a:r>
              <a:rPr lang="es-ES" sz="2800" dirty="0" err="1" smtClean="0"/>
              <a:t>contrast</a:t>
            </a:r>
            <a:r>
              <a:rPr lang="es-ES" sz="2800" dirty="0" smtClean="0"/>
              <a:t> </a:t>
            </a:r>
            <a:r>
              <a:rPr lang="es-ES" sz="2800" dirty="0" err="1" smtClean="0"/>
              <a:t>cannot</a:t>
            </a:r>
            <a:r>
              <a:rPr lang="es-ES" sz="2800" dirty="0" smtClean="0"/>
              <a:t> </a:t>
            </a:r>
            <a:r>
              <a:rPr lang="es-ES" sz="2800" dirty="0" err="1" smtClean="0"/>
              <a:t>be</a:t>
            </a:r>
            <a:r>
              <a:rPr lang="es-ES" sz="2800" dirty="0" smtClean="0"/>
              <a:t> </a:t>
            </a:r>
            <a:r>
              <a:rPr lang="es-ES" sz="2800" dirty="0" err="1" smtClean="0"/>
              <a:t>recovered</a:t>
            </a:r>
            <a:r>
              <a:rPr lang="es-ES" sz="2800" dirty="0" smtClean="0"/>
              <a:t>!</a:t>
            </a:r>
          </a:p>
          <a:p>
            <a:r>
              <a:rPr lang="es-ES" sz="2800" dirty="0" smtClean="0"/>
              <a:t>note: </a:t>
            </a:r>
            <a:r>
              <a:rPr lang="es-ES" sz="2800" dirty="0" err="1" smtClean="0"/>
              <a:t>phase</a:t>
            </a:r>
            <a:r>
              <a:rPr lang="es-ES" sz="2800" dirty="0" smtClean="0"/>
              <a:t> </a:t>
            </a:r>
            <a:r>
              <a:rPr lang="es-ES" sz="2800" dirty="0" err="1" smtClean="0"/>
              <a:t>inversal</a:t>
            </a:r>
            <a:r>
              <a:rPr lang="es-ES" sz="2800" dirty="0" smtClean="0"/>
              <a:t> </a:t>
            </a:r>
            <a:r>
              <a:rPr lang="es-ES" sz="2800" dirty="0" err="1" smtClean="0"/>
              <a:t>is</a:t>
            </a:r>
            <a:r>
              <a:rPr lang="es-ES" sz="2800" dirty="0" smtClean="0"/>
              <a:t> </a:t>
            </a:r>
            <a:r>
              <a:rPr lang="es-ES" sz="2800" dirty="0" err="1" smtClean="0"/>
              <a:t>possible</a:t>
            </a:r>
            <a:endParaRPr lang="es-ES" sz="2800" dirty="0" smtClean="0"/>
          </a:p>
          <a:p>
            <a:r>
              <a:rPr lang="es-ES" sz="2800" dirty="0" smtClean="0"/>
              <a:t>      at </a:t>
            </a:r>
            <a:r>
              <a:rPr lang="es-ES" sz="2800" dirty="0" err="1" smtClean="0"/>
              <a:t>some</a:t>
            </a:r>
            <a:r>
              <a:rPr lang="es-ES" sz="2800" dirty="0" smtClean="0"/>
              <a:t> </a:t>
            </a:r>
            <a:r>
              <a:rPr lang="es-ES" sz="2800" dirty="0" err="1" smtClean="0"/>
              <a:t>spatial</a:t>
            </a:r>
            <a:r>
              <a:rPr lang="es-ES" sz="2800" dirty="0" smtClean="0"/>
              <a:t> </a:t>
            </a:r>
            <a:r>
              <a:rPr lang="es-ES" sz="2800" dirty="0" err="1" smtClean="0"/>
              <a:t>frequencies</a:t>
            </a:r>
            <a:r>
              <a:rPr lang="es-ES" sz="2800" dirty="0" smtClean="0"/>
              <a:t> </a:t>
            </a:r>
            <a:r>
              <a:rPr lang="es-ES" sz="2800" dirty="0" err="1" smtClean="0"/>
              <a:t>for</a:t>
            </a:r>
            <a:r>
              <a:rPr lang="es-ES" sz="2800" dirty="0" smtClean="0"/>
              <a:t> </a:t>
            </a:r>
            <a:r>
              <a:rPr lang="es-ES" sz="2800" dirty="0" err="1" smtClean="0"/>
              <a:t>some</a:t>
            </a:r>
            <a:r>
              <a:rPr lang="es-ES" sz="2800" dirty="0" smtClean="0"/>
              <a:t> </a:t>
            </a:r>
            <a:r>
              <a:rPr lang="es-ES" sz="2800" dirty="0" err="1" smtClean="0"/>
              <a:t>aberrations</a:t>
            </a:r>
            <a:r>
              <a:rPr lang="es-ES" sz="2800" dirty="0" smtClean="0"/>
              <a:t>.</a:t>
            </a:r>
          </a:p>
        </p:txBody>
      </p:sp>
      <p:pic>
        <p:nvPicPr>
          <p:cNvPr id="18" name="Picture 17" descr="smallDefocus_blurred.png"/>
          <p:cNvPicPr>
            <a:picLocks noChangeAspect="1"/>
          </p:cNvPicPr>
          <p:nvPr/>
        </p:nvPicPr>
        <p:blipFill>
          <a:blip r:embed="rId2"/>
          <a:srcRect l="29528" t="29528" r="29528" b="29528"/>
          <a:stretch>
            <a:fillRect/>
          </a:stretch>
        </p:blipFill>
        <p:spPr>
          <a:xfrm>
            <a:off x="3535404" y="3505380"/>
            <a:ext cx="2795460" cy="2795460"/>
          </a:xfrm>
          <a:prstGeom prst="rect">
            <a:avLst/>
          </a:prstGeom>
        </p:spPr>
      </p:pic>
      <p:pic>
        <p:nvPicPr>
          <p:cNvPr id="19" name="Picture 18" descr="smallDefocus_plo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528" y="3292200"/>
            <a:ext cx="3991429" cy="2993571"/>
          </a:xfrm>
          <a:prstGeom prst="rect">
            <a:avLst/>
          </a:prstGeom>
        </p:spPr>
      </p:pic>
      <p:pic>
        <p:nvPicPr>
          <p:cNvPr id="20" name="Picture 19" descr="smallDefocus_restored.png"/>
          <p:cNvPicPr>
            <a:picLocks noChangeAspect="1"/>
          </p:cNvPicPr>
          <p:nvPr/>
        </p:nvPicPr>
        <p:blipFill>
          <a:blip r:embed="rId4"/>
          <a:srcRect l="29528" t="29528" r="29528" b="29528"/>
          <a:stretch>
            <a:fillRect/>
          </a:stretch>
        </p:blipFill>
        <p:spPr>
          <a:xfrm>
            <a:off x="6348540" y="3505415"/>
            <a:ext cx="2795460" cy="279546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69582" y="6199833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FF0000"/>
                </a:solidFill>
              </a:rPr>
              <a:t>acquired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04798" y="6201513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6600"/>
                </a:solidFill>
              </a:rPr>
              <a:t>restored</a:t>
            </a:r>
            <a:endParaRPr lang="es-ES" b="1" dirty="0">
              <a:solidFill>
                <a:srgbClr val="00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4725839">
            <a:off x="301657" y="3893265"/>
            <a:ext cx="84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|OTF|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7312" y="3875988"/>
            <a:ext cx="119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6600"/>
                </a:solidFill>
              </a:rPr>
              <a:t>|</a:t>
            </a:r>
            <a:r>
              <a:rPr lang="en-US" sz="1800" dirty="0" err="1" smtClean="0">
                <a:solidFill>
                  <a:srgbClr val="006600"/>
                </a:solidFill>
              </a:rPr>
              <a:t>OTF.H</a:t>
            </a:r>
            <a:r>
              <a:rPr lang="en-US" sz="1800" baseline="-25000" dirty="0" err="1" smtClean="0">
                <a:solidFill>
                  <a:srgbClr val="006600"/>
                </a:solidFill>
              </a:rPr>
              <a:t>w</a:t>
            </a:r>
            <a:r>
              <a:rPr lang="en-US" sz="1800" dirty="0" smtClean="0">
                <a:solidFill>
                  <a:srgbClr val="006600"/>
                </a:solidFill>
              </a:rPr>
              <a:t>|</a:t>
            </a:r>
            <a:endParaRPr lang="en-US" sz="1800" dirty="0">
              <a:solidFill>
                <a:srgbClr val="00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1958" y="512032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noise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632E-ABBE-4A2E-9149-A33D550E883A}" type="datetime4">
              <a:rPr lang="en-GB" smtClean="0"/>
              <a:t>06 August 2015</a:t>
            </a:fld>
            <a:endParaRPr lang="en-GB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9F57-34C4-4F6A-92C5-40CC0D8C79A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e-mail: tom.vettenburg@uc3m.es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 and Further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hlinkClick r:id="rId2"/>
              </a:rPr>
              <a:t>https://en.wikipedia.org/wiki/Optical_transfer_function</a:t>
            </a:r>
            <a:endParaRPr lang="en-GB" sz="2400" dirty="0" smtClean="0"/>
          </a:p>
          <a:p>
            <a:r>
              <a:rPr lang="en-GB" sz="2400" dirty="0" smtClean="0">
                <a:hlinkClick r:id="rId3"/>
              </a:rPr>
              <a:t>https://en.wikipedia.org/wiki/Convolution_theorem</a:t>
            </a:r>
            <a:r>
              <a:rPr lang="en-GB" sz="2400" dirty="0" smtClean="0"/>
              <a:t> </a:t>
            </a:r>
          </a:p>
          <a:p>
            <a:r>
              <a:rPr lang="en-GB" sz="2400" dirty="0" smtClean="0">
                <a:hlinkClick r:id="rId4"/>
              </a:rPr>
              <a:t>https://svi.nl/HuygensDeconvolution#Image_formation</a:t>
            </a:r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FFD7-4256-4149-A6B8-01D0C5CD6A5D}" type="datetime4">
              <a:rPr lang="en-GB" smtClean="0"/>
              <a:t>06 August 2015</a:t>
            </a:fld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9F57-34C4-4F6A-92C5-40CC0D8C79A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e-mail: tom.vettenburg@uc3m.es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deconvolution?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Reverse blur caused by the imaging process.</a:t>
            </a:r>
          </a:p>
          <a:p>
            <a:pPr lvl="1"/>
            <a:r>
              <a:rPr lang="en-GB" dirty="0" smtClean="0"/>
              <a:t>improve sharpness</a:t>
            </a:r>
          </a:p>
          <a:p>
            <a:pPr lvl="1"/>
            <a:r>
              <a:rPr lang="en-GB" dirty="0" smtClean="0"/>
              <a:t>suppress noise</a:t>
            </a:r>
          </a:p>
          <a:p>
            <a:pPr>
              <a:buNone/>
            </a:pPr>
            <a:r>
              <a:rPr lang="en-GB" dirty="0" smtClean="0"/>
              <a:t>Certainly needed when blur explicitly introduced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What not?</a:t>
            </a:r>
          </a:p>
          <a:p>
            <a:r>
              <a:rPr lang="en-GB" dirty="0" smtClean="0"/>
              <a:t>improve signal to noise ratio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48EF-38A6-497B-93D7-27E4767CDF60}" type="datetime4">
              <a:rPr lang="en-GB" smtClean="0"/>
              <a:t>06 August 2015</a:t>
            </a:fld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9F57-34C4-4F6A-92C5-40CC0D8C79A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e-mail: tom.vettenburg@uc3m.es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imaging process ≈ convolution</a:t>
            </a:r>
          </a:p>
          <a:p>
            <a:pPr>
              <a:buNone/>
            </a:pPr>
            <a:r>
              <a:rPr lang="en-GB" dirty="0" smtClean="0"/>
              <a:t>of what we want to know, f(</a:t>
            </a:r>
            <a:r>
              <a:rPr lang="en-GB" b="1" dirty="0" smtClean="0"/>
              <a:t>r</a:t>
            </a:r>
            <a:r>
              <a:rPr lang="en-GB" dirty="0" smtClean="0"/>
              <a:t>), with a blur function, g(</a:t>
            </a:r>
            <a:r>
              <a:rPr lang="en-GB" b="1" dirty="0" smtClean="0"/>
              <a:t>r</a:t>
            </a:r>
            <a:r>
              <a:rPr lang="en-GB" dirty="0" smtClean="0"/>
              <a:t>), the PSF.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r>
              <a:rPr lang="es-ES" dirty="0" smtClean="0"/>
              <a:t>	</a:t>
            </a:r>
            <a:r>
              <a:rPr lang="es-ES" sz="2000" dirty="0" smtClean="0"/>
              <a:t>	</a:t>
            </a:r>
            <a:r>
              <a:rPr lang="es-ES" sz="2000" dirty="0" err="1" smtClean="0"/>
              <a:t>source</a:t>
            </a:r>
            <a:r>
              <a:rPr lang="es-ES" sz="2000" dirty="0" smtClean="0"/>
              <a:t>: Wikipedia.org</a:t>
            </a:r>
            <a:endParaRPr lang="es-ES" sz="2000" b="1" dirty="0" smtClean="0"/>
          </a:p>
        </p:txBody>
      </p:sp>
      <p:grpSp>
        <p:nvGrpSpPr>
          <p:cNvPr id="4" name="Group 5"/>
          <p:cNvGrpSpPr/>
          <p:nvPr/>
        </p:nvGrpSpPr>
        <p:grpSpPr>
          <a:xfrm>
            <a:off x="5657871" y="1704965"/>
            <a:ext cx="3128971" cy="581027"/>
            <a:chOff x="1643042" y="2285992"/>
            <a:chExt cx="2771781" cy="438151"/>
          </a:xfrm>
        </p:grpSpPr>
        <p:pic>
          <p:nvPicPr>
            <p:cNvPr id="15362" name="Picture 2" descr="\stackrel{\mathrm{def}}{=}\ \int_{-\infty}^\infty f(\tau)\, g(t - \tau)\, d\tau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2285992"/>
              <a:ext cx="1914525" cy="438151"/>
            </a:xfrm>
            <a:prstGeom prst="rect">
              <a:avLst/>
            </a:prstGeom>
            <a:noFill/>
          </p:spPr>
        </p:pic>
        <p:pic>
          <p:nvPicPr>
            <p:cNvPr id="15364" name="Picture 4" descr="(f * g )(t)\ \ \,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43042" y="2357430"/>
              <a:ext cx="733425" cy="200025"/>
            </a:xfrm>
            <a:prstGeom prst="rect">
              <a:avLst/>
            </a:prstGeom>
            <a:noFill/>
          </p:spPr>
        </p:pic>
      </p:grpSp>
      <p:pic>
        <p:nvPicPr>
          <p:cNvPr id="13314" name="Picture 2" descr="Convolution of box signal with itself2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19" y="3429000"/>
            <a:ext cx="8415105" cy="2643206"/>
          </a:xfrm>
          <a:prstGeom prst="rect">
            <a:avLst/>
          </a:prstGeom>
          <a:noFill/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BB7B-F375-4140-9E60-4A1BAD1DC2EA}" type="datetime4">
              <a:rPr lang="en-GB" smtClean="0"/>
              <a:t>06 August 2015</a:t>
            </a:fld>
            <a:endParaRPr lang="en-GB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9F57-34C4-4F6A-92C5-40CC0D8C79A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e-mail: tom.vettenburg@uc3m.es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imaging process ≈ convolution</a:t>
            </a:r>
          </a:p>
          <a:p>
            <a:pPr>
              <a:buNone/>
            </a:pPr>
            <a:r>
              <a:rPr lang="en-GB" dirty="0" smtClean="0"/>
              <a:t>of what we want to know, f(</a:t>
            </a:r>
            <a:r>
              <a:rPr lang="en-GB" b="1" dirty="0" smtClean="0"/>
              <a:t>r</a:t>
            </a:r>
            <a:r>
              <a:rPr lang="en-GB" dirty="0" smtClean="0"/>
              <a:t>), with a blur function, g(</a:t>
            </a:r>
            <a:r>
              <a:rPr lang="en-GB" b="1" dirty="0" smtClean="0"/>
              <a:t>r</a:t>
            </a:r>
            <a:r>
              <a:rPr lang="en-GB" dirty="0" smtClean="0"/>
              <a:t>), the PSF.</a:t>
            </a:r>
          </a:p>
          <a:p>
            <a:pPr>
              <a:buNone/>
            </a:pPr>
            <a:r>
              <a:rPr lang="es-ES" dirty="0" smtClean="0"/>
              <a:t>		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image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  =      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object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 * PSF(</a:t>
            </a:r>
            <a:r>
              <a:rPr lang="es-ES" b="1" dirty="0" smtClean="0"/>
              <a:t>r</a:t>
            </a:r>
            <a:r>
              <a:rPr lang="es-ES" dirty="0" smtClean="0"/>
              <a:t>)</a:t>
            </a:r>
          </a:p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                   </a:t>
            </a:r>
            <a:r>
              <a:rPr lang="en-GB" b="1" dirty="0" smtClean="0"/>
              <a:t>=</a:t>
            </a:r>
            <a:r>
              <a:rPr lang="en-GB" dirty="0" smtClean="0"/>
              <a:t>                              </a:t>
            </a:r>
            <a:r>
              <a:rPr lang="es-ES" b="1" dirty="0" smtClean="0"/>
              <a:t>*</a:t>
            </a:r>
          </a:p>
        </p:txBody>
      </p:sp>
      <p:grpSp>
        <p:nvGrpSpPr>
          <p:cNvPr id="4" name="Group 5"/>
          <p:cNvGrpSpPr/>
          <p:nvPr/>
        </p:nvGrpSpPr>
        <p:grpSpPr>
          <a:xfrm>
            <a:off x="5657871" y="1704965"/>
            <a:ext cx="3128971" cy="581027"/>
            <a:chOff x="1643042" y="2285992"/>
            <a:chExt cx="2771781" cy="438151"/>
          </a:xfrm>
        </p:grpSpPr>
        <p:pic>
          <p:nvPicPr>
            <p:cNvPr id="15362" name="Picture 2" descr="\stackrel{\mathrm{def}}{=}\ \int_{-\infty}^\infty f(\tau)\, g(t - \tau)\, d\tau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2285992"/>
              <a:ext cx="1914525" cy="438151"/>
            </a:xfrm>
            <a:prstGeom prst="rect">
              <a:avLst/>
            </a:prstGeom>
            <a:noFill/>
          </p:spPr>
        </p:pic>
        <p:pic>
          <p:nvPicPr>
            <p:cNvPr id="15364" name="Picture 4" descr="(f * g )(t)\ \ \,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43042" y="2357430"/>
              <a:ext cx="733425" cy="200025"/>
            </a:xfrm>
            <a:prstGeom prst="rect">
              <a:avLst/>
            </a:prstGeom>
            <a:noFill/>
          </p:spPr>
        </p:pic>
      </p:grpSp>
      <p:pic>
        <p:nvPicPr>
          <p:cNvPr id="7" name="Picture 2" descr="http://upload.wikimedia.org/wikipedia/commons/thumb/b/bd/Illustration_of_the_optical_transfer_function_and_its_relation_to_image_quality..svg/912px-Illustration_of_the_optical_transfer_function_and_its_relation_to_image_quality..svg.png"/>
          <p:cNvPicPr>
            <a:picLocks noChangeAspect="1" noChangeArrowheads="1"/>
          </p:cNvPicPr>
          <p:nvPr/>
        </p:nvPicPr>
        <p:blipFill>
          <a:blip r:embed="rId4"/>
          <a:srcRect l="46078" t="63096" r="39236" b="12188"/>
          <a:stretch>
            <a:fillRect/>
          </a:stretch>
        </p:blipFill>
        <p:spPr bwMode="auto">
          <a:xfrm>
            <a:off x="6072198" y="3929065"/>
            <a:ext cx="2500330" cy="263923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143240" y="3929066"/>
            <a:ext cx="2643206" cy="2643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429124" y="521495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2" descr="http://upload.wikimedia.org/wikipedia/commons/thumb/b/bd/Illustration_of_the_optical_transfer_function_and_its_relation_to_image_quality..svg/912px-Illustration_of_the_optical_transfer_function_and_its_relation_to_image_quality..svg.png"/>
          <p:cNvPicPr>
            <a:picLocks noChangeAspect="1" noChangeArrowheads="1"/>
          </p:cNvPicPr>
          <p:nvPr/>
        </p:nvPicPr>
        <p:blipFill>
          <a:blip r:embed="rId4"/>
          <a:srcRect l="46078" t="63096" r="39236" b="12188"/>
          <a:stretch>
            <a:fillRect/>
          </a:stretch>
        </p:blipFill>
        <p:spPr bwMode="auto">
          <a:xfrm>
            <a:off x="285720" y="3929066"/>
            <a:ext cx="2500330" cy="2639237"/>
          </a:xfrm>
          <a:prstGeom prst="rect">
            <a:avLst/>
          </a:prstGeom>
          <a:noFill/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034F-98E5-4895-9BA4-E38EB4845AD1}" type="datetime4">
              <a:rPr lang="en-GB" smtClean="0"/>
              <a:t>06 August 2015</a:t>
            </a:fld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9F57-34C4-4F6A-92C5-40CC0D8C79A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e-mail: tom.vettenburg@uc3m.es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imaging process ≈ convolution</a:t>
            </a:r>
          </a:p>
          <a:p>
            <a:pPr>
              <a:buNone/>
            </a:pPr>
            <a:r>
              <a:rPr lang="en-GB" dirty="0" smtClean="0"/>
              <a:t>of what we want to know, f(</a:t>
            </a:r>
            <a:r>
              <a:rPr lang="en-GB" b="1" dirty="0" smtClean="0"/>
              <a:t>r</a:t>
            </a:r>
            <a:r>
              <a:rPr lang="en-GB" dirty="0" smtClean="0"/>
              <a:t>), with a blur function, g(</a:t>
            </a:r>
            <a:r>
              <a:rPr lang="en-GB" b="1" dirty="0" smtClean="0"/>
              <a:t>r</a:t>
            </a:r>
            <a:r>
              <a:rPr lang="en-GB" dirty="0" smtClean="0"/>
              <a:t>), the PSF.</a:t>
            </a:r>
          </a:p>
          <a:p>
            <a:pPr>
              <a:buNone/>
            </a:pPr>
            <a:r>
              <a:rPr lang="es-ES" dirty="0" smtClean="0"/>
              <a:t>		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image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  =      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object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 * PSF(</a:t>
            </a:r>
            <a:r>
              <a:rPr lang="es-ES" b="1" dirty="0" smtClean="0"/>
              <a:t>r</a:t>
            </a:r>
            <a:r>
              <a:rPr lang="es-ES" dirty="0" smtClean="0"/>
              <a:t>)</a:t>
            </a:r>
          </a:p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                   </a:t>
            </a:r>
            <a:r>
              <a:rPr lang="en-GB" b="1" dirty="0" smtClean="0"/>
              <a:t>=</a:t>
            </a:r>
            <a:r>
              <a:rPr lang="en-GB" dirty="0" smtClean="0"/>
              <a:t>                              </a:t>
            </a:r>
            <a:r>
              <a:rPr lang="es-ES" b="1" dirty="0" smtClean="0"/>
              <a:t>*</a:t>
            </a:r>
          </a:p>
        </p:txBody>
      </p:sp>
      <p:grpSp>
        <p:nvGrpSpPr>
          <p:cNvPr id="4" name="Group 5"/>
          <p:cNvGrpSpPr/>
          <p:nvPr/>
        </p:nvGrpSpPr>
        <p:grpSpPr>
          <a:xfrm>
            <a:off x="5657871" y="1704965"/>
            <a:ext cx="3128971" cy="581027"/>
            <a:chOff x="1643042" y="2285992"/>
            <a:chExt cx="2771781" cy="438151"/>
          </a:xfrm>
        </p:grpSpPr>
        <p:pic>
          <p:nvPicPr>
            <p:cNvPr id="15362" name="Picture 2" descr="\stackrel{\mathrm{def}}{=}\ \int_{-\infty}^\infty f(\tau)\, g(t - \tau)\, d\tau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2285992"/>
              <a:ext cx="1914525" cy="438151"/>
            </a:xfrm>
            <a:prstGeom prst="rect">
              <a:avLst/>
            </a:prstGeom>
            <a:noFill/>
          </p:spPr>
        </p:pic>
        <p:pic>
          <p:nvPicPr>
            <p:cNvPr id="15364" name="Picture 4" descr="(f * g )(t)\ \ \,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43042" y="2357430"/>
              <a:ext cx="733425" cy="200025"/>
            </a:xfrm>
            <a:prstGeom prst="rect">
              <a:avLst/>
            </a:prstGeom>
            <a:noFill/>
          </p:spPr>
        </p:pic>
      </p:grpSp>
      <p:pic>
        <p:nvPicPr>
          <p:cNvPr id="7" name="Picture 2" descr="http://upload.wikimedia.org/wikipedia/commons/thumb/b/bd/Illustration_of_the_optical_transfer_function_and_its_relation_to_image_quality..svg/912px-Illustration_of_the_optical_transfer_function_and_its_relation_to_image_quality..svg.png"/>
          <p:cNvPicPr>
            <a:picLocks noChangeAspect="1" noChangeArrowheads="1"/>
          </p:cNvPicPr>
          <p:nvPr/>
        </p:nvPicPr>
        <p:blipFill>
          <a:blip r:embed="rId4"/>
          <a:srcRect l="46078" t="63096" r="39236" b="12188"/>
          <a:stretch>
            <a:fillRect/>
          </a:stretch>
        </p:blipFill>
        <p:spPr bwMode="auto">
          <a:xfrm>
            <a:off x="6072198" y="3929065"/>
            <a:ext cx="2500330" cy="263923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143240" y="3929066"/>
            <a:ext cx="2643206" cy="2643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429124" y="521495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2" descr="http://upload.wikimedia.org/wikipedia/commons/thumb/b/bd/Illustration_of_the_optical_transfer_function_and_its_relation_to_image_quality..svg/912px-Illustration_of_the_optical_transfer_function_and_its_relation_to_image_quality..svg.png"/>
          <p:cNvPicPr>
            <a:picLocks noChangeAspect="1" noChangeArrowheads="1"/>
          </p:cNvPicPr>
          <p:nvPr/>
        </p:nvPicPr>
        <p:blipFill>
          <a:blip r:embed="rId4"/>
          <a:srcRect l="46078" t="63096" r="39236" b="12188"/>
          <a:stretch>
            <a:fillRect/>
          </a:stretch>
        </p:blipFill>
        <p:spPr bwMode="auto">
          <a:xfrm>
            <a:off x="285720" y="3929066"/>
            <a:ext cx="2500330" cy="2639237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5286380" y="609792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2" descr="http://upload.wikimedia.org/wikipedia/commons/thumb/b/bd/Illustration_of_the_optical_transfer_function_and_its_relation_to_image_quality..svg/912px-Illustration_of_the_optical_transfer_function_and_its_relation_to_image_quality..svg.png"/>
          <p:cNvPicPr>
            <a:picLocks noChangeAspect="1" noChangeArrowheads="1"/>
          </p:cNvPicPr>
          <p:nvPr/>
        </p:nvPicPr>
        <p:blipFill>
          <a:blip r:embed="rId4"/>
          <a:srcRect l="50637" t="70366" r="44328" b="20937"/>
          <a:stretch>
            <a:fillRect/>
          </a:stretch>
        </p:blipFill>
        <p:spPr bwMode="auto">
          <a:xfrm>
            <a:off x="1857356" y="5572140"/>
            <a:ext cx="857256" cy="928694"/>
          </a:xfrm>
          <a:prstGeom prst="rect">
            <a:avLst/>
          </a:prstGeom>
          <a:noFill/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A3CF-7A9F-4795-B0BA-96F94991882E}" type="datetime4">
              <a:rPr lang="en-GB" smtClean="0"/>
              <a:t>06 August 2015</a:t>
            </a:fld>
            <a:endParaRPr lang="en-GB" dirty="0" smtClean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9F57-34C4-4F6A-92C5-40CC0D8C79A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e-mail: tom.vettenburg@uc3m.es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imaging process ≈ convolution</a:t>
            </a:r>
          </a:p>
          <a:p>
            <a:pPr>
              <a:buNone/>
            </a:pPr>
            <a:r>
              <a:rPr lang="en-GB" dirty="0" smtClean="0"/>
              <a:t>of what we want to know, f(</a:t>
            </a:r>
            <a:r>
              <a:rPr lang="en-GB" b="1" dirty="0" smtClean="0"/>
              <a:t>r</a:t>
            </a:r>
            <a:r>
              <a:rPr lang="en-GB" dirty="0" smtClean="0"/>
              <a:t>), with a blur function, g(</a:t>
            </a:r>
            <a:r>
              <a:rPr lang="en-GB" b="1" dirty="0" smtClean="0"/>
              <a:t>r</a:t>
            </a:r>
            <a:r>
              <a:rPr lang="en-GB" dirty="0" smtClean="0"/>
              <a:t>), the PSF.</a:t>
            </a:r>
          </a:p>
          <a:p>
            <a:pPr>
              <a:buNone/>
            </a:pPr>
            <a:r>
              <a:rPr lang="es-ES" dirty="0" smtClean="0"/>
              <a:t>		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image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  =      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object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 * PSF(</a:t>
            </a:r>
            <a:r>
              <a:rPr lang="es-ES" b="1" dirty="0" smtClean="0"/>
              <a:t>r</a:t>
            </a:r>
            <a:r>
              <a:rPr lang="es-ES" dirty="0" smtClean="0"/>
              <a:t>)</a:t>
            </a:r>
          </a:p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                   </a:t>
            </a:r>
            <a:r>
              <a:rPr lang="en-GB" b="1" dirty="0" smtClean="0"/>
              <a:t>=</a:t>
            </a:r>
            <a:r>
              <a:rPr lang="en-GB" dirty="0" smtClean="0"/>
              <a:t>                              </a:t>
            </a:r>
            <a:r>
              <a:rPr lang="es-ES" b="1" dirty="0" smtClean="0"/>
              <a:t>*</a:t>
            </a:r>
          </a:p>
        </p:txBody>
      </p:sp>
      <p:grpSp>
        <p:nvGrpSpPr>
          <p:cNvPr id="4" name="Group 5"/>
          <p:cNvGrpSpPr/>
          <p:nvPr/>
        </p:nvGrpSpPr>
        <p:grpSpPr>
          <a:xfrm>
            <a:off x="5657871" y="1704965"/>
            <a:ext cx="3128971" cy="581027"/>
            <a:chOff x="1643042" y="2285992"/>
            <a:chExt cx="2771781" cy="438151"/>
          </a:xfrm>
        </p:grpSpPr>
        <p:pic>
          <p:nvPicPr>
            <p:cNvPr id="15362" name="Picture 2" descr="\stackrel{\mathrm{def}}{=}\ \int_{-\infty}^\infty f(\tau)\, g(t - \tau)\, d\tau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2285992"/>
              <a:ext cx="1914525" cy="438151"/>
            </a:xfrm>
            <a:prstGeom prst="rect">
              <a:avLst/>
            </a:prstGeom>
            <a:noFill/>
          </p:spPr>
        </p:pic>
        <p:pic>
          <p:nvPicPr>
            <p:cNvPr id="15364" name="Picture 4" descr="(f * g )(t)\ \ \,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43042" y="2357430"/>
              <a:ext cx="733425" cy="200025"/>
            </a:xfrm>
            <a:prstGeom prst="rect">
              <a:avLst/>
            </a:prstGeom>
            <a:noFill/>
          </p:spPr>
        </p:pic>
      </p:grpSp>
      <p:pic>
        <p:nvPicPr>
          <p:cNvPr id="7" name="Picture 2" descr="http://upload.wikimedia.org/wikipedia/commons/thumb/b/bd/Illustration_of_the_optical_transfer_function_and_its_relation_to_image_quality..svg/912px-Illustration_of_the_optical_transfer_function_and_its_relation_to_image_quality..svg.png"/>
          <p:cNvPicPr>
            <a:picLocks noChangeAspect="1" noChangeArrowheads="1"/>
          </p:cNvPicPr>
          <p:nvPr/>
        </p:nvPicPr>
        <p:blipFill>
          <a:blip r:embed="rId4"/>
          <a:srcRect l="37920" t="51389" r="31078" b="480"/>
          <a:stretch>
            <a:fillRect/>
          </a:stretch>
        </p:blipFill>
        <p:spPr bwMode="auto">
          <a:xfrm>
            <a:off x="6000760" y="3929066"/>
            <a:ext cx="2714644" cy="2643206"/>
          </a:xfrm>
          <a:prstGeom prst="rect">
            <a:avLst/>
          </a:prstGeom>
          <a:noFill/>
        </p:spPr>
      </p:pic>
      <p:pic>
        <p:nvPicPr>
          <p:cNvPr id="8" name="Picture 2" descr="http://upload.wikimedia.org/wikipedia/commons/thumb/b/bd/Illustration_of_the_optical_transfer_function_and_its_relation_to_image_quality..svg/912px-Illustration_of_the_optical_transfer_function_and_its_relation_to_image_quality..svg.png"/>
          <p:cNvPicPr>
            <a:picLocks noChangeAspect="1" noChangeArrowheads="1"/>
          </p:cNvPicPr>
          <p:nvPr/>
        </p:nvPicPr>
        <p:blipFill>
          <a:blip r:embed="rId4"/>
          <a:srcRect l="68922" t="50088" b="480"/>
          <a:stretch>
            <a:fillRect/>
          </a:stretch>
        </p:blipFill>
        <p:spPr bwMode="auto">
          <a:xfrm>
            <a:off x="71406" y="3929066"/>
            <a:ext cx="2721263" cy="2714644"/>
          </a:xfrm>
          <a:prstGeom prst="rect">
            <a:avLst/>
          </a:prstGeom>
          <a:noFill/>
        </p:spPr>
      </p:pic>
      <p:pic>
        <p:nvPicPr>
          <p:cNvPr id="9" name="Picture 2" descr="http://upload.wikimedia.org/wikipedia/commons/thumb/b/bd/Illustration_of_the_optical_transfer_function_and_its_relation_to_image_quality..svg/912px-Illustration_of_the_optical_transfer_function_and_its_relation_to_image_quality..svg.png"/>
          <p:cNvPicPr>
            <a:picLocks noChangeAspect="1" noChangeArrowheads="1"/>
          </p:cNvPicPr>
          <p:nvPr/>
        </p:nvPicPr>
        <p:blipFill>
          <a:blip r:embed="rId4"/>
          <a:srcRect l="68922" t="-644" b="49912"/>
          <a:stretch>
            <a:fillRect/>
          </a:stretch>
        </p:blipFill>
        <p:spPr bwMode="auto">
          <a:xfrm>
            <a:off x="3071802" y="3857628"/>
            <a:ext cx="2721263" cy="2786082"/>
          </a:xfrm>
          <a:prstGeom prst="rect">
            <a:avLst/>
          </a:prstGeom>
          <a:noFill/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B99B-FEE4-4A5D-B788-78E0C49C00C3}" type="datetime4">
              <a:rPr lang="en-GB" smtClean="0"/>
              <a:t>06 August 2015</a:t>
            </a:fld>
            <a:endParaRPr lang="en-GB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9F57-34C4-4F6A-92C5-40CC0D8C79A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e-mail: tom.vettenburg@uc3m.es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(de)convolution?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612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	      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image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  =      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object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 * PSF(</a:t>
            </a:r>
            <a:r>
              <a:rPr lang="es-ES" b="1" dirty="0" smtClean="0"/>
              <a:t>r</a:t>
            </a:r>
            <a:r>
              <a:rPr lang="es-ES" dirty="0" smtClean="0"/>
              <a:t>)</a:t>
            </a:r>
          </a:p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                   </a:t>
            </a:r>
            <a:r>
              <a:rPr lang="en-GB" b="1" dirty="0" smtClean="0"/>
              <a:t>=</a:t>
            </a:r>
            <a:r>
              <a:rPr lang="en-GB" dirty="0" smtClean="0"/>
              <a:t>                              </a:t>
            </a:r>
            <a:r>
              <a:rPr lang="es-ES" b="1" dirty="0" smtClean="0"/>
              <a:t>*</a:t>
            </a:r>
          </a:p>
        </p:txBody>
      </p:sp>
      <p:pic>
        <p:nvPicPr>
          <p:cNvPr id="7" name="Picture 2" descr="http://upload.wikimedia.org/wikipedia/commons/thumb/b/bd/Illustration_of_the_optical_transfer_function_and_its_relation_to_image_quality..svg/912px-Illustration_of_the_optical_transfer_function_and_its_relation_to_image_quality..svg.png"/>
          <p:cNvPicPr>
            <a:picLocks noChangeAspect="1" noChangeArrowheads="1"/>
          </p:cNvPicPr>
          <p:nvPr/>
        </p:nvPicPr>
        <p:blipFill>
          <a:blip r:embed="rId2"/>
          <a:srcRect l="37920" t="51389" r="31078" b="480"/>
          <a:stretch>
            <a:fillRect/>
          </a:stretch>
        </p:blipFill>
        <p:spPr bwMode="auto">
          <a:xfrm>
            <a:off x="6000760" y="3929066"/>
            <a:ext cx="2714644" cy="2643206"/>
          </a:xfrm>
          <a:prstGeom prst="rect">
            <a:avLst/>
          </a:prstGeom>
          <a:noFill/>
        </p:spPr>
      </p:pic>
      <p:pic>
        <p:nvPicPr>
          <p:cNvPr id="8" name="Picture 2" descr="http://upload.wikimedia.org/wikipedia/commons/thumb/b/bd/Illustration_of_the_optical_transfer_function_and_its_relation_to_image_quality..svg/912px-Illustration_of_the_optical_transfer_function_and_its_relation_to_image_quality..svg.png"/>
          <p:cNvPicPr>
            <a:picLocks noChangeAspect="1" noChangeArrowheads="1"/>
          </p:cNvPicPr>
          <p:nvPr/>
        </p:nvPicPr>
        <p:blipFill>
          <a:blip r:embed="rId2"/>
          <a:srcRect l="68922" t="50088" b="480"/>
          <a:stretch>
            <a:fillRect/>
          </a:stretch>
        </p:blipFill>
        <p:spPr bwMode="auto">
          <a:xfrm>
            <a:off x="71406" y="3929066"/>
            <a:ext cx="2721263" cy="2714644"/>
          </a:xfrm>
          <a:prstGeom prst="rect">
            <a:avLst/>
          </a:prstGeom>
          <a:noFill/>
        </p:spPr>
      </p:pic>
      <p:pic>
        <p:nvPicPr>
          <p:cNvPr id="9" name="Picture 2" descr="http://upload.wikimedia.org/wikipedia/commons/thumb/b/bd/Illustration_of_the_optical_transfer_function_and_its_relation_to_image_quality..svg/912px-Illustration_of_the_optical_transfer_function_and_its_relation_to_image_quality..svg.png"/>
          <p:cNvPicPr>
            <a:picLocks noChangeAspect="1" noChangeArrowheads="1"/>
          </p:cNvPicPr>
          <p:nvPr/>
        </p:nvPicPr>
        <p:blipFill>
          <a:blip r:embed="rId2"/>
          <a:srcRect l="68922" t="-644" b="49912"/>
          <a:stretch>
            <a:fillRect/>
          </a:stretch>
        </p:blipFill>
        <p:spPr bwMode="auto">
          <a:xfrm>
            <a:off x="3071802" y="3857628"/>
            <a:ext cx="2721263" cy="2786082"/>
          </a:xfrm>
          <a:prstGeom prst="rect">
            <a:avLst/>
          </a:prstGeom>
          <a:noFill/>
        </p:spPr>
      </p:pic>
      <p:sp>
        <p:nvSpPr>
          <p:cNvPr id="10" name="Down Arrow 9"/>
          <p:cNvSpPr/>
          <p:nvPr/>
        </p:nvSpPr>
        <p:spPr>
          <a:xfrm>
            <a:off x="1857356" y="2928934"/>
            <a:ext cx="428628" cy="42862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310197" y="1428736"/>
            <a:ext cx="14758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we</a:t>
            </a:r>
          </a:p>
          <a:p>
            <a:pPr algn="ctr"/>
            <a:r>
              <a:rPr lang="en-GB" sz="2800" b="1" dirty="0" smtClean="0"/>
              <a:t>measure</a:t>
            </a:r>
          </a:p>
          <a:p>
            <a:pPr algn="ctr"/>
            <a:r>
              <a:rPr lang="en-GB" sz="2800" b="1" dirty="0" smtClean="0"/>
              <a:t>this</a:t>
            </a:r>
            <a:endParaRPr lang="en-GB" sz="2800" b="1" dirty="0"/>
          </a:p>
        </p:txBody>
      </p:sp>
      <p:sp>
        <p:nvSpPr>
          <p:cNvPr id="12" name="Down Arrow 11"/>
          <p:cNvSpPr/>
          <p:nvPr/>
        </p:nvSpPr>
        <p:spPr>
          <a:xfrm>
            <a:off x="4000496" y="2928934"/>
            <a:ext cx="428628" cy="42862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453337" y="1428736"/>
            <a:ext cx="15159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we want</a:t>
            </a:r>
          </a:p>
          <a:p>
            <a:pPr algn="ctr"/>
            <a:r>
              <a:rPr lang="en-GB" sz="2800" b="1" dirty="0" smtClean="0"/>
              <a:t>to know</a:t>
            </a:r>
          </a:p>
          <a:p>
            <a:pPr algn="ctr"/>
            <a:r>
              <a:rPr lang="en-GB" sz="2800" b="1" dirty="0" smtClean="0"/>
              <a:t>this</a:t>
            </a:r>
            <a:endParaRPr lang="en-GB" sz="2800" b="1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5BA5-9A54-42C0-B5E9-1CFCB76FD79D}" type="datetime4">
              <a:rPr lang="en-GB" smtClean="0"/>
              <a:t>06 August 2015</a:t>
            </a:fld>
            <a:endParaRPr lang="en-GB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9F57-34C4-4F6A-92C5-40CC0D8C79A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e-mail: tom.vettenburg@uc3m.es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(de)convolution?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612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	      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image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  =      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object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 * PSF(</a:t>
            </a:r>
            <a:r>
              <a:rPr lang="es-ES" b="1" dirty="0" smtClean="0"/>
              <a:t>r</a:t>
            </a:r>
            <a:r>
              <a:rPr lang="es-ES" dirty="0" smtClean="0"/>
              <a:t>)</a:t>
            </a:r>
          </a:p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                   </a:t>
            </a:r>
            <a:r>
              <a:rPr lang="en-GB" b="1" dirty="0" smtClean="0"/>
              <a:t>=</a:t>
            </a:r>
            <a:r>
              <a:rPr lang="en-GB" dirty="0" smtClean="0"/>
              <a:t>                              </a:t>
            </a:r>
            <a:r>
              <a:rPr lang="es-ES" b="1" dirty="0" smtClean="0"/>
              <a:t>*</a:t>
            </a:r>
          </a:p>
        </p:txBody>
      </p:sp>
      <p:pic>
        <p:nvPicPr>
          <p:cNvPr id="7" name="Picture 2" descr="http://upload.wikimedia.org/wikipedia/commons/thumb/b/bd/Illustration_of_the_optical_transfer_function_and_its_relation_to_image_quality..svg/912px-Illustration_of_the_optical_transfer_function_and_its_relation_to_image_quality..svg.png"/>
          <p:cNvPicPr>
            <a:picLocks noChangeAspect="1" noChangeArrowheads="1"/>
          </p:cNvPicPr>
          <p:nvPr/>
        </p:nvPicPr>
        <p:blipFill>
          <a:blip r:embed="rId2"/>
          <a:srcRect l="37920" t="51389" r="31078" b="480"/>
          <a:stretch>
            <a:fillRect/>
          </a:stretch>
        </p:blipFill>
        <p:spPr bwMode="auto">
          <a:xfrm>
            <a:off x="6000760" y="3929066"/>
            <a:ext cx="2714644" cy="2643206"/>
          </a:xfrm>
          <a:prstGeom prst="rect">
            <a:avLst/>
          </a:prstGeom>
          <a:noFill/>
        </p:spPr>
      </p:pic>
      <p:pic>
        <p:nvPicPr>
          <p:cNvPr id="8" name="Picture 2" descr="http://upload.wikimedia.org/wikipedia/commons/thumb/b/bd/Illustration_of_the_optical_transfer_function_and_its_relation_to_image_quality..svg/912px-Illustration_of_the_optical_transfer_function_and_its_relation_to_image_quality..svg.png"/>
          <p:cNvPicPr>
            <a:picLocks noChangeAspect="1" noChangeArrowheads="1"/>
          </p:cNvPicPr>
          <p:nvPr/>
        </p:nvPicPr>
        <p:blipFill>
          <a:blip r:embed="rId2"/>
          <a:srcRect l="68922" t="50088" b="480"/>
          <a:stretch>
            <a:fillRect/>
          </a:stretch>
        </p:blipFill>
        <p:spPr bwMode="auto">
          <a:xfrm>
            <a:off x="71406" y="3929066"/>
            <a:ext cx="2721263" cy="2714644"/>
          </a:xfrm>
          <a:prstGeom prst="rect">
            <a:avLst/>
          </a:prstGeom>
          <a:noFill/>
        </p:spPr>
      </p:pic>
      <p:pic>
        <p:nvPicPr>
          <p:cNvPr id="9" name="Picture 2" descr="http://upload.wikimedia.org/wikipedia/commons/thumb/b/bd/Illustration_of_the_optical_transfer_function_and_its_relation_to_image_quality..svg/912px-Illustration_of_the_optical_transfer_function_and_its_relation_to_image_quality..svg.png"/>
          <p:cNvPicPr>
            <a:picLocks noChangeAspect="1" noChangeArrowheads="1"/>
          </p:cNvPicPr>
          <p:nvPr/>
        </p:nvPicPr>
        <p:blipFill>
          <a:blip r:embed="rId2"/>
          <a:srcRect l="68922" t="-644" b="49912"/>
          <a:stretch>
            <a:fillRect/>
          </a:stretch>
        </p:blipFill>
        <p:spPr bwMode="auto">
          <a:xfrm>
            <a:off x="3071802" y="3857628"/>
            <a:ext cx="2721263" cy="2786082"/>
          </a:xfrm>
          <a:prstGeom prst="rect">
            <a:avLst/>
          </a:prstGeom>
          <a:noFill/>
        </p:spPr>
      </p:pic>
      <p:sp>
        <p:nvSpPr>
          <p:cNvPr id="10" name="Down Arrow 9"/>
          <p:cNvSpPr/>
          <p:nvPr/>
        </p:nvSpPr>
        <p:spPr>
          <a:xfrm>
            <a:off x="1857356" y="2928934"/>
            <a:ext cx="428628" cy="42862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310197" y="1428736"/>
            <a:ext cx="14758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we</a:t>
            </a:r>
          </a:p>
          <a:p>
            <a:pPr algn="ctr"/>
            <a:r>
              <a:rPr lang="en-GB" sz="2800" b="1" dirty="0" smtClean="0"/>
              <a:t>measure</a:t>
            </a:r>
          </a:p>
          <a:p>
            <a:pPr algn="ctr"/>
            <a:r>
              <a:rPr lang="en-GB" sz="2800" b="1" dirty="0" smtClean="0"/>
              <a:t>this</a:t>
            </a:r>
            <a:endParaRPr lang="en-GB" sz="2800" b="1" dirty="0"/>
          </a:p>
        </p:txBody>
      </p:sp>
      <p:sp>
        <p:nvSpPr>
          <p:cNvPr id="12" name="Down Arrow 11"/>
          <p:cNvSpPr/>
          <p:nvPr/>
        </p:nvSpPr>
        <p:spPr>
          <a:xfrm>
            <a:off x="4000496" y="2928934"/>
            <a:ext cx="428628" cy="42862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453337" y="1428736"/>
            <a:ext cx="15159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we want</a:t>
            </a:r>
          </a:p>
          <a:p>
            <a:pPr algn="ctr"/>
            <a:r>
              <a:rPr lang="en-GB" sz="2800" b="1" dirty="0" smtClean="0"/>
              <a:t>to know</a:t>
            </a:r>
          </a:p>
          <a:p>
            <a:pPr algn="ctr"/>
            <a:r>
              <a:rPr lang="en-GB" sz="2800" b="1" dirty="0" smtClean="0"/>
              <a:t>this</a:t>
            </a:r>
            <a:endParaRPr lang="en-GB" sz="2800" b="1" dirty="0"/>
          </a:p>
        </p:txBody>
      </p:sp>
      <p:sp>
        <p:nvSpPr>
          <p:cNvPr id="14" name="Down Arrow 13"/>
          <p:cNvSpPr/>
          <p:nvPr/>
        </p:nvSpPr>
        <p:spPr>
          <a:xfrm>
            <a:off x="5476349" y="2928934"/>
            <a:ext cx="428628" cy="42862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205567" y="1142984"/>
            <a:ext cx="10095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we</a:t>
            </a:r>
          </a:p>
          <a:p>
            <a:pPr algn="ctr"/>
            <a:r>
              <a:rPr lang="en-GB" sz="2800" b="1" dirty="0" smtClean="0"/>
              <a:t>may</a:t>
            </a:r>
          </a:p>
          <a:p>
            <a:pPr algn="ctr"/>
            <a:r>
              <a:rPr lang="en-GB" sz="2800" b="1" dirty="0" smtClean="0"/>
              <a:t>know</a:t>
            </a:r>
          </a:p>
          <a:p>
            <a:pPr algn="ctr"/>
            <a:r>
              <a:rPr lang="en-GB" sz="2800" b="1" dirty="0" smtClean="0"/>
              <a:t>this</a:t>
            </a:r>
            <a:endParaRPr lang="en-GB" sz="2800" b="1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1636-734D-4EFE-A927-6DDB5034FDEE}" type="datetime4">
              <a:rPr lang="en-GB" smtClean="0"/>
              <a:t>06 August 2015</a:t>
            </a:fld>
            <a:endParaRPr lang="en-GB" dirty="0" smtClean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9F57-34C4-4F6A-92C5-40CC0D8C79A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e-mail: tom.vettenburg@uc3m.es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(de)convolution?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85804" y="3286124"/>
            <a:ext cx="8229600" cy="2840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		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image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  =       </a:t>
            </a:r>
            <a:r>
              <a:rPr lang="es-ES" dirty="0" err="1" smtClean="0"/>
              <a:t>I</a:t>
            </a:r>
            <a:r>
              <a:rPr lang="es-ES" baseline="-25000" dirty="0" err="1" smtClean="0"/>
              <a:t>object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 * PSF(</a:t>
            </a:r>
            <a:r>
              <a:rPr lang="es-ES" b="1" dirty="0" smtClean="0"/>
              <a:t>r</a:t>
            </a:r>
            <a:r>
              <a:rPr lang="es-ES" dirty="0" smtClean="0"/>
              <a:t>)</a:t>
            </a:r>
          </a:p>
          <a:p>
            <a:pPr>
              <a:buNone/>
            </a:pPr>
            <a:r>
              <a:rPr lang="es-ES" dirty="0" smtClean="0"/>
              <a:t>	    {</a:t>
            </a:r>
            <a:r>
              <a:rPr lang="es-ES" dirty="0" err="1" smtClean="0"/>
              <a:t>I</a:t>
            </a:r>
            <a:r>
              <a:rPr lang="es-ES" baseline="-25000" dirty="0" err="1" smtClean="0"/>
              <a:t>image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)} =    {</a:t>
            </a:r>
            <a:r>
              <a:rPr lang="es-ES" dirty="0" err="1" smtClean="0"/>
              <a:t>I</a:t>
            </a:r>
            <a:r>
              <a:rPr lang="es-ES" baseline="-25000" dirty="0" err="1" smtClean="0"/>
              <a:t>object</a:t>
            </a:r>
            <a:r>
              <a:rPr lang="es-ES" dirty="0" smtClean="0"/>
              <a:t>(</a:t>
            </a:r>
            <a:r>
              <a:rPr lang="es-ES" b="1" dirty="0" smtClean="0"/>
              <a:t>r</a:t>
            </a:r>
            <a:r>
              <a:rPr lang="es-ES" dirty="0" smtClean="0"/>
              <a:t>)}.    {PSF(</a:t>
            </a:r>
            <a:r>
              <a:rPr lang="es-ES" b="1" dirty="0" smtClean="0"/>
              <a:t>r</a:t>
            </a:r>
            <a:r>
              <a:rPr lang="es-ES" dirty="0" smtClean="0"/>
              <a:t>)}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convolution</a:t>
            </a:r>
            <a:r>
              <a:rPr lang="es-ES" dirty="0" smtClean="0"/>
              <a:t> </a:t>
            </a:r>
            <a:r>
              <a:rPr lang="es-ES" dirty="0" err="1" smtClean="0"/>
              <a:t>theorem</a:t>
            </a:r>
            <a:r>
              <a:rPr lang="es-ES" dirty="0" smtClean="0"/>
              <a:t>:</a:t>
            </a:r>
            <a:endParaRPr lang="en-GB" dirty="0" smtClean="0"/>
          </a:p>
        </p:txBody>
      </p:sp>
      <p:sp>
        <p:nvSpPr>
          <p:cNvPr id="10" name="Down Arrow 9"/>
          <p:cNvSpPr/>
          <p:nvPr/>
        </p:nvSpPr>
        <p:spPr>
          <a:xfrm>
            <a:off x="1857356" y="2928934"/>
            <a:ext cx="428628" cy="42862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310197" y="1428736"/>
            <a:ext cx="14758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we</a:t>
            </a:r>
          </a:p>
          <a:p>
            <a:pPr algn="ctr"/>
            <a:r>
              <a:rPr lang="en-GB" sz="2800" b="1" dirty="0" smtClean="0"/>
              <a:t>measure</a:t>
            </a:r>
          </a:p>
          <a:p>
            <a:pPr algn="ctr"/>
            <a:r>
              <a:rPr lang="en-GB" sz="2800" b="1" dirty="0" smtClean="0"/>
              <a:t>this</a:t>
            </a:r>
            <a:endParaRPr lang="en-GB" sz="2800" b="1" dirty="0"/>
          </a:p>
        </p:txBody>
      </p:sp>
      <p:sp>
        <p:nvSpPr>
          <p:cNvPr id="12" name="Down Arrow 11"/>
          <p:cNvSpPr/>
          <p:nvPr/>
        </p:nvSpPr>
        <p:spPr>
          <a:xfrm>
            <a:off x="4000496" y="2928934"/>
            <a:ext cx="428628" cy="42862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453337" y="1428736"/>
            <a:ext cx="15159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we want</a:t>
            </a:r>
          </a:p>
          <a:p>
            <a:pPr algn="ctr"/>
            <a:r>
              <a:rPr lang="en-GB" sz="2800" b="1" dirty="0" smtClean="0"/>
              <a:t>to know</a:t>
            </a:r>
          </a:p>
          <a:p>
            <a:pPr algn="ctr"/>
            <a:r>
              <a:rPr lang="en-GB" sz="2800" b="1" dirty="0" smtClean="0"/>
              <a:t>this</a:t>
            </a:r>
            <a:endParaRPr lang="en-GB" sz="2800" b="1" dirty="0"/>
          </a:p>
        </p:txBody>
      </p:sp>
      <p:sp>
        <p:nvSpPr>
          <p:cNvPr id="14" name="Down Arrow 13"/>
          <p:cNvSpPr/>
          <p:nvPr/>
        </p:nvSpPr>
        <p:spPr>
          <a:xfrm>
            <a:off x="5476349" y="2928934"/>
            <a:ext cx="428628" cy="42862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205567" y="1142984"/>
            <a:ext cx="10095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we</a:t>
            </a:r>
          </a:p>
          <a:p>
            <a:pPr algn="ctr"/>
            <a:r>
              <a:rPr lang="en-GB" sz="2800" b="1" dirty="0" smtClean="0"/>
              <a:t>may</a:t>
            </a:r>
          </a:p>
          <a:p>
            <a:pPr algn="ctr"/>
            <a:r>
              <a:rPr lang="en-GB" sz="2800" b="1" dirty="0" smtClean="0"/>
              <a:t>know</a:t>
            </a:r>
          </a:p>
          <a:p>
            <a:pPr algn="ctr"/>
            <a:r>
              <a:rPr lang="en-GB" sz="2800" b="1" dirty="0" smtClean="0"/>
              <a:t>this</a:t>
            </a:r>
            <a:endParaRPr lang="en-GB" sz="2800" b="1" dirty="0"/>
          </a:p>
        </p:txBody>
      </p:sp>
      <p:grpSp>
        <p:nvGrpSpPr>
          <p:cNvPr id="18" name="Group 5"/>
          <p:cNvGrpSpPr/>
          <p:nvPr/>
        </p:nvGrpSpPr>
        <p:grpSpPr>
          <a:xfrm>
            <a:off x="928662" y="5857892"/>
            <a:ext cx="3128971" cy="581027"/>
            <a:chOff x="1643042" y="2285992"/>
            <a:chExt cx="2771781" cy="438151"/>
          </a:xfrm>
        </p:grpSpPr>
        <p:pic>
          <p:nvPicPr>
            <p:cNvPr id="19" name="Picture 2" descr="\stackrel{\mathrm{def}}{=}\ \int_{-\infty}^\infty f(\tau)\, g(t - \tau)\, d\tau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2285992"/>
              <a:ext cx="1914525" cy="438151"/>
            </a:xfrm>
            <a:prstGeom prst="rect">
              <a:avLst/>
            </a:prstGeom>
            <a:noFill/>
          </p:spPr>
        </p:pic>
        <p:pic>
          <p:nvPicPr>
            <p:cNvPr id="20" name="Picture 4" descr="(f * g )(t)\ \ \,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43042" y="2357430"/>
              <a:ext cx="733425" cy="200025"/>
            </a:xfrm>
            <a:prstGeom prst="rect">
              <a:avLst/>
            </a:prstGeom>
            <a:noFill/>
          </p:spPr>
        </p:pic>
      </p:grpSp>
      <p:pic>
        <p:nvPicPr>
          <p:cNvPr id="5122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5214950"/>
            <a:ext cx="3500448" cy="333376"/>
          </a:xfrm>
          <a:prstGeom prst="rect">
            <a:avLst/>
          </a:prstGeom>
          <a:noFill/>
        </p:spPr>
      </p:pic>
      <p:pic>
        <p:nvPicPr>
          <p:cNvPr id="21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4"/>
          <a:srcRect r="91837" b="14285"/>
          <a:stretch>
            <a:fillRect/>
          </a:stretch>
        </p:blipFill>
        <p:spPr bwMode="auto">
          <a:xfrm>
            <a:off x="5000628" y="4071942"/>
            <a:ext cx="285752" cy="285752"/>
          </a:xfrm>
          <a:prstGeom prst="rect">
            <a:avLst/>
          </a:prstGeom>
          <a:noFill/>
        </p:spPr>
      </p:pic>
      <p:pic>
        <p:nvPicPr>
          <p:cNvPr id="22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4"/>
          <a:srcRect r="91837" b="14285"/>
          <a:stretch>
            <a:fillRect/>
          </a:stretch>
        </p:blipFill>
        <p:spPr bwMode="auto">
          <a:xfrm>
            <a:off x="3071802" y="4071942"/>
            <a:ext cx="285752" cy="285752"/>
          </a:xfrm>
          <a:prstGeom prst="rect">
            <a:avLst/>
          </a:prstGeom>
          <a:noFill/>
        </p:spPr>
      </p:pic>
      <p:pic>
        <p:nvPicPr>
          <p:cNvPr id="23" name="Picture 2" descr="\mathcal{F}\{f*g\} = \mathcal{F}\{f\} \cdot \mathcal{F}\{g\}"/>
          <p:cNvPicPr>
            <a:picLocks noChangeAspect="1" noChangeArrowheads="1"/>
          </p:cNvPicPr>
          <p:nvPr/>
        </p:nvPicPr>
        <p:blipFill>
          <a:blip r:embed="rId4"/>
          <a:srcRect r="91837" b="14285"/>
          <a:stretch>
            <a:fillRect/>
          </a:stretch>
        </p:blipFill>
        <p:spPr bwMode="auto">
          <a:xfrm>
            <a:off x="1000100" y="4071942"/>
            <a:ext cx="285752" cy="285752"/>
          </a:xfrm>
          <a:prstGeom prst="rect">
            <a:avLst/>
          </a:prstGeom>
          <a:noFill/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77DB-0128-407F-95F5-F0D50CA176CC}" type="datetime4">
              <a:rPr lang="en-GB" smtClean="0"/>
              <a:t>06 August 2015</a:t>
            </a:fld>
            <a:endParaRPr lang="en-GB" dirty="0" smtClean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9F57-34C4-4F6A-92C5-40CC0D8C79A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e-mail: tom.vettenburg@uc3m.es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inPPT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350</Words>
  <Application>Microsoft Office PowerPoint</Application>
  <PresentationFormat>On-screen Show (4:3)</PresentationFormat>
  <Paragraphs>176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PlainPPTTheme</vt:lpstr>
      <vt:lpstr>Deconvolution</vt:lpstr>
      <vt:lpstr>Why deconvolution?</vt:lpstr>
      <vt:lpstr>Convolution</vt:lpstr>
      <vt:lpstr>Convolution</vt:lpstr>
      <vt:lpstr>Convolution</vt:lpstr>
      <vt:lpstr>Convolution</vt:lpstr>
      <vt:lpstr>(de)convolution?</vt:lpstr>
      <vt:lpstr>(de)convolution?</vt:lpstr>
      <vt:lpstr>(de)convolution?</vt:lpstr>
      <vt:lpstr>(de)convolution?</vt:lpstr>
      <vt:lpstr>(de)convolution?</vt:lpstr>
      <vt:lpstr>(de)convolution?</vt:lpstr>
      <vt:lpstr>(de)convolution?</vt:lpstr>
      <vt:lpstr>Image sharpening by devonvolution</vt:lpstr>
      <vt:lpstr>Resources and 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Deconvolution</dc:title>
  <dc:creator>Tom</dc:creator>
  <cp:lastModifiedBy>Zhengyi Yang</cp:lastModifiedBy>
  <cp:revision>35</cp:revision>
  <dcterms:created xsi:type="dcterms:W3CDTF">2015-08-05T08:26:53Z</dcterms:created>
  <dcterms:modified xsi:type="dcterms:W3CDTF">2015-08-06T10:12:13Z</dcterms:modified>
</cp:coreProperties>
</file>