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1"/>
  </p:notesMasterIdLst>
  <p:sldIdLst>
    <p:sldId id="1853" r:id="rId3"/>
    <p:sldId id="1854" r:id="rId4"/>
    <p:sldId id="1858" r:id="rId5"/>
    <p:sldId id="662" r:id="rId6"/>
    <p:sldId id="1857" r:id="rId7"/>
    <p:sldId id="1859" r:id="rId8"/>
    <p:sldId id="1866" r:id="rId9"/>
    <p:sldId id="1872" r:id="rId10"/>
    <p:sldId id="1875" r:id="rId11"/>
    <p:sldId id="1860" r:id="rId12"/>
    <p:sldId id="1862" r:id="rId13"/>
    <p:sldId id="1863" r:id="rId14"/>
    <p:sldId id="1861" r:id="rId15"/>
    <p:sldId id="1864" r:id="rId16"/>
    <p:sldId id="1865" r:id="rId17"/>
    <p:sldId id="1873" r:id="rId18"/>
    <p:sldId id="1870" r:id="rId19"/>
    <p:sldId id="1869" r:id="rId20"/>
    <p:sldId id="1867" r:id="rId21"/>
    <p:sldId id="1871" r:id="rId22"/>
    <p:sldId id="1868" r:id="rId23"/>
    <p:sldId id="1874" r:id="rId24"/>
    <p:sldId id="1876" r:id="rId25"/>
    <p:sldId id="1878" r:id="rId26"/>
    <p:sldId id="1879" r:id="rId27"/>
    <p:sldId id="1877" r:id="rId28"/>
    <p:sldId id="1880" r:id="rId29"/>
    <p:sldId id="185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18C"/>
    <a:srgbClr val="FDE621"/>
    <a:srgbClr val="440154"/>
    <a:srgbClr val="D9E8F0"/>
    <a:srgbClr val="C7D8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7"/>
    <p:restoredTop sz="96314" autoAdjust="0"/>
  </p:normalViewPr>
  <p:slideViewPr>
    <p:cSldViewPr snapToGrid="0">
      <p:cViewPr varScale="1">
        <p:scale>
          <a:sx n="64" d="100"/>
          <a:sy n="64" d="100"/>
        </p:scale>
        <p:origin x="27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4AC4C-AA4B-49DA-A846-033AD3E91B54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25B8B-3784-46F6-964B-E71104D32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4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987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67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16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188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9FB5-4EB1-49B0-A09D-841C3778DD41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60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3"/>
          <p:cNvSpPr/>
          <p:nvPr/>
        </p:nvSpPr>
        <p:spPr>
          <a:xfrm>
            <a:off x="-3316755" y="-4576421"/>
            <a:ext cx="7054950" cy="705495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流程图: 接点 4"/>
          <p:cNvSpPr/>
          <p:nvPr/>
        </p:nvSpPr>
        <p:spPr>
          <a:xfrm>
            <a:off x="10210800" y="-853440"/>
            <a:ext cx="2621280" cy="262128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流程图: 接点 5"/>
          <p:cNvSpPr/>
          <p:nvPr/>
        </p:nvSpPr>
        <p:spPr>
          <a:xfrm>
            <a:off x="10761880" y="5695949"/>
            <a:ext cx="681991" cy="681991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流程图: 接点 12"/>
          <p:cNvSpPr/>
          <p:nvPr/>
        </p:nvSpPr>
        <p:spPr>
          <a:xfrm>
            <a:off x="-2293189" y="4989072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流程图: 接点 6"/>
          <p:cNvSpPr/>
          <p:nvPr/>
        </p:nvSpPr>
        <p:spPr>
          <a:xfrm>
            <a:off x="10989311" y="2478529"/>
            <a:ext cx="382170" cy="38217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流程图: 接点 7"/>
          <p:cNvSpPr/>
          <p:nvPr/>
        </p:nvSpPr>
        <p:spPr>
          <a:xfrm>
            <a:off x="1042570" y="4698827"/>
            <a:ext cx="580490" cy="58049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流程图: 接点 8"/>
          <p:cNvSpPr/>
          <p:nvPr/>
        </p:nvSpPr>
        <p:spPr>
          <a:xfrm>
            <a:off x="1172310" y="1223236"/>
            <a:ext cx="450750" cy="45075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78446" y="2025641"/>
            <a:ext cx="8132354" cy="31393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zh-CN" sz="6600" spc="-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ea typeface="方正正黑简体" panose="02000000000000000000" pitchFamily="2" charset="-122"/>
                <a:cs typeface="+mn-ea"/>
              </a:rPr>
              <a:t>长三角城市经济指标和空气质量关系研究</a:t>
            </a:r>
          </a:p>
          <a:p>
            <a:pPr algn="dist">
              <a:defRPr/>
            </a:pPr>
            <a:endParaRPr lang="zh-CN" altLang="en-US" sz="6600" spc="-300" dirty="0">
              <a:solidFill>
                <a:schemeClr val="bg2">
                  <a:lumMod val="25000"/>
                </a:schemeClr>
              </a:solidFill>
              <a:effectLst>
                <a:outerShdw blurRad="76200" dist="88900" dir="2700000" algn="tl" rotWithShape="0">
                  <a:schemeClr val="accent2">
                    <a:alpha val="35000"/>
                  </a:scheme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6" name="矩形: 圆角 23"/>
          <p:cNvSpPr/>
          <p:nvPr/>
        </p:nvSpPr>
        <p:spPr>
          <a:xfrm rot="10800000" flipV="1">
            <a:off x="4972444" y="4561959"/>
            <a:ext cx="2344358" cy="40503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03620" y="4595199"/>
            <a:ext cx="1882003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汇报人：陈予曈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156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数据处理</a:t>
              </a:r>
            </a:p>
          </p:txBody>
        </p:sp>
      </p:grpSp>
      <p:sp>
        <p:nvSpPr>
          <p:cNvPr id="4" name="TextBox 24">
            <a:extLst>
              <a:ext uri="{FF2B5EF4-FFF2-40B4-BE49-F238E27FC236}">
                <a16:creationId xmlns:a16="http://schemas.microsoft.com/office/drawing/2014/main" id="{4DB0C283-D543-C547-67BA-8DF604DD0F4D}"/>
              </a:ext>
            </a:extLst>
          </p:cNvPr>
          <p:cNvSpPr txBox="1"/>
          <p:nvPr/>
        </p:nvSpPr>
        <p:spPr>
          <a:xfrm>
            <a:off x="1163025" y="987549"/>
            <a:ext cx="9617129" cy="170538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对实验数据进行处理</a:t>
            </a:r>
            <a:r>
              <a:rPr lang="zh-CN" altLang="en-US" dirty="0"/>
              <a:t>：</a:t>
            </a:r>
            <a:r>
              <a:rPr lang="zh-CN" altLang="zh-CN" dirty="0"/>
              <a:t>计算各城市每年的年平均</a:t>
            </a:r>
            <a:r>
              <a:rPr lang="en-US" altLang="zh-CN" dirty="0"/>
              <a:t>AQI</a:t>
            </a:r>
            <a:r>
              <a:rPr lang="zh-CN" altLang="zh-CN" dirty="0"/>
              <a:t>值</a:t>
            </a:r>
            <a:r>
              <a:rPr lang="zh-CN" altLang="en-US" dirty="0"/>
              <a:t>，</a:t>
            </a:r>
            <a:r>
              <a:rPr lang="zh-CN" altLang="zh-CN" dirty="0"/>
              <a:t>并和经济指标数据合并。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最终得到：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“</a:t>
            </a:r>
            <a:r>
              <a:rPr lang="en-US" altLang="zh-CN" dirty="0"/>
              <a:t>2014-2017</a:t>
            </a:r>
            <a:r>
              <a:rPr lang="zh-CN" altLang="zh-CN" dirty="0"/>
              <a:t>年长三角空气质量数据”，每个城市一个</a:t>
            </a:r>
            <a:r>
              <a:rPr lang="en-US" altLang="zh-CN" dirty="0"/>
              <a:t>Sheet</a:t>
            </a:r>
            <a:r>
              <a:rPr lang="zh-CN" altLang="zh-CN" dirty="0"/>
              <a:t>，</a:t>
            </a:r>
            <a:r>
              <a:rPr lang="en-US" altLang="zh-CN" dirty="0"/>
              <a:t>48</a:t>
            </a:r>
            <a:r>
              <a:rPr lang="zh-CN" altLang="zh-CN" dirty="0"/>
              <a:t>行</a:t>
            </a:r>
            <a:r>
              <a:rPr lang="en-US" altLang="zh-CN" dirty="0"/>
              <a:t>9</a:t>
            </a:r>
            <a:r>
              <a:rPr lang="zh-CN" altLang="zh-CN" dirty="0"/>
              <a:t>列数据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“空气质量和影响因素数据”，一个</a:t>
            </a:r>
            <a:r>
              <a:rPr lang="en-US" altLang="zh-CN" dirty="0"/>
              <a:t>Sheet</a:t>
            </a:r>
            <a:r>
              <a:rPr lang="zh-CN" altLang="zh-CN" dirty="0"/>
              <a:t>，</a:t>
            </a:r>
            <a:r>
              <a:rPr lang="en-US" altLang="zh-CN" dirty="0"/>
              <a:t>96</a:t>
            </a:r>
            <a:r>
              <a:rPr lang="zh-CN" altLang="zh-CN" dirty="0"/>
              <a:t>条、</a:t>
            </a:r>
            <a:r>
              <a:rPr lang="en-US" altLang="zh-CN" dirty="0"/>
              <a:t>9</a:t>
            </a:r>
            <a:r>
              <a:rPr lang="zh-CN" altLang="zh-CN" dirty="0"/>
              <a:t>列数据（选择了</a:t>
            </a:r>
            <a:r>
              <a:rPr lang="en-US" altLang="zh-CN" dirty="0"/>
              <a:t>24</a:t>
            </a:r>
            <a:r>
              <a:rPr lang="zh-CN" altLang="zh-CN" dirty="0"/>
              <a:t>个城市的数据）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D443C2-EFFE-DD52-98FD-CBE1C1348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2"/>
          <a:stretch/>
        </p:blipFill>
        <p:spPr>
          <a:xfrm>
            <a:off x="1282667" y="2990888"/>
            <a:ext cx="4049910" cy="26883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F64381-37A9-1BB4-DE85-B6B8086D1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420" y="2961116"/>
            <a:ext cx="5229774" cy="27181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1AA9C9-00F2-FB31-55B7-2589C91055D3}"/>
              </a:ext>
            </a:extLst>
          </p:cNvPr>
          <p:cNvSpPr txBox="1"/>
          <p:nvPr/>
        </p:nvSpPr>
        <p:spPr>
          <a:xfrm>
            <a:off x="2513125" y="5861220"/>
            <a:ext cx="2999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空气质量数据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F79BDC-BA8E-F6A9-6393-098BB6B6EE51}"/>
              </a:ext>
            </a:extLst>
          </p:cNvPr>
          <p:cNvSpPr txBox="1"/>
          <p:nvPr/>
        </p:nvSpPr>
        <p:spPr>
          <a:xfrm>
            <a:off x="7497621" y="5860321"/>
            <a:ext cx="2999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AQI</a:t>
            </a:r>
            <a:r>
              <a:rPr lang="zh-CN" altLang="en-US" sz="1600" dirty="0"/>
              <a:t>和经济指标数据</a:t>
            </a:r>
          </a:p>
        </p:txBody>
      </p:sp>
    </p:spTree>
    <p:extLst>
      <p:ext uri="{BB962C8B-B14F-4D97-AF65-F5344CB8AC3E}">
        <p14:creationId xmlns:p14="http://schemas.microsoft.com/office/powerpoint/2010/main" val="267786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156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数据分析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A6CABA5-1D2A-40DF-DCA0-5B95F0A0A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5" y="1714282"/>
            <a:ext cx="6650468" cy="41175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6102FF4-4D6A-E4A2-B549-2C34F1F6812A}"/>
              </a:ext>
            </a:extLst>
          </p:cNvPr>
          <p:cNvSpPr txBox="1"/>
          <p:nvPr/>
        </p:nvSpPr>
        <p:spPr>
          <a:xfrm>
            <a:off x="7844030" y="4276522"/>
            <a:ext cx="315339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AQI</a:t>
            </a:r>
            <a:r>
              <a:rPr lang="zh-CN" altLang="en-US" dirty="0"/>
              <a:t>与</a:t>
            </a:r>
            <a:r>
              <a:rPr lang="en-US" altLang="zh-CN" dirty="0"/>
              <a:t>PM2.5</a:t>
            </a:r>
            <a:r>
              <a:rPr lang="zh-CN" altLang="en-US" dirty="0"/>
              <a:t>、</a:t>
            </a:r>
            <a:r>
              <a:rPr lang="en-US" altLang="zh-CN" dirty="0"/>
              <a:t>PM10</a:t>
            </a:r>
            <a:r>
              <a:rPr lang="zh-CN" altLang="en-US" dirty="0"/>
              <a:t>、</a:t>
            </a:r>
            <a:r>
              <a:rPr lang="en-US" altLang="zh-CN" dirty="0"/>
              <a:t>SO2</a:t>
            </a:r>
            <a:r>
              <a:rPr lang="zh-CN" altLang="en-US" dirty="0"/>
              <a:t>、</a:t>
            </a:r>
            <a:r>
              <a:rPr lang="en-US" altLang="zh-CN" dirty="0"/>
              <a:t>CO</a:t>
            </a:r>
            <a:r>
              <a:rPr lang="zh-CN" altLang="en-US" dirty="0"/>
              <a:t>、</a:t>
            </a:r>
            <a:r>
              <a:rPr lang="en-US" altLang="zh-CN" dirty="0"/>
              <a:t>NO2</a:t>
            </a:r>
            <a:r>
              <a:rPr lang="zh-CN" altLang="en-US" dirty="0"/>
              <a:t>均呈正相关，与</a:t>
            </a:r>
            <a:r>
              <a:rPr lang="en-US" altLang="zh-CN" dirty="0"/>
              <a:t>O3</a:t>
            </a:r>
            <a:r>
              <a:rPr lang="zh-CN" altLang="en-US" dirty="0"/>
              <a:t>呈负相关</a:t>
            </a:r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D55793F6-49DE-6461-408E-CA9C7A1BF6D4}"/>
              </a:ext>
            </a:extLst>
          </p:cNvPr>
          <p:cNvSpPr txBox="1"/>
          <p:nvPr/>
        </p:nvSpPr>
        <p:spPr>
          <a:xfrm>
            <a:off x="861285" y="889701"/>
            <a:ext cx="4505474" cy="45889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defTabSz="1217930">
              <a:lnSpc>
                <a:spcPct val="150000"/>
              </a:lnSpc>
              <a:defRPr/>
            </a:pPr>
            <a:r>
              <a:rPr lang="en-US" altLang="zh-CN" dirty="0"/>
              <a:t>AQI</a:t>
            </a:r>
            <a:r>
              <a:rPr lang="zh-CN" altLang="en-US" dirty="0"/>
              <a:t>和六项主要污染物的关系（以上海为例）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66BABB-84A9-CB0A-5C1D-F83FBED69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600" y="2318266"/>
            <a:ext cx="3754222" cy="18118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549087-0637-0806-B872-A13326DDB165}"/>
              </a:ext>
            </a:extLst>
          </p:cNvPr>
          <p:cNvSpPr txBox="1"/>
          <p:nvPr/>
        </p:nvSpPr>
        <p:spPr>
          <a:xfrm>
            <a:off x="7651749" y="1802480"/>
            <a:ext cx="420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heatmap</a:t>
            </a:r>
            <a:r>
              <a:rPr lang="zh-CN" altLang="en-US" dirty="0"/>
              <a:t>函数绘制热力图</a:t>
            </a:r>
          </a:p>
        </p:txBody>
      </p:sp>
    </p:spTree>
    <p:extLst>
      <p:ext uri="{BB962C8B-B14F-4D97-AF65-F5344CB8AC3E}">
        <p14:creationId xmlns:p14="http://schemas.microsoft.com/office/powerpoint/2010/main" val="9085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156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数据分析</a:t>
              </a:r>
            </a:p>
          </p:txBody>
        </p:sp>
      </p:grpSp>
      <p:sp>
        <p:nvSpPr>
          <p:cNvPr id="4" name="TextBox 24">
            <a:extLst>
              <a:ext uri="{FF2B5EF4-FFF2-40B4-BE49-F238E27FC236}">
                <a16:creationId xmlns:a16="http://schemas.microsoft.com/office/drawing/2014/main" id="{4DB0C283-D543-C547-67BA-8DF604DD0F4D}"/>
              </a:ext>
            </a:extLst>
          </p:cNvPr>
          <p:cNvSpPr txBox="1"/>
          <p:nvPr/>
        </p:nvSpPr>
        <p:spPr>
          <a:xfrm>
            <a:off x="861285" y="1052734"/>
            <a:ext cx="4186097" cy="45889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defTabSz="1217930">
              <a:lnSpc>
                <a:spcPct val="150000"/>
              </a:lnSpc>
              <a:defRPr/>
            </a:pPr>
            <a:r>
              <a:rPr lang="en-US" altLang="zh-CN" dirty="0"/>
              <a:t>AQI</a:t>
            </a:r>
            <a:r>
              <a:rPr lang="zh-CN" altLang="en-US" dirty="0"/>
              <a:t>和主要污染物的关系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F79BDC-BA8E-F6A9-6393-098BB6B6EE51}"/>
              </a:ext>
            </a:extLst>
          </p:cNvPr>
          <p:cNvSpPr txBox="1"/>
          <p:nvPr/>
        </p:nvSpPr>
        <p:spPr>
          <a:xfrm>
            <a:off x="1948775" y="5651377"/>
            <a:ext cx="342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主要污染物对</a:t>
            </a:r>
            <a:r>
              <a:rPr lang="en-US" altLang="zh-CN" sz="1400" dirty="0"/>
              <a:t>AQI</a:t>
            </a:r>
            <a:r>
              <a:rPr lang="zh-CN" altLang="en-US" sz="1400" dirty="0"/>
              <a:t>的影响程度（</a:t>
            </a:r>
            <a:r>
              <a:rPr lang="en-US" altLang="zh-CN" sz="1400" dirty="0"/>
              <a:t>%</a:t>
            </a:r>
            <a:r>
              <a:rPr lang="zh-CN" altLang="en-US" sz="1400" dirty="0"/>
              <a:t>）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4CD0FE9-F539-2E46-6F53-8338CA22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96" y="1618065"/>
            <a:ext cx="4353291" cy="38426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A51C5E7-B1F5-3DCD-7847-ADC94658B5D3}"/>
              </a:ext>
            </a:extLst>
          </p:cNvPr>
          <p:cNvSpPr txBox="1"/>
          <p:nvPr/>
        </p:nvSpPr>
        <p:spPr>
          <a:xfrm>
            <a:off x="5905144" y="4265983"/>
            <a:ext cx="471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相关性的显著程度分析：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3EDBEB-9D65-755C-5BEA-CE41FF32E91F}"/>
              </a:ext>
            </a:extLst>
          </p:cNvPr>
          <p:cNvSpPr txBox="1"/>
          <p:nvPr/>
        </p:nvSpPr>
        <p:spPr>
          <a:xfrm>
            <a:off x="5983396" y="4645854"/>
            <a:ext cx="5391058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皮尔逊相关系数可以用于衡量相关度的显著程度，皮尔逊相关系数（</a:t>
            </a:r>
            <a:r>
              <a:rPr lang="en-US" altLang="zh-CN" dirty="0"/>
              <a:t>p</a:t>
            </a:r>
            <a:r>
              <a:rPr lang="zh-CN" altLang="en-US" dirty="0"/>
              <a:t>）</a:t>
            </a:r>
            <a:r>
              <a:rPr lang="en-US" altLang="zh-CN" dirty="0"/>
              <a:t>&lt;0.05</a:t>
            </a:r>
            <a:r>
              <a:rPr lang="zh-CN" altLang="en-US" dirty="0"/>
              <a:t>，可视为有显著相关性</a:t>
            </a:r>
            <a:r>
              <a:rPr lang="en-US" altLang="zh-CN" dirty="0"/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据结果显示，</a:t>
            </a:r>
            <a:r>
              <a:rPr lang="en-US" altLang="zh-CN" dirty="0"/>
              <a:t>AQI</a:t>
            </a:r>
            <a:r>
              <a:rPr lang="zh-CN" altLang="en-US" dirty="0"/>
              <a:t>与</a:t>
            </a:r>
            <a:r>
              <a:rPr lang="en-US" altLang="zh-CN" dirty="0"/>
              <a:t>PM2.5</a:t>
            </a:r>
            <a:r>
              <a:rPr lang="zh-CN" altLang="en-US" dirty="0"/>
              <a:t>、</a:t>
            </a:r>
            <a:r>
              <a:rPr lang="en-US" altLang="zh-CN" dirty="0"/>
              <a:t>PM10</a:t>
            </a:r>
            <a:r>
              <a:rPr lang="zh-CN" altLang="en-US" dirty="0"/>
              <a:t>、</a:t>
            </a:r>
            <a:r>
              <a:rPr lang="en-US" altLang="zh-CN" dirty="0"/>
              <a:t>SO2</a:t>
            </a:r>
            <a:r>
              <a:rPr lang="zh-CN" altLang="en-US" dirty="0"/>
              <a:t>、</a:t>
            </a:r>
            <a:r>
              <a:rPr lang="en-US" altLang="zh-CN" dirty="0"/>
              <a:t>CO</a:t>
            </a:r>
            <a:r>
              <a:rPr lang="zh-CN" altLang="en-US" dirty="0"/>
              <a:t>、</a:t>
            </a:r>
            <a:r>
              <a:rPr lang="en-US" altLang="zh-CN" dirty="0"/>
              <a:t>NO2</a:t>
            </a:r>
            <a:r>
              <a:rPr lang="zh-CN" altLang="en-US" dirty="0"/>
              <a:t>都有显著相关性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9CFE16-B6C1-8161-6BAE-0709A07B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396" y="1251763"/>
            <a:ext cx="4441369" cy="28311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F862C9-80D2-5DC4-FC8C-0D527A1307B4}"/>
              </a:ext>
            </a:extLst>
          </p:cNvPr>
          <p:cNvSpPr txBox="1"/>
          <p:nvPr/>
        </p:nvSpPr>
        <p:spPr>
          <a:xfrm>
            <a:off x="5905144" y="699406"/>
            <a:ext cx="330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绘制雷达图：</a:t>
            </a:r>
          </a:p>
        </p:txBody>
      </p:sp>
    </p:spTree>
    <p:extLst>
      <p:ext uri="{BB962C8B-B14F-4D97-AF65-F5344CB8AC3E}">
        <p14:creationId xmlns:p14="http://schemas.microsoft.com/office/powerpoint/2010/main" val="189855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156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数据分析</a:t>
              </a:r>
            </a:p>
          </p:txBody>
        </p:sp>
      </p:grpSp>
      <p:sp>
        <p:nvSpPr>
          <p:cNvPr id="4" name="TextBox 24">
            <a:extLst>
              <a:ext uri="{FF2B5EF4-FFF2-40B4-BE49-F238E27FC236}">
                <a16:creationId xmlns:a16="http://schemas.microsoft.com/office/drawing/2014/main" id="{4DB0C283-D543-C547-67BA-8DF604DD0F4D}"/>
              </a:ext>
            </a:extLst>
          </p:cNvPr>
          <p:cNvSpPr txBox="1"/>
          <p:nvPr/>
        </p:nvSpPr>
        <p:spPr>
          <a:xfrm>
            <a:off x="721262" y="1103365"/>
            <a:ext cx="4186097" cy="45889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defTabSz="1217930">
              <a:lnSpc>
                <a:spcPct val="150000"/>
              </a:lnSpc>
              <a:defRPr/>
            </a:pPr>
            <a:r>
              <a:rPr lang="en-US" altLang="zh-CN" dirty="0"/>
              <a:t>AQI</a:t>
            </a:r>
            <a:r>
              <a:rPr lang="zh-CN" altLang="en-US" dirty="0"/>
              <a:t>和主要污染物的关系（以上海为例）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7CA653-A367-81FB-334B-E697AF0BA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62" y="1926611"/>
            <a:ext cx="6940791" cy="368800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0F1E7E0-2E11-7388-5817-5C9B93937D7E}"/>
              </a:ext>
            </a:extLst>
          </p:cNvPr>
          <p:cNvSpPr txBox="1"/>
          <p:nvPr/>
        </p:nvSpPr>
        <p:spPr>
          <a:xfrm>
            <a:off x="7716642" y="4109346"/>
            <a:ext cx="386163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根据雷达图，选取了对</a:t>
            </a:r>
            <a:r>
              <a:rPr lang="en-US" altLang="zh-CN" dirty="0"/>
              <a:t>AQI</a:t>
            </a:r>
            <a:r>
              <a:rPr lang="zh-CN" altLang="en-US" dirty="0"/>
              <a:t>影响较大的</a:t>
            </a:r>
            <a:r>
              <a:rPr lang="en-US" altLang="zh-CN" dirty="0"/>
              <a:t>PM2.5,PM10</a:t>
            </a:r>
            <a:r>
              <a:rPr lang="zh-CN" altLang="en-US" dirty="0"/>
              <a:t>，以及对</a:t>
            </a:r>
            <a:r>
              <a:rPr lang="en-US" altLang="zh-CN" dirty="0"/>
              <a:t>AQI</a:t>
            </a:r>
            <a:r>
              <a:rPr lang="zh-CN" altLang="en-US" dirty="0"/>
              <a:t>影响较小的</a:t>
            </a:r>
            <a:r>
              <a:rPr lang="en-US" altLang="zh-CN" dirty="0"/>
              <a:t>CO</a:t>
            </a:r>
            <a:r>
              <a:rPr lang="zh-CN" altLang="en-US" dirty="0"/>
              <a:t>，画出散点图，比较其差异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11841F-CC0A-6A5F-711E-AB89DA82D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022" y="1742046"/>
            <a:ext cx="3970808" cy="20285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4E915A-2AB8-E236-FEEF-526E87C21F70}"/>
              </a:ext>
            </a:extLst>
          </p:cNvPr>
          <p:cNvSpPr txBox="1"/>
          <p:nvPr/>
        </p:nvSpPr>
        <p:spPr>
          <a:xfrm>
            <a:off x="7662053" y="1243388"/>
            <a:ext cx="397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err="1"/>
              <a:t>pairplot</a:t>
            </a:r>
            <a:r>
              <a:rPr lang="zh-CN" altLang="en-US" dirty="0"/>
              <a:t>函数绘制散点图</a:t>
            </a:r>
          </a:p>
        </p:txBody>
      </p:sp>
    </p:spTree>
    <p:extLst>
      <p:ext uri="{BB962C8B-B14F-4D97-AF65-F5344CB8AC3E}">
        <p14:creationId xmlns:p14="http://schemas.microsoft.com/office/powerpoint/2010/main" val="117670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156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数据分析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00D58E4-35E5-2550-51C0-AB9BF7C48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3" y="1802533"/>
            <a:ext cx="7198893" cy="37186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4F7E12-0A45-A708-3CBC-F2618A2E5AF5}"/>
              </a:ext>
            </a:extLst>
          </p:cNvPr>
          <p:cNvSpPr txBox="1"/>
          <p:nvPr/>
        </p:nvSpPr>
        <p:spPr>
          <a:xfrm>
            <a:off x="589747" y="1336810"/>
            <a:ext cx="343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AQI</a:t>
            </a:r>
            <a:r>
              <a:rPr lang="zh-CN" altLang="en-US" dirty="0"/>
              <a:t>与月份的关系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DA5742-39FD-4DB8-A4EB-F84ADD5A7873}"/>
              </a:ext>
            </a:extLst>
          </p:cNvPr>
          <p:cNvSpPr txBox="1"/>
          <p:nvPr/>
        </p:nvSpPr>
        <p:spPr>
          <a:xfrm>
            <a:off x="7412164" y="4307971"/>
            <a:ext cx="330722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7-8</a:t>
            </a:r>
            <a:r>
              <a:rPr lang="zh-CN" altLang="en-US" dirty="0"/>
              <a:t>月（夏季），</a:t>
            </a:r>
            <a:r>
              <a:rPr lang="en-US" altLang="zh-CN" dirty="0"/>
              <a:t>AQI</a:t>
            </a:r>
            <a:r>
              <a:rPr lang="zh-CN" altLang="en-US" dirty="0"/>
              <a:t>普遍较低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12-2</a:t>
            </a:r>
            <a:r>
              <a:rPr lang="zh-CN" altLang="en-US" dirty="0"/>
              <a:t>月（冬季），</a:t>
            </a:r>
            <a:r>
              <a:rPr lang="en-US" altLang="zh-CN" dirty="0"/>
              <a:t>AQI</a:t>
            </a:r>
            <a:r>
              <a:rPr lang="zh-CN" altLang="en-US" dirty="0"/>
              <a:t>较高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7C4881-985A-45C8-23EF-1F46E6A4C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222" y="2166888"/>
            <a:ext cx="4340683" cy="18022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7D9C59-A028-6750-CB93-7E0F329DED87}"/>
              </a:ext>
            </a:extLst>
          </p:cNvPr>
          <p:cNvSpPr txBox="1"/>
          <p:nvPr/>
        </p:nvSpPr>
        <p:spPr>
          <a:xfrm>
            <a:off x="7129550" y="1675157"/>
            <a:ext cx="39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绘制折线图</a:t>
            </a:r>
          </a:p>
        </p:txBody>
      </p:sp>
    </p:spTree>
    <p:extLst>
      <p:ext uri="{BB962C8B-B14F-4D97-AF65-F5344CB8AC3E}">
        <p14:creationId xmlns:p14="http://schemas.microsoft.com/office/powerpoint/2010/main" val="195287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156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数据分析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84F7E12-0A45-A708-3CBC-F2618A2E5AF5}"/>
              </a:ext>
            </a:extLst>
          </p:cNvPr>
          <p:cNvSpPr txBox="1"/>
          <p:nvPr/>
        </p:nvSpPr>
        <p:spPr>
          <a:xfrm>
            <a:off x="1112295" y="1035229"/>
            <a:ext cx="343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AQI</a:t>
            </a:r>
            <a:r>
              <a:rPr lang="zh-CN" altLang="en-US" dirty="0"/>
              <a:t>与经济指标的关系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CE8DFC9-89C1-F009-B8C0-A7B20C71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168" y="1541293"/>
            <a:ext cx="5179752" cy="41929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66E1EA-405D-E99A-3245-9AA111B65A74}"/>
              </a:ext>
            </a:extLst>
          </p:cNvPr>
          <p:cNvSpPr txBox="1"/>
          <p:nvPr/>
        </p:nvSpPr>
        <p:spPr>
          <a:xfrm>
            <a:off x="6770861" y="4295665"/>
            <a:ext cx="318015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根据观测皮尔逊系数（</a:t>
            </a:r>
            <a:r>
              <a:rPr lang="en-US" altLang="zh-CN" dirty="0"/>
              <a:t>p</a:t>
            </a:r>
            <a:r>
              <a:rPr lang="zh-CN" altLang="en-US" dirty="0"/>
              <a:t>），平均</a:t>
            </a:r>
            <a:r>
              <a:rPr lang="en-US" altLang="zh-CN" dirty="0"/>
              <a:t>AQI</a:t>
            </a:r>
            <a:r>
              <a:rPr lang="zh-CN" altLang="en-US" dirty="0"/>
              <a:t>和第二产业所占比率、人口城镇化率有显著相关系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A4FCE5-5C3E-EA2A-9DFB-212DBE5B7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831" y="1993366"/>
            <a:ext cx="4361717" cy="20066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A038AC-F71C-EE0F-9209-7478D7AA7F72}"/>
              </a:ext>
            </a:extLst>
          </p:cNvPr>
          <p:cNvSpPr txBox="1"/>
          <p:nvPr/>
        </p:nvSpPr>
        <p:spPr>
          <a:xfrm>
            <a:off x="6540683" y="1490304"/>
            <a:ext cx="396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绘制雷达图</a:t>
            </a:r>
          </a:p>
        </p:txBody>
      </p:sp>
    </p:spTree>
    <p:extLst>
      <p:ext uri="{BB962C8B-B14F-4D97-AF65-F5344CB8AC3E}">
        <p14:creationId xmlns:p14="http://schemas.microsoft.com/office/powerpoint/2010/main" val="266291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156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数据分析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84F7E12-0A45-A708-3CBC-F2618A2E5AF5}"/>
              </a:ext>
            </a:extLst>
          </p:cNvPr>
          <p:cNvSpPr txBox="1"/>
          <p:nvPr/>
        </p:nvSpPr>
        <p:spPr>
          <a:xfrm>
            <a:off x="861285" y="1308496"/>
            <a:ext cx="427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AQI</a:t>
            </a:r>
            <a:r>
              <a:rPr lang="zh-CN" altLang="en-US" dirty="0"/>
              <a:t>与第二产业占比的关系（所有城市）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045A8AF-8C5F-E743-8982-81DE79C10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3"/>
          <a:stretch/>
        </p:blipFill>
        <p:spPr>
          <a:xfrm>
            <a:off x="763258" y="1867689"/>
            <a:ext cx="6636579" cy="37873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B1F87F-D563-5C7F-9137-5F4A5AB2F9FC}"/>
              </a:ext>
            </a:extLst>
          </p:cNvPr>
          <p:cNvSpPr txBox="1"/>
          <p:nvPr/>
        </p:nvSpPr>
        <p:spPr>
          <a:xfrm>
            <a:off x="7773049" y="4220581"/>
            <a:ext cx="3400008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直观比较不同城市的差异，但是由于城市太多，呈现的结果相对杂乱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D467FE-26A0-61AB-613D-20AD8DE08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049" y="2031570"/>
            <a:ext cx="3883414" cy="19372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423D32E-00CB-80EE-333F-759A3820EAC7}"/>
              </a:ext>
            </a:extLst>
          </p:cNvPr>
          <p:cNvSpPr txBox="1"/>
          <p:nvPr/>
        </p:nvSpPr>
        <p:spPr>
          <a:xfrm>
            <a:off x="7699761" y="1636123"/>
            <a:ext cx="363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绘制散点图</a:t>
            </a:r>
          </a:p>
        </p:txBody>
      </p:sp>
    </p:spTree>
    <p:extLst>
      <p:ext uri="{BB962C8B-B14F-4D97-AF65-F5344CB8AC3E}">
        <p14:creationId xmlns:p14="http://schemas.microsoft.com/office/powerpoint/2010/main" val="49151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156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数据分析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84F7E12-0A45-A708-3CBC-F2618A2E5AF5}"/>
              </a:ext>
            </a:extLst>
          </p:cNvPr>
          <p:cNvSpPr txBox="1"/>
          <p:nvPr/>
        </p:nvSpPr>
        <p:spPr>
          <a:xfrm>
            <a:off x="1112295" y="1270019"/>
            <a:ext cx="482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AQI</a:t>
            </a:r>
            <a:r>
              <a:rPr lang="zh-CN" altLang="en-US" dirty="0"/>
              <a:t>与第二产业占比的关系（</a:t>
            </a:r>
            <a:r>
              <a:rPr lang="en-US" altLang="zh-CN" dirty="0" err="1"/>
              <a:t>kmeans</a:t>
            </a:r>
            <a:r>
              <a:rPr lang="zh-CN" altLang="en-US" dirty="0"/>
              <a:t>聚类）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FB82D2E-678E-5489-AEC5-964CF06EE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75"/>
          <a:stretch/>
        </p:blipFill>
        <p:spPr>
          <a:xfrm>
            <a:off x="1112295" y="1926511"/>
            <a:ext cx="6196358" cy="35366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4966D47-C2E2-9E26-8AA4-BF88474715CF}"/>
              </a:ext>
            </a:extLst>
          </p:cNvPr>
          <p:cNvSpPr txBox="1"/>
          <p:nvPr/>
        </p:nvSpPr>
        <p:spPr>
          <a:xfrm>
            <a:off x="7494773" y="4173231"/>
            <a:ext cx="349523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40154"/>
                </a:solidFill>
              </a:rPr>
              <a:t>紫色</a:t>
            </a:r>
            <a:r>
              <a:rPr lang="zh-CN" altLang="en-US" dirty="0"/>
              <a:t>：上海、南京、杭州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DE621"/>
                </a:solidFill>
              </a:rPr>
              <a:t>黄色</a:t>
            </a:r>
            <a:r>
              <a:rPr lang="zh-CN" altLang="en-US" dirty="0"/>
              <a:t>：舟山、台州、宁波 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1918C"/>
                </a:solidFill>
              </a:rPr>
              <a:t>绿色</a:t>
            </a:r>
            <a:r>
              <a:rPr lang="zh-CN" altLang="en-US" dirty="0"/>
              <a:t>：其余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56F36E-47CA-A0BC-07AE-C0FBB082C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813" y="1435046"/>
            <a:ext cx="3883200" cy="26305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84411A-C363-B0A0-2C22-D129A10788FA}"/>
              </a:ext>
            </a:extLst>
          </p:cNvPr>
          <p:cNvSpPr txBox="1"/>
          <p:nvPr/>
        </p:nvSpPr>
        <p:spPr>
          <a:xfrm>
            <a:off x="7426294" y="965674"/>
            <a:ext cx="388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err="1"/>
              <a:t>kmeans</a:t>
            </a:r>
            <a:r>
              <a:rPr lang="zh-CN" altLang="en-US" dirty="0"/>
              <a:t>方法实现聚类</a:t>
            </a:r>
          </a:p>
        </p:txBody>
      </p:sp>
    </p:spTree>
    <p:extLst>
      <p:ext uri="{BB962C8B-B14F-4D97-AF65-F5344CB8AC3E}">
        <p14:creationId xmlns:p14="http://schemas.microsoft.com/office/powerpoint/2010/main" val="760837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156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数据分析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84F7E12-0A45-A708-3CBC-F2618A2E5AF5}"/>
              </a:ext>
            </a:extLst>
          </p:cNvPr>
          <p:cNvSpPr txBox="1"/>
          <p:nvPr/>
        </p:nvSpPr>
        <p:spPr>
          <a:xfrm>
            <a:off x="1112295" y="1035229"/>
            <a:ext cx="417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AQI</a:t>
            </a:r>
            <a:r>
              <a:rPr lang="zh-CN" altLang="en-US" dirty="0"/>
              <a:t>与第二产业占比的关系（部分城市）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7A2AC32-CE72-E700-D457-992EF5ABD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95" y="1480002"/>
            <a:ext cx="7832498" cy="449714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34F7138-C87D-107D-BD24-344F500DD8DB}"/>
              </a:ext>
            </a:extLst>
          </p:cNvPr>
          <p:cNvSpPr txBox="1"/>
          <p:nvPr/>
        </p:nvSpPr>
        <p:spPr>
          <a:xfrm>
            <a:off x="9007573" y="2625725"/>
            <a:ext cx="252070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选取较典型的部分城市绘制散点图</a:t>
            </a:r>
          </a:p>
        </p:txBody>
      </p:sp>
    </p:spTree>
    <p:extLst>
      <p:ext uri="{BB962C8B-B14F-4D97-AF65-F5344CB8AC3E}">
        <p14:creationId xmlns:p14="http://schemas.microsoft.com/office/powerpoint/2010/main" val="270251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156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数据分析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84F7E12-0A45-A708-3CBC-F2618A2E5AF5}"/>
              </a:ext>
            </a:extLst>
          </p:cNvPr>
          <p:cNvSpPr txBox="1"/>
          <p:nvPr/>
        </p:nvSpPr>
        <p:spPr>
          <a:xfrm>
            <a:off x="1385761" y="1681566"/>
            <a:ext cx="3435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多元线性回归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66E1EA-405D-E99A-3245-9AA111B65A74}"/>
              </a:ext>
            </a:extLst>
          </p:cNvPr>
          <p:cNvSpPr txBox="1"/>
          <p:nvPr/>
        </p:nvSpPr>
        <p:spPr>
          <a:xfrm>
            <a:off x="1995384" y="4782672"/>
            <a:ext cx="840709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结果中的系数分别为平均</a:t>
            </a:r>
            <a:r>
              <a:rPr lang="en-US" altLang="zh-CN" sz="1600" dirty="0"/>
              <a:t>AQI</a:t>
            </a:r>
            <a:r>
              <a:rPr lang="zh-CN" altLang="en-US" sz="1600" dirty="0"/>
              <a:t>和人口总量、人口城镇化率、人均</a:t>
            </a:r>
            <a:r>
              <a:rPr lang="en-US" altLang="zh-CN" sz="1600" dirty="0"/>
              <a:t>GDP</a:t>
            </a:r>
            <a:r>
              <a:rPr lang="zh-CN" altLang="en-US" sz="1600" dirty="0"/>
              <a:t>、第二产业所占比率、年度的系数</a:t>
            </a:r>
          </a:p>
        </p:txBody>
      </p:sp>
      <p:pic>
        <p:nvPicPr>
          <p:cNvPr id="7" name="图形 6" descr="IMG_256">
            <a:extLst>
              <a:ext uri="{FF2B5EF4-FFF2-40B4-BE49-F238E27FC236}">
                <a16:creationId xmlns:a16="http://schemas.microsoft.com/office/drawing/2014/main" id="{5CEDE184-29B1-9AA1-4572-BDF9EEA2F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223" y="2270191"/>
            <a:ext cx="8766780" cy="396376"/>
          </a:xfrm>
          <a:prstGeom prst="rect">
            <a:avLst/>
          </a:prstGeom>
          <a:noFill/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E19E0F-CF90-A8C5-079E-A2D5E2FEB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194" y="2922231"/>
            <a:ext cx="4193000" cy="18459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4C62C8-69D6-26C7-11A3-75715C294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486" y="3960368"/>
            <a:ext cx="6913075" cy="75587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43DCFD1-245B-8E87-2BA1-1EEE06CF8B86}"/>
              </a:ext>
            </a:extLst>
          </p:cNvPr>
          <p:cNvSpPr txBox="1"/>
          <p:nvPr/>
        </p:nvSpPr>
        <p:spPr>
          <a:xfrm>
            <a:off x="933459" y="1030830"/>
            <a:ext cx="343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AQI</a:t>
            </a:r>
            <a:r>
              <a:rPr lang="zh-CN" altLang="en-US" dirty="0"/>
              <a:t>与第二产业占比的关系</a:t>
            </a:r>
          </a:p>
        </p:txBody>
      </p:sp>
    </p:spTree>
    <p:extLst>
      <p:ext uri="{BB962C8B-B14F-4D97-AF65-F5344CB8AC3E}">
        <p14:creationId xmlns:p14="http://schemas.microsoft.com/office/powerpoint/2010/main" val="306229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接点 12"/>
          <p:cNvSpPr/>
          <p:nvPr/>
        </p:nvSpPr>
        <p:spPr>
          <a:xfrm>
            <a:off x="8057196" y="4309773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流程图: 接点 4"/>
          <p:cNvSpPr/>
          <p:nvPr/>
        </p:nvSpPr>
        <p:spPr>
          <a:xfrm>
            <a:off x="10566986" y="-1310640"/>
            <a:ext cx="2621280" cy="262128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流程图: 接点 5"/>
          <p:cNvSpPr/>
          <p:nvPr/>
        </p:nvSpPr>
        <p:spPr>
          <a:xfrm>
            <a:off x="640299" y="5841553"/>
            <a:ext cx="502702" cy="502702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流程图: 接点 12"/>
          <p:cNvSpPr/>
          <p:nvPr/>
        </p:nvSpPr>
        <p:spPr>
          <a:xfrm>
            <a:off x="-1950289" y="-5583678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流程图: 接点 6"/>
          <p:cNvSpPr/>
          <p:nvPr/>
        </p:nvSpPr>
        <p:spPr>
          <a:xfrm>
            <a:off x="10566986" y="573529"/>
            <a:ext cx="382170" cy="38217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67445" y="1186788"/>
            <a:ext cx="3762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项目背景与研究目的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00596" y="1217566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89351" y="124834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cs typeface="+mn-ea"/>
                <a:sym typeface="+mn-lt"/>
              </a:rPr>
              <a:t>/</a:t>
            </a:r>
            <a:endParaRPr lang="zh-CN" altLang="en-US" sz="24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67445" y="5107098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改进与展望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00596" y="5117213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04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89351" y="51479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cs typeface="+mn-ea"/>
                <a:sym typeface="+mn-lt"/>
              </a:rPr>
              <a:t>/</a:t>
            </a:r>
            <a:endParaRPr lang="zh-CN" altLang="en-US" sz="24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70327" y="2517448"/>
            <a:ext cx="2967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数据采集与分析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600596" y="2517448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89351" y="254822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cs typeface="+mn-ea"/>
                <a:sym typeface="+mn-lt"/>
              </a:rPr>
              <a:t>/</a:t>
            </a:r>
            <a:endParaRPr lang="zh-CN" altLang="en-US" sz="24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67445" y="3808560"/>
            <a:ext cx="1774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结论总结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600596" y="3817330"/>
            <a:ext cx="604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89351" y="384810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cs typeface="+mn-ea"/>
                <a:sym typeface="+mn-lt"/>
              </a:rPr>
              <a:t>/</a:t>
            </a:r>
            <a:endParaRPr lang="zh-CN" altLang="en-US" sz="24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27575" y="2705725"/>
            <a:ext cx="2569936" cy="12003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7200" spc="-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cs typeface="+mn-ea"/>
                <a:sym typeface="+mn-lt"/>
              </a:rPr>
              <a:t>目录</a:t>
            </a:r>
          </a:p>
        </p:txBody>
      </p:sp>
      <p:sp>
        <p:nvSpPr>
          <p:cNvPr id="20" name="流程图: 接点 5"/>
          <p:cNvSpPr/>
          <p:nvPr/>
        </p:nvSpPr>
        <p:spPr>
          <a:xfrm>
            <a:off x="10758071" y="4997046"/>
            <a:ext cx="743324" cy="743324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156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数据分析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84F7E12-0A45-A708-3CBC-F2618A2E5AF5}"/>
              </a:ext>
            </a:extLst>
          </p:cNvPr>
          <p:cNvSpPr txBox="1"/>
          <p:nvPr/>
        </p:nvSpPr>
        <p:spPr>
          <a:xfrm>
            <a:off x="1009201" y="1317240"/>
            <a:ext cx="343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AQI</a:t>
            </a:r>
            <a:r>
              <a:rPr lang="zh-CN" altLang="en-US" dirty="0"/>
              <a:t>与第二产业占比的关系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2C66DCA-A28B-59B3-015A-0A1967B38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7"/>
          <a:stretch/>
        </p:blipFill>
        <p:spPr>
          <a:xfrm>
            <a:off x="861285" y="1994222"/>
            <a:ext cx="6582461" cy="37058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F217D38-7D11-9A20-B307-576F79902C22}"/>
              </a:ext>
            </a:extLst>
          </p:cNvPr>
          <p:cNvSpPr txBox="1"/>
          <p:nvPr/>
        </p:nvSpPr>
        <p:spPr>
          <a:xfrm>
            <a:off x="7489625" y="1994222"/>
            <a:ext cx="343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拟合线性回归图线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9B93BD-530C-5F5E-CC95-8B722B464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841" y="2504967"/>
            <a:ext cx="4280037" cy="28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6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156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数据分析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84F7E12-0A45-A708-3CBC-F2618A2E5AF5}"/>
              </a:ext>
            </a:extLst>
          </p:cNvPr>
          <p:cNvSpPr txBox="1"/>
          <p:nvPr/>
        </p:nvSpPr>
        <p:spPr>
          <a:xfrm>
            <a:off x="1456907" y="1655613"/>
            <a:ext cx="3435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逻辑回归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66E1EA-405D-E99A-3245-9AA111B65A74}"/>
              </a:ext>
            </a:extLst>
          </p:cNvPr>
          <p:cNvSpPr txBox="1"/>
          <p:nvPr/>
        </p:nvSpPr>
        <p:spPr>
          <a:xfrm>
            <a:off x="1892453" y="5283166"/>
            <a:ext cx="840709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结果中的系数分别为平均</a:t>
            </a:r>
            <a:r>
              <a:rPr lang="en-US" altLang="zh-CN" sz="1600" dirty="0"/>
              <a:t>AQI</a:t>
            </a:r>
            <a:r>
              <a:rPr lang="zh-CN" altLang="en-US" sz="1600" dirty="0"/>
              <a:t>和人口总量、人口城镇化率、人均</a:t>
            </a:r>
            <a:r>
              <a:rPr lang="en-US" altLang="zh-CN" sz="1600" dirty="0"/>
              <a:t>GDP</a:t>
            </a:r>
            <a:r>
              <a:rPr lang="zh-CN" altLang="en-US" sz="1600" dirty="0"/>
              <a:t>、第二产业所占比率、年度的系数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15C25A-C2C3-0641-DD20-4ACA8F45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56" y="2770952"/>
            <a:ext cx="5022379" cy="24314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928A8B8-8622-8437-2236-1924011D20E7}"/>
              </a:ext>
            </a:extLst>
          </p:cNvPr>
          <p:cNvSpPr txBox="1"/>
          <p:nvPr/>
        </p:nvSpPr>
        <p:spPr>
          <a:xfrm>
            <a:off x="1456907" y="2220353"/>
            <a:ext cx="6785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将数据集按</a:t>
            </a:r>
            <a:r>
              <a:rPr lang="en-US" altLang="zh-CN" sz="2000" dirty="0"/>
              <a:t>8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分为训练集和测试集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60D6E7-2CA8-BD43-272A-F3207F56D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574"/>
          <a:stretch/>
        </p:blipFill>
        <p:spPr>
          <a:xfrm>
            <a:off x="3668694" y="4445148"/>
            <a:ext cx="6635661" cy="66966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6DED408-EA60-4BED-8946-C90C99BC7914}"/>
              </a:ext>
            </a:extLst>
          </p:cNvPr>
          <p:cNvSpPr txBox="1"/>
          <p:nvPr/>
        </p:nvSpPr>
        <p:spPr>
          <a:xfrm>
            <a:off x="1130821" y="955128"/>
            <a:ext cx="343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AQI</a:t>
            </a:r>
            <a:r>
              <a:rPr lang="zh-CN" altLang="en-US" dirty="0"/>
              <a:t>与第二产业占比的关系</a:t>
            </a:r>
          </a:p>
        </p:txBody>
      </p:sp>
    </p:spTree>
    <p:extLst>
      <p:ext uri="{BB962C8B-B14F-4D97-AF65-F5344CB8AC3E}">
        <p14:creationId xmlns:p14="http://schemas.microsoft.com/office/powerpoint/2010/main" val="208400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156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数据分析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84F7E12-0A45-A708-3CBC-F2618A2E5AF5}"/>
              </a:ext>
            </a:extLst>
          </p:cNvPr>
          <p:cNvSpPr txBox="1"/>
          <p:nvPr/>
        </p:nvSpPr>
        <p:spPr>
          <a:xfrm>
            <a:off x="1308848" y="1993088"/>
            <a:ext cx="3435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逻辑回归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4136C8-E435-6404-1B11-028AE202D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48" y="3293378"/>
            <a:ext cx="5173220" cy="13524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D3A451-DB50-7440-4851-7FE947535A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190" r="66124"/>
          <a:stretch/>
        </p:blipFill>
        <p:spPr>
          <a:xfrm>
            <a:off x="6792528" y="3631710"/>
            <a:ext cx="4456857" cy="6758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972C70C-09F4-09EC-AB41-85A08361156B}"/>
              </a:ext>
            </a:extLst>
          </p:cNvPr>
          <p:cNvSpPr txBox="1"/>
          <p:nvPr/>
        </p:nvSpPr>
        <p:spPr>
          <a:xfrm>
            <a:off x="1308848" y="2733007"/>
            <a:ext cx="5235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调用</a:t>
            </a:r>
            <a:r>
              <a:rPr lang="en-US" altLang="zh-CN" sz="2000" dirty="0" err="1"/>
              <a:t>accuracy_score</a:t>
            </a:r>
            <a:r>
              <a:rPr lang="zh-CN" altLang="en-US" sz="2000" dirty="0"/>
              <a:t>函数计算预测的准确率：</a:t>
            </a:r>
            <a:endParaRPr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E12638-1327-808C-FB13-A95BF6E1F006}"/>
              </a:ext>
            </a:extLst>
          </p:cNvPr>
          <p:cNvSpPr txBox="1"/>
          <p:nvPr/>
        </p:nvSpPr>
        <p:spPr>
          <a:xfrm>
            <a:off x="1113729" y="1227250"/>
            <a:ext cx="343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AQI</a:t>
            </a:r>
            <a:r>
              <a:rPr lang="zh-CN" altLang="en-US" dirty="0"/>
              <a:t>与第二产业占比的关系</a:t>
            </a:r>
          </a:p>
        </p:txBody>
      </p:sp>
    </p:spTree>
    <p:extLst>
      <p:ext uri="{BB962C8B-B14F-4D97-AF65-F5344CB8AC3E}">
        <p14:creationId xmlns:p14="http://schemas.microsoft.com/office/powerpoint/2010/main" val="1590393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接点 12"/>
          <p:cNvSpPr/>
          <p:nvPr/>
        </p:nvSpPr>
        <p:spPr>
          <a:xfrm>
            <a:off x="8057196" y="4309773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流程图: 接点 4"/>
          <p:cNvSpPr/>
          <p:nvPr/>
        </p:nvSpPr>
        <p:spPr>
          <a:xfrm>
            <a:off x="10566986" y="-1310640"/>
            <a:ext cx="2621280" cy="262128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流程图: 接点 5"/>
          <p:cNvSpPr/>
          <p:nvPr/>
        </p:nvSpPr>
        <p:spPr>
          <a:xfrm>
            <a:off x="640299" y="5841553"/>
            <a:ext cx="502702" cy="502702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流程图: 接点 12"/>
          <p:cNvSpPr/>
          <p:nvPr/>
        </p:nvSpPr>
        <p:spPr>
          <a:xfrm>
            <a:off x="-1950289" y="-5583678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流程图: 接点 6"/>
          <p:cNvSpPr/>
          <p:nvPr/>
        </p:nvSpPr>
        <p:spPr>
          <a:xfrm>
            <a:off x="10566986" y="573529"/>
            <a:ext cx="382170" cy="38217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51597" y="2013865"/>
            <a:ext cx="3128088" cy="110799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zh-CN" sz="6600" spc="-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cs typeface="+mn-ea"/>
                <a:sym typeface="+mn-lt"/>
              </a:rPr>
              <a:t>PART 3</a:t>
            </a:r>
            <a:endParaRPr lang="zh-CN" altLang="en-US" sz="6600" spc="-300" dirty="0">
              <a:solidFill>
                <a:schemeClr val="bg2">
                  <a:lumMod val="25000"/>
                </a:schemeClr>
              </a:solidFill>
              <a:effectLst>
                <a:outerShdw blurRad="76200" dist="88900" dir="2700000" algn="tl" rotWithShape="0">
                  <a:schemeClr val="accent2">
                    <a:alpha val="35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0" name="流程图: 接点 5"/>
          <p:cNvSpPr/>
          <p:nvPr/>
        </p:nvSpPr>
        <p:spPr>
          <a:xfrm>
            <a:off x="10758071" y="4997046"/>
            <a:ext cx="743324" cy="743324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4D7F58-382E-2C2C-84C4-DA95D194B9D9}"/>
              </a:ext>
            </a:extLst>
          </p:cNvPr>
          <p:cNvSpPr/>
          <p:nvPr/>
        </p:nvSpPr>
        <p:spPr>
          <a:xfrm>
            <a:off x="3970758" y="3228308"/>
            <a:ext cx="4250483" cy="101566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6000" spc="-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cs typeface="+mn-ea"/>
                <a:sym typeface="+mn-lt"/>
              </a:rPr>
              <a:t>结论总结</a:t>
            </a:r>
          </a:p>
        </p:txBody>
      </p:sp>
    </p:spTree>
    <p:extLst>
      <p:ext uri="{BB962C8B-B14F-4D97-AF65-F5344CB8AC3E}">
        <p14:creationId xmlns:p14="http://schemas.microsoft.com/office/powerpoint/2010/main" val="3320263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156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结论总结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369DD11-630E-2426-B4B0-EC673C852A6F}"/>
              </a:ext>
            </a:extLst>
          </p:cNvPr>
          <p:cNvSpPr txBox="1"/>
          <p:nvPr/>
        </p:nvSpPr>
        <p:spPr>
          <a:xfrm>
            <a:off x="1791726" y="1786955"/>
            <a:ext cx="8178324" cy="296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主要污染物对</a:t>
            </a:r>
            <a:r>
              <a:rPr lang="en-US" altLang="zh-CN" sz="2400" dirty="0"/>
              <a:t>AQI</a:t>
            </a:r>
            <a:r>
              <a:rPr lang="zh-CN" altLang="en-US" sz="2400" dirty="0"/>
              <a:t>的影响程度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dirty="0"/>
              <a:t>	1.</a:t>
            </a:r>
            <a:r>
              <a:rPr lang="zh-CN" altLang="en-US" dirty="0"/>
              <a:t>主要污染物中，</a:t>
            </a:r>
            <a:r>
              <a:rPr lang="en-US" altLang="zh-CN" dirty="0"/>
              <a:t>PM2.5</a:t>
            </a:r>
            <a:r>
              <a:rPr lang="zh-CN" altLang="en-US" dirty="0"/>
              <a:t>、</a:t>
            </a:r>
            <a:r>
              <a:rPr lang="en-US" altLang="zh-CN" dirty="0"/>
              <a:t>PM10</a:t>
            </a:r>
            <a:r>
              <a:rPr lang="zh-CN" altLang="en-US" dirty="0"/>
              <a:t>对于</a:t>
            </a:r>
            <a:r>
              <a:rPr lang="en-US" altLang="zh-CN" dirty="0"/>
              <a:t>AQI</a:t>
            </a:r>
            <a:r>
              <a:rPr lang="zh-CN" altLang="en-US" dirty="0"/>
              <a:t>的影响较大，</a:t>
            </a:r>
            <a:r>
              <a:rPr lang="en-US" altLang="zh-CN" dirty="0"/>
              <a:t>AQI</a:t>
            </a:r>
            <a:r>
              <a:rPr lang="zh-CN" altLang="en-US" dirty="0"/>
              <a:t>与</a:t>
            </a:r>
            <a:r>
              <a:rPr lang="en-US" altLang="zh-CN" dirty="0"/>
              <a:t>	SO2,CO,NO2</a:t>
            </a:r>
            <a:r>
              <a:rPr lang="zh-CN" altLang="en-US" dirty="0"/>
              <a:t>也有一定的相关性，但是</a:t>
            </a:r>
            <a:r>
              <a:rPr lang="en-US" altLang="zh-CN" dirty="0"/>
              <a:t>AQI</a:t>
            </a:r>
            <a:r>
              <a:rPr lang="zh-CN" altLang="en-US" dirty="0"/>
              <a:t>与</a:t>
            </a:r>
            <a:r>
              <a:rPr lang="en-US" altLang="zh-CN" dirty="0"/>
              <a:t>O3</a:t>
            </a:r>
            <a:r>
              <a:rPr lang="zh-CN" altLang="en-US" dirty="0"/>
              <a:t>呈负相关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sz="1800" dirty="0"/>
              <a:t>	2.</a:t>
            </a:r>
            <a:r>
              <a:rPr lang="zh-CN" altLang="en-US" sz="1800" dirty="0"/>
              <a:t>不同城市影响</a:t>
            </a:r>
            <a:r>
              <a:rPr lang="en-US" altLang="zh-CN" sz="1800" dirty="0"/>
              <a:t>AQI</a:t>
            </a:r>
            <a:r>
              <a:rPr lang="zh-CN" altLang="en-US" sz="1800" dirty="0"/>
              <a:t>的主要污染物也不同，比如南京的</a:t>
            </a:r>
            <a:r>
              <a:rPr lang="en-US" altLang="zh-CN" sz="1800" dirty="0"/>
              <a:t>SO2</a:t>
            </a:r>
            <a:r>
              <a:rPr lang="zh-CN" altLang="en-US" sz="1800" dirty="0"/>
              <a:t>对</a:t>
            </a:r>
            <a:r>
              <a:rPr lang="en-US" altLang="zh-CN" sz="1800" dirty="0"/>
              <a:t>AQI</a:t>
            </a:r>
            <a:r>
              <a:rPr lang="zh-CN" altLang="en-US" sz="1800" dirty="0"/>
              <a:t>的影</a:t>
            </a:r>
            <a:r>
              <a:rPr lang="en-US" altLang="zh-CN" sz="1800" dirty="0"/>
              <a:t>	</a:t>
            </a:r>
            <a:r>
              <a:rPr lang="zh-CN" altLang="en-US" sz="1800" dirty="0"/>
              <a:t>响就相对大，而上海则很小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43159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156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结论总结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23DBD87-59D0-DAD4-8DC9-4697E494D303}"/>
              </a:ext>
            </a:extLst>
          </p:cNvPr>
          <p:cNvSpPr txBox="1"/>
          <p:nvPr/>
        </p:nvSpPr>
        <p:spPr>
          <a:xfrm>
            <a:off x="1530870" y="3022987"/>
            <a:ext cx="90895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平均</a:t>
            </a:r>
            <a:r>
              <a:rPr lang="en-US" altLang="zh-CN" sz="2400" dirty="0"/>
              <a:t>AQI</a:t>
            </a:r>
            <a:r>
              <a:rPr lang="zh-CN" altLang="en-US" sz="2400" dirty="0"/>
              <a:t>和经济指标数据的关系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dirty="0"/>
              <a:t>	1.</a:t>
            </a:r>
            <a:r>
              <a:rPr lang="zh-CN" altLang="en-US" dirty="0"/>
              <a:t>经济指标当中，第二产业所占比率和人口城镇化率对应平均</a:t>
            </a:r>
            <a:r>
              <a:rPr lang="en-US" altLang="zh-CN" dirty="0"/>
              <a:t>AQI</a:t>
            </a:r>
            <a:r>
              <a:rPr lang="zh-CN" altLang="en-US" dirty="0"/>
              <a:t>的影响较大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sz="1800" dirty="0"/>
              <a:t>	2.</a:t>
            </a:r>
            <a:r>
              <a:rPr lang="zh-CN" altLang="en-US" sz="1800" dirty="0"/>
              <a:t>就第二产业占比和</a:t>
            </a:r>
            <a:r>
              <a:rPr lang="en-US" altLang="zh-CN" sz="1800" dirty="0"/>
              <a:t>AQI</a:t>
            </a:r>
            <a:r>
              <a:rPr lang="zh-CN" altLang="en-US" sz="1800" dirty="0"/>
              <a:t>的关系而言，不同城市第二产业占比和平均</a:t>
            </a:r>
            <a:r>
              <a:rPr lang="en-US" altLang="zh-CN" sz="1800" dirty="0"/>
              <a:t>AQI</a:t>
            </a:r>
            <a:r>
              <a:rPr lang="zh-CN" altLang="en-US" sz="1800" dirty="0"/>
              <a:t>的相关</a:t>
            </a:r>
            <a:r>
              <a:rPr lang="en-US" altLang="zh-CN" sz="1800" dirty="0"/>
              <a:t>	</a:t>
            </a:r>
            <a:r>
              <a:rPr lang="zh-CN" altLang="en-US" sz="1800" dirty="0"/>
              <a:t>程度也有所不同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080D7B-4945-09C1-4897-1AB0554336DC}"/>
              </a:ext>
            </a:extLst>
          </p:cNvPr>
          <p:cNvSpPr txBox="1"/>
          <p:nvPr/>
        </p:nvSpPr>
        <p:spPr>
          <a:xfrm>
            <a:off x="1530870" y="1360994"/>
            <a:ext cx="89987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不同月份</a:t>
            </a:r>
            <a:r>
              <a:rPr lang="en-US" altLang="zh-CN" sz="2400" dirty="0"/>
              <a:t>AQI</a:t>
            </a:r>
            <a:r>
              <a:rPr lang="zh-CN" altLang="en-US" sz="2400" dirty="0"/>
              <a:t>的变化情况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/>
              <a:t>总体而言，夏季（</a:t>
            </a:r>
            <a:r>
              <a:rPr lang="en-US" altLang="zh-CN" dirty="0"/>
              <a:t>7-8</a:t>
            </a:r>
            <a:r>
              <a:rPr lang="zh-CN" altLang="en-US" dirty="0"/>
              <a:t>月）</a:t>
            </a:r>
            <a:r>
              <a:rPr lang="en-US" altLang="zh-CN" dirty="0"/>
              <a:t>AQI</a:t>
            </a:r>
            <a:r>
              <a:rPr lang="zh-CN" altLang="en-US" dirty="0"/>
              <a:t>普遍较小，而冬季（</a:t>
            </a:r>
            <a:r>
              <a:rPr lang="en-US" altLang="zh-CN" dirty="0"/>
              <a:t>12-2</a:t>
            </a:r>
            <a:r>
              <a:rPr lang="zh-CN" altLang="en-US" dirty="0"/>
              <a:t>月）</a:t>
            </a:r>
            <a:r>
              <a:rPr lang="en-US" altLang="zh-CN" dirty="0"/>
              <a:t>AQI</a:t>
            </a:r>
            <a:r>
              <a:rPr lang="zh-CN" altLang="en-US" dirty="0"/>
              <a:t>相对较大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777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接点 12"/>
          <p:cNvSpPr/>
          <p:nvPr/>
        </p:nvSpPr>
        <p:spPr>
          <a:xfrm>
            <a:off x="8057196" y="4309773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流程图: 接点 4"/>
          <p:cNvSpPr/>
          <p:nvPr/>
        </p:nvSpPr>
        <p:spPr>
          <a:xfrm>
            <a:off x="10566986" y="-1310640"/>
            <a:ext cx="2621280" cy="262128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流程图: 接点 5"/>
          <p:cNvSpPr/>
          <p:nvPr/>
        </p:nvSpPr>
        <p:spPr>
          <a:xfrm>
            <a:off x="640299" y="5841553"/>
            <a:ext cx="502702" cy="502702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流程图: 接点 12"/>
          <p:cNvSpPr/>
          <p:nvPr/>
        </p:nvSpPr>
        <p:spPr>
          <a:xfrm>
            <a:off x="-1950289" y="-5583678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流程图: 接点 6"/>
          <p:cNvSpPr/>
          <p:nvPr/>
        </p:nvSpPr>
        <p:spPr>
          <a:xfrm>
            <a:off x="10566986" y="573529"/>
            <a:ext cx="382170" cy="38217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51597" y="2013865"/>
            <a:ext cx="3128088" cy="110799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zh-CN" sz="6600" spc="-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cs typeface="+mn-ea"/>
                <a:sym typeface="+mn-lt"/>
              </a:rPr>
              <a:t>PART 4</a:t>
            </a:r>
            <a:endParaRPr lang="zh-CN" altLang="en-US" sz="6600" spc="-300" dirty="0">
              <a:solidFill>
                <a:schemeClr val="bg2">
                  <a:lumMod val="25000"/>
                </a:schemeClr>
              </a:solidFill>
              <a:effectLst>
                <a:outerShdw blurRad="76200" dist="88900" dir="2700000" algn="tl" rotWithShape="0">
                  <a:schemeClr val="accent2">
                    <a:alpha val="35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0" name="流程图: 接点 5"/>
          <p:cNvSpPr/>
          <p:nvPr/>
        </p:nvSpPr>
        <p:spPr>
          <a:xfrm>
            <a:off x="10758071" y="4997046"/>
            <a:ext cx="743324" cy="743324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4D7F58-382E-2C2C-84C4-DA95D194B9D9}"/>
              </a:ext>
            </a:extLst>
          </p:cNvPr>
          <p:cNvSpPr/>
          <p:nvPr/>
        </p:nvSpPr>
        <p:spPr>
          <a:xfrm>
            <a:off x="3793155" y="3228308"/>
            <a:ext cx="4844972" cy="101566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6000" spc="-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cs typeface="+mn-ea"/>
                <a:sym typeface="+mn-lt"/>
              </a:rPr>
              <a:t>改进与展望</a:t>
            </a:r>
          </a:p>
        </p:txBody>
      </p:sp>
    </p:spTree>
    <p:extLst>
      <p:ext uri="{BB962C8B-B14F-4D97-AF65-F5344CB8AC3E}">
        <p14:creationId xmlns:p14="http://schemas.microsoft.com/office/powerpoint/2010/main" val="3912835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1956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改进与展望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369DD11-630E-2426-B4B0-EC673C852A6F}"/>
              </a:ext>
            </a:extLst>
          </p:cNvPr>
          <p:cNvSpPr txBox="1"/>
          <p:nvPr/>
        </p:nvSpPr>
        <p:spPr>
          <a:xfrm>
            <a:off x="1825908" y="1577948"/>
            <a:ext cx="8206854" cy="3702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数据方面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dirty="0"/>
              <a:t>          </a:t>
            </a:r>
            <a:r>
              <a:rPr lang="zh-CN" altLang="en-US" dirty="0"/>
              <a:t>本研究采集了</a:t>
            </a:r>
            <a:r>
              <a:rPr lang="en-US" altLang="zh-CN" dirty="0"/>
              <a:t>2014-2017</a:t>
            </a:r>
            <a:r>
              <a:rPr lang="zh-CN" altLang="en-US" dirty="0"/>
              <a:t>年的实验数据，年份较少；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/>
              <a:t>为了使研究结果更准确，可以采集更多维度的空气质量和经济指标数据，比如汽车保有量等等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研究方法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dirty="0"/>
              <a:t>          </a:t>
            </a:r>
            <a:r>
              <a:rPr lang="zh-CN" altLang="en-US" dirty="0"/>
              <a:t>可以采用更复杂的分析方法和算法模型进行研究分析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49621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3"/>
          <p:cNvSpPr/>
          <p:nvPr/>
        </p:nvSpPr>
        <p:spPr>
          <a:xfrm>
            <a:off x="-3316755" y="-4576421"/>
            <a:ext cx="7054950" cy="705495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流程图: 接点 4"/>
          <p:cNvSpPr/>
          <p:nvPr/>
        </p:nvSpPr>
        <p:spPr>
          <a:xfrm>
            <a:off x="10210800" y="-853440"/>
            <a:ext cx="2621280" cy="262128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流程图: 接点 5"/>
          <p:cNvSpPr/>
          <p:nvPr/>
        </p:nvSpPr>
        <p:spPr>
          <a:xfrm>
            <a:off x="10761880" y="5695949"/>
            <a:ext cx="681991" cy="681991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流程图: 接点 12"/>
          <p:cNvSpPr/>
          <p:nvPr/>
        </p:nvSpPr>
        <p:spPr>
          <a:xfrm>
            <a:off x="-2293189" y="4989072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流程图: 接点 6"/>
          <p:cNvSpPr/>
          <p:nvPr/>
        </p:nvSpPr>
        <p:spPr>
          <a:xfrm>
            <a:off x="10989311" y="2478529"/>
            <a:ext cx="382170" cy="38217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流程图: 接点 7"/>
          <p:cNvSpPr/>
          <p:nvPr/>
        </p:nvSpPr>
        <p:spPr>
          <a:xfrm>
            <a:off x="1042570" y="4698827"/>
            <a:ext cx="580490" cy="58049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流程图: 接点 8"/>
          <p:cNvSpPr/>
          <p:nvPr/>
        </p:nvSpPr>
        <p:spPr>
          <a:xfrm>
            <a:off x="1172310" y="1223236"/>
            <a:ext cx="450750" cy="45075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89658" y="2234730"/>
            <a:ext cx="6659142" cy="156966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9600" spc="-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BDE25B-5AC7-7B56-7B91-F07BDC5780F6}"/>
              </a:ext>
            </a:extLst>
          </p:cNvPr>
          <p:cNvSpPr txBox="1"/>
          <p:nvPr/>
        </p:nvSpPr>
        <p:spPr>
          <a:xfrm>
            <a:off x="4358355" y="3966787"/>
            <a:ext cx="481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-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ea typeface="方正正黑简体" panose="02000000000000000000" pitchFamily="2" charset="-122"/>
                <a:cs typeface="+mn-ea"/>
              </a:rPr>
              <a:t>Thanks For Watching</a:t>
            </a:r>
            <a:endParaRPr lang="zh-CN" altLang="en-US" sz="3200" spc="-300" dirty="0">
              <a:solidFill>
                <a:schemeClr val="bg2">
                  <a:lumMod val="25000"/>
                </a:schemeClr>
              </a:solidFill>
              <a:effectLst>
                <a:outerShdw blurRad="76200" dist="88900" dir="2700000" algn="tl" rotWithShape="0">
                  <a:schemeClr val="accent2">
                    <a:alpha val="35000"/>
                  </a:schemeClr>
                </a:outerShdw>
              </a:effectLst>
              <a:ea typeface="方正正黑简体" panose="02000000000000000000" pitchFamily="2" charset="-122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接点 12"/>
          <p:cNvSpPr/>
          <p:nvPr/>
        </p:nvSpPr>
        <p:spPr>
          <a:xfrm>
            <a:off x="8057196" y="4309773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流程图: 接点 4"/>
          <p:cNvSpPr/>
          <p:nvPr/>
        </p:nvSpPr>
        <p:spPr>
          <a:xfrm>
            <a:off x="10566986" y="-1310640"/>
            <a:ext cx="2621280" cy="262128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流程图: 接点 5"/>
          <p:cNvSpPr/>
          <p:nvPr/>
        </p:nvSpPr>
        <p:spPr>
          <a:xfrm>
            <a:off x="640299" y="5841553"/>
            <a:ext cx="502702" cy="502702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流程图: 接点 12"/>
          <p:cNvSpPr/>
          <p:nvPr/>
        </p:nvSpPr>
        <p:spPr>
          <a:xfrm>
            <a:off x="-1950289" y="-5583678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流程图: 接点 6"/>
          <p:cNvSpPr/>
          <p:nvPr/>
        </p:nvSpPr>
        <p:spPr>
          <a:xfrm>
            <a:off x="10566986" y="573529"/>
            <a:ext cx="382170" cy="38217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51597" y="2013865"/>
            <a:ext cx="3128088" cy="110799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zh-CN" sz="6600" spc="-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cs typeface="+mn-ea"/>
                <a:sym typeface="+mn-lt"/>
              </a:rPr>
              <a:t>PART 1</a:t>
            </a:r>
            <a:endParaRPr lang="zh-CN" altLang="en-US" sz="6600" spc="-300" dirty="0">
              <a:solidFill>
                <a:schemeClr val="bg2">
                  <a:lumMod val="25000"/>
                </a:schemeClr>
              </a:solidFill>
              <a:effectLst>
                <a:outerShdw blurRad="76200" dist="88900" dir="2700000" algn="tl" rotWithShape="0">
                  <a:schemeClr val="accent2">
                    <a:alpha val="35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0" name="流程图: 接点 5"/>
          <p:cNvSpPr/>
          <p:nvPr/>
        </p:nvSpPr>
        <p:spPr>
          <a:xfrm>
            <a:off x="10758071" y="4997046"/>
            <a:ext cx="743324" cy="743324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4D7F58-382E-2C2C-84C4-DA95D194B9D9}"/>
              </a:ext>
            </a:extLst>
          </p:cNvPr>
          <p:cNvSpPr/>
          <p:nvPr/>
        </p:nvSpPr>
        <p:spPr>
          <a:xfrm>
            <a:off x="2268470" y="3228308"/>
            <a:ext cx="7894342" cy="101566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6000" spc="-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cs typeface="+mn-ea"/>
                <a:sym typeface="+mn-lt"/>
              </a:rPr>
              <a:t>项目背景与研究目的</a:t>
            </a:r>
          </a:p>
        </p:txBody>
      </p:sp>
    </p:spTree>
    <p:extLst>
      <p:ext uri="{BB962C8B-B14F-4D97-AF65-F5344CB8AC3E}">
        <p14:creationId xmlns:p14="http://schemas.microsoft.com/office/powerpoint/2010/main" val="106258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156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项目背景</a:t>
              </a:r>
            </a:p>
          </p:txBody>
        </p:sp>
      </p:grpSp>
      <p:cxnSp>
        <p:nvCxnSpPr>
          <p:cNvPr id="11" name="Straight Connector 17"/>
          <p:cNvCxnSpPr>
            <a:cxnSpLocks/>
          </p:cNvCxnSpPr>
          <p:nvPr/>
        </p:nvCxnSpPr>
        <p:spPr>
          <a:xfrm>
            <a:off x="4705521" y="1636557"/>
            <a:ext cx="0" cy="19349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4">
            <a:extLst>
              <a:ext uri="{FF2B5EF4-FFF2-40B4-BE49-F238E27FC236}">
                <a16:creationId xmlns:a16="http://schemas.microsoft.com/office/drawing/2014/main" id="{C90F3B4D-2EF9-0549-30FC-3E8268582BD4}"/>
              </a:ext>
            </a:extLst>
          </p:cNvPr>
          <p:cNvSpPr txBox="1"/>
          <p:nvPr/>
        </p:nvSpPr>
        <p:spPr>
          <a:xfrm>
            <a:off x="4961015" y="1798882"/>
            <a:ext cx="3913609" cy="170538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zh-CN" dirty="0">
                <a:cs typeface="+mn-ea"/>
              </a:rPr>
              <a:t>但中国还是一个发展中国家，经济发展速度仍然非常重要，部分地区由于要求环保达标而强制关闭工厂，对经济发展和就业产生了不利影响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028" name="Picture 4" descr="雾霾摄影图__人文景观_旅游摄影_摄影图库_昵图网nipic.com">
            <a:extLst>
              <a:ext uri="{FF2B5EF4-FFF2-40B4-BE49-F238E27FC236}">
                <a16:creationId xmlns:a16="http://schemas.microsoft.com/office/drawing/2014/main" id="{97C5768B-D8ED-C4EA-0204-810CE16AF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0" r="32218"/>
          <a:stretch/>
        </p:blipFill>
        <p:spPr bwMode="auto">
          <a:xfrm>
            <a:off x="9322065" y="1479667"/>
            <a:ext cx="2139958" cy="441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quotation-marks_897">
            <a:extLst>
              <a:ext uri="{FF2B5EF4-FFF2-40B4-BE49-F238E27FC236}">
                <a16:creationId xmlns:a16="http://schemas.microsoft.com/office/drawing/2014/main" id="{805A4833-45DD-9A71-F15C-925139A3554E}"/>
              </a:ext>
            </a:extLst>
          </p:cNvPr>
          <p:cNvSpPr>
            <a:spLocks noChangeAspect="1"/>
          </p:cNvSpPr>
          <p:nvPr/>
        </p:nvSpPr>
        <p:spPr bwMode="auto">
          <a:xfrm>
            <a:off x="861285" y="1433889"/>
            <a:ext cx="889042" cy="761681"/>
          </a:xfrm>
          <a:custGeom>
            <a:avLst/>
            <a:gdLst>
              <a:gd name="connsiteX0" fmla="*/ 479725 w 558900"/>
              <a:gd name="connsiteY0" fmla="*/ 0 h 478835"/>
              <a:gd name="connsiteX1" fmla="*/ 479725 w 558900"/>
              <a:gd name="connsiteY1" fmla="*/ 133816 h 478835"/>
              <a:gd name="connsiteX2" fmla="*/ 419940 w 558900"/>
              <a:gd name="connsiteY2" fmla="*/ 217653 h 478835"/>
              <a:gd name="connsiteX3" fmla="*/ 419940 w 558900"/>
              <a:gd name="connsiteY3" fmla="*/ 259571 h 478835"/>
              <a:gd name="connsiteX4" fmla="*/ 558900 w 558900"/>
              <a:gd name="connsiteY4" fmla="*/ 259571 h 478835"/>
              <a:gd name="connsiteX5" fmla="*/ 558900 w 558900"/>
              <a:gd name="connsiteY5" fmla="*/ 478835 h 478835"/>
              <a:gd name="connsiteX6" fmla="*/ 298754 w 558900"/>
              <a:gd name="connsiteY6" fmla="*/ 478835 h 478835"/>
              <a:gd name="connsiteX7" fmla="*/ 298754 w 558900"/>
              <a:gd name="connsiteY7" fmla="*/ 259571 h 478835"/>
              <a:gd name="connsiteX8" fmla="*/ 479725 w 558900"/>
              <a:gd name="connsiteY8" fmla="*/ 0 h 478835"/>
              <a:gd name="connsiteX9" fmla="*/ 179355 w 558900"/>
              <a:gd name="connsiteY9" fmla="*/ 0 h 478835"/>
              <a:gd name="connsiteX10" fmla="*/ 179355 w 558900"/>
              <a:gd name="connsiteY10" fmla="*/ 133816 h 478835"/>
              <a:gd name="connsiteX11" fmla="*/ 119570 w 558900"/>
              <a:gd name="connsiteY11" fmla="*/ 217653 h 478835"/>
              <a:gd name="connsiteX12" fmla="*/ 119570 w 558900"/>
              <a:gd name="connsiteY12" fmla="*/ 259571 h 478835"/>
              <a:gd name="connsiteX13" fmla="*/ 260146 w 558900"/>
              <a:gd name="connsiteY13" fmla="*/ 259571 h 478835"/>
              <a:gd name="connsiteX14" fmla="*/ 260146 w 558900"/>
              <a:gd name="connsiteY14" fmla="*/ 478835 h 478835"/>
              <a:gd name="connsiteX15" fmla="*/ 0 w 558900"/>
              <a:gd name="connsiteY15" fmla="*/ 478835 h 478835"/>
              <a:gd name="connsiteX16" fmla="*/ 0 w 558900"/>
              <a:gd name="connsiteY16" fmla="*/ 259571 h 478835"/>
              <a:gd name="connsiteX17" fmla="*/ 179355 w 558900"/>
              <a:gd name="connsiteY17" fmla="*/ 0 h 4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8900" h="478835">
                <a:moveTo>
                  <a:pt x="479725" y="0"/>
                </a:moveTo>
                <a:lnTo>
                  <a:pt x="479725" y="133816"/>
                </a:lnTo>
                <a:cubicBezTo>
                  <a:pt x="419940" y="133816"/>
                  <a:pt x="419940" y="145102"/>
                  <a:pt x="419940" y="217653"/>
                </a:cubicBezTo>
                <a:lnTo>
                  <a:pt x="419940" y="259571"/>
                </a:lnTo>
                <a:lnTo>
                  <a:pt x="558900" y="259571"/>
                </a:lnTo>
                <a:lnTo>
                  <a:pt x="558900" y="478835"/>
                </a:lnTo>
                <a:lnTo>
                  <a:pt x="298754" y="478835"/>
                </a:lnTo>
                <a:lnTo>
                  <a:pt x="298754" y="259571"/>
                </a:lnTo>
                <a:cubicBezTo>
                  <a:pt x="298754" y="93510"/>
                  <a:pt x="339149" y="0"/>
                  <a:pt x="479725" y="0"/>
                </a:cubicBezTo>
                <a:close/>
                <a:moveTo>
                  <a:pt x="179355" y="0"/>
                </a:moveTo>
                <a:lnTo>
                  <a:pt x="179355" y="133816"/>
                </a:lnTo>
                <a:cubicBezTo>
                  <a:pt x="119570" y="133816"/>
                  <a:pt x="119570" y="145102"/>
                  <a:pt x="119570" y="217653"/>
                </a:cubicBezTo>
                <a:lnTo>
                  <a:pt x="119570" y="259571"/>
                </a:lnTo>
                <a:lnTo>
                  <a:pt x="260146" y="259571"/>
                </a:lnTo>
                <a:lnTo>
                  <a:pt x="260146" y="478835"/>
                </a:lnTo>
                <a:lnTo>
                  <a:pt x="0" y="478835"/>
                </a:lnTo>
                <a:lnTo>
                  <a:pt x="0" y="259571"/>
                </a:lnTo>
                <a:cubicBezTo>
                  <a:pt x="0" y="93510"/>
                  <a:pt x="40395" y="0"/>
                  <a:pt x="17935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DAA4597F-8D07-10B3-A01A-C74E56FF947D}"/>
              </a:ext>
            </a:extLst>
          </p:cNvPr>
          <p:cNvSpPr txBox="1"/>
          <p:nvPr/>
        </p:nvSpPr>
        <p:spPr>
          <a:xfrm>
            <a:off x="1038095" y="1751330"/>
            <a:ext cx="3463933" cy="170538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zh-CN" dirty="0">
                <a:cs typeface="+mn-ea"/>
              </a:rPr>
              <a:t>长三角地区是我国最大的城市群之一，也是经济发展的龙头，人口密集、</a:t>
            </a:r>
            <a:r>
              <a:rPr lang="en-US" altLang="zh-CN" dirty="0">
                <a:cs typeface="+mn-ea"/>
              </a:rPr>
              <a:t>GDP</a:t>
            </a:r>
            <a:r>
              <a:rPr lang="zh-CN" altLang="zh-CN" dirty="0">
                <a:cs typeface="+mn-ea"/>
              </a:rPr>
              <a:t>高，空气质量下降严重影响人民生活和工作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051D012-ED6F-4FEB-C537-9B9C5DE339B1}"/>
              </a:ext>
            </a:extLst>
          </p:cNvPr>
          <p:cNvSpPr/>
          <p:nvPr/>
        </p:nvSpPr>
        <p:spPr>
          <a:xfrm>
            <a:off x="898116" y="4139203"/>
            <a:ext cx="8125798" cy="1649487"/>
          </a:xfrm>
          <a:prstGeom prst="roundRect">
            <a:avLst/>
          </a:prstGeom>
          <a:solidFill>
            <a:srgbClr val="D9E8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A5FD437-EA4F-9B4C-9F5F-9697A7425FEB}"/>
              </a:ext>
            </a:extLst>
          </p:cNvPr>
          <p:cNvSpPr txBox="1"/>
          <p:nvPr/>
        </p:nvSpPr>
        <p:spPr>
          <a:xfrm>
            <a:off x="1177002" y="4380067"/>
            <a:ext cx="756802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cs typeface="+mn-ea"/>
              </a:rPr>
              <a:t>因此，研究空气质量和经济发展的关系非常重要，以便精准施策、分城施策，避免为了环保要求“一刀切”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156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研究目的</a:t>
              </a:r>
            </a:p>
          </p:txBody>
        </p:sp>
      </p:grpSp>
      <p:pic>
        <p:nvPicPr>
          <p:cNvPr id="1028" name="Picture 4" descr="雾霾摄影图__人文景观_旅游摄影_摄影图库_昵图网nipic.com">
            <a:extLst>
              <a:ext uri="{FF2B5EF4-FFF2-40B4-BE49-F238E27FC236}">
                <a16:creationId xmlns:a16="http://schemas.microsoft.com/office/drawing/2014/main" id="{97C5768B-D8ED-C4EA-0204-810CE16AF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0" r="32218"/>
          <a:stretch/>
        </p:blipFill>
        <p:spPr bwMode="auto">
          <a:xfrm>
            <a:off x="9322065" y="1479667"/>
            <a:ext cx="2139958" cy="441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051D012-ED6F-4FEB-C537-9B9C5DE339B1}"/>
              </a:ext>
            </a:extLst>
          </p:cNvPr>
          <p:cNvSpPr/>
          <p:nvPr/>
        </p:nvSpPr>
        <p:spPr>
          <a:xfrm>
            <a:off x="1622790" y="3741890"/>
            <a:ext cx="7169922" cy="1846147"/>
          </a:xfrm>
          <a:prstGeom prst="roundRect">
            <a:avLst/>
          </a:prstGeom>
          <a:solidFill>
            <a:srgbClr val="D9E8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7AAAFF-CA2D-92DE-4A1A-1BEF10234DCC}"/>
              </a:ext>
            </a:extLst>
          </p:cNvPr>
          <p:cNvSpPr txBox="1"/>
          <p:nvPr/>
        </p:nvSpPr>
        <p:spPr>
          <a:xfrm>
            <a:off x="1798943" y="1727526"/>
            <a:ext cx="7258446" cy="1846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分析主要污染物对</a:t>
            </a:r>
            <a:r>
              <a:rPr lang="en-US" altLang="zh-CN" sz="2000" dirty="0"/>
              <a:t>AQI</a:t>
            </a:r>
            <a:r>
              <a:rPr lang="zh-CN" altLang="en-US" sz="2000" dirty="0"/>
              <a:t>的影响程度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分析不同月份</a:t>
            </a:r>
            <a:r>
              <a:rPr lang="en-US" altLang="zh-CN" sz="2000" dirty="0"/>
              <a:t>AQI</a:t>
            </a:r>
            <a:r>
              <a:rPr lang="zh-CN" altLang="en-US" sz="2000" dirty="0"/>
              <a:t>的变化情况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分析平均</a:t>
            </a:r>
            <a:r>
              <a:rPr lang="en-US" altLang="zh-CN" sz="2000" dirty="0"/>
              <a:t>AQI</a:t>
            </a:r>
            <a:r>
              <a:rPr lang="zh-CN" altLang="en-US" sz="2000" dirty="0"/>
              <a:t>和经济指标数据的关系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FBAEB5-0FC4-F13E-B3EE-325AC2C70156}"/>
              </a:ext>
            </a:extLst>
          </p:cNvPr>
          <p:cNvSpPr txBox="1"/>
          <p:nvPr/>
        </p:nvSpPr>
        <p:spPr>
          <a:xfrm>
            <a:off x="2287150" y="4078327"/>
            <a:ext cx="583677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辅助各城市在发展经济的同时，有效控制</a:t>
            </a:r>
            <a:r>
              <a:rPr lang="en-US" altLang="zh-CN" sz="2400" dirty="0"/>
              <a:t>AQI</a:t>
            </a:r>
            <a:r>
              <a:rPr lang="zh-CN" altLang="en-US" sz="2400" dirty="0"/>
              <a:t>，实现经济发展和环境保护</a:t>
            </a:r>
            <a:r>
              <a:rPr lang="en-US" altLang="zh-CN" sz="2400" dirty="0"/>
              <a:t>“</a:t>
            </a:r>
            <a:r>
              <a:rPr lang="zh-CN" altLang="en-US" sz="2400" dirty="0"/>
              <a:t>两不误</a:t>
            </a:r>
            <a:r>
              <a:rPr lang="en-US" altLang="zh-CN" sz="2400" dirty="0"/>
              <a:t>”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D580E7-ACC0-A078-65C8-7F05343F8AA4}"/>
              </a:ext>
            </a:extLst>
          </p:cNvPr>
          <p:cNvSpPr txBox="1"/>
          <p:nvPr/>
        </p:nvSpPr>
        <p:spPr>
          <a:xfrm>
            <a:off x="1791726" y="1265469"/>
            <a:ext cx="469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AQI</a:t>
            </a:r>
            <a:r>
              <a:rPr lang="zh-CN" altLang="en-US" sz="2400" dirty="0"/>
              <a:t>：空气质量数据的具体数值</a:t>
            </a:r>
          </a:p>
        </p:txBody>
      </p:sp>
    </p:spTree>
    <p:extLst>
      <p:ext uri="{BB962C8B-B14F-4D97-AF65-F5344CB8AC3E}">
        <p14:creationId xmlns:p14="http://schemas.microsoft.com/office/powerpoint/2010/main" val="232786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接点 12"/>
          <p:cNvSpPr/>
          <p:nvPr/>
        </p:nvSpPr>
        <p:spPr>
          <a:xfrm>
            <a:off x="8057196" y="4309773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流程图: 接点 4"/>
          <p:cNvSpPr/>
          <p:nvPr/>
        </p:nvSpPr>
        <p:spPr>
          <a:xfrm>
            <a:off x="10566986" y="-1310640"/>
            <a:ext cx="2621280" cy="262128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流程图: 接点 5"/>
          <p:cNvSpPr/>
          <p:nvPr/>
        </p:nvSpPr>
        <p:spPr>
          <a:xfrm>
            <a:off x="640299" y="5841553"/>
            <a:ext cx="502702" cy="502702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流程图: 接点 12"/>
          <p:cNvSpPr/>
          <p:nvPr/>
        </p:nvSpPr>
        <p:spPr>
          <a:xfrm>
            <a:off x="-1950289" y="-5583678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流程图: 接点 6"/>
          <p:cNvSpPr/>
          <p:nvPr/>
        </p:nvSpPr>
        <p:spPr>
          <a:xfrm>
            <a:off x="10566986" y="573529"/>
            <a:ext cx="382170" cy="38217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51597" y="2013865"/>
            <a:ext cx="3128088" cy="110799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zh-CN" sz="6600" spc="-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cs typeface="+mn-ea"/>
                <a:sym typeface="+mn-lt"/>
              </a:rPr>
              <a:t>PART 2</a:t>
            </a:r>
            <a:endParaRPr lang="zh-CN" altLang="en-US" sz="6600" spc="-300" dirty="0">
              <a:solidFill>
                <a:schemeClr val="bg2">
                  <a:lumMod val="25000"/>
                </a:schemeClr>
              </a:solidFill>
              <a:effectLst>
                <a:outerShdw blurRad="76200" dist="88900" dir="2700000" algn="tl" rotWithShape="0">
                  <a:schemeClr val="accent2">
                    <a:alpha val="35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0" name="流程图: 接点 5"/>
          <p:cNvSpPr/>
          <p:nvPr/>
        </p:nvSpPr>
        <p:spPr>
          <a:xfrm>
            <a:off x="10758071" y="4997046"/>
            <a:ext cx="743324" cy="743324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4D7F58-382E-2C2C-84C4-DA95D194B9D9}"/>
              </a:ext>
            </a:extLst>
          </p:cNvPr>
          <p:cNvSpPr/>
          <p:nvPr/>
        </p:nvSpPr>
        <p:spPr>
          <a:xfrm>
            <a:off x="2920306" y="3121861"/>
            <a:ext cx="6590670" cy="101566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6000" spc="-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cs typeface="+mn-ea"/>
                <a:sym typeface="+mn-lt"/>
              </a:rPr>
              <a:t>数据采集与分析</a:t>
            </a:r>
          </a:p>
        </p:txBody>
      </p:sp>
    </p:spTree>
    <p:extLst>
      <p:ext uri="{BB962C8B-B14F-4D97-AF65-F5344CB8AC3E}">
        <p14:creationId xmlns:p14="http://schemas.microsoft.com/office/powerpoint/2010/main" val="120948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156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研究过程</a:t>
              </a:r>
            </a:p>
          </p:txBody>
        </p:sp>
      </p:grpSp>
      <p:sp>
        <p:nvSpPr>
          <p:cNvPr id="4" name="TextBox 24">
            <a:extLst>
              <a:ext uri="{FF2B5EF4-FFF2-40B4-BE49-F238E27FC236}">
                <a16:creationId xmlns:a16="http://schemas.microsoft.com/office/drawing/2014/main" id="{4DB0C283-D543-C547-67BA-8DF604DD0F4D}"/>
              </a:ext>
            </a:extLst>
          </p:cNvPr>
          <p:cNvSpPr txBox="1"/>
          <p:nvPr/>
        </p:nvSpPr>
        <p:spPr>
          <a:xfrm>
            <a:off x="4809589" y="4666542"/>
            <a:ext cx="2292248" cy="82540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defTabSz="1217930">
              <a:lnSpc>
                <a:spcPct val="150000"/>
              </a:lnSpc>
              <a:defRPr/>
            </a:pPr>
            <a:r>
              <a:rPr lang="zh-CN" altLang="en-US" sz="3600" dirty="0"/>
              <a:t>数据处理</a:t>
            </a:r>
            <a:endParaRPr lang="en-US" altLang="zh-CN" sz="3600" dirty="0"/>
          </a:p>
        </p:txBody>
      </p:sp>
      <p:grpSp>
        <p:nvGrpSpPr>
          <p:cNvPr id="3" name="Group 29">
            <a:extLst>
              <a:ext uri="{FF2B5EF4-FFF2-40B4-BE49-F238E27FC236}">
                <a16:creationId xmlns:a16="http://schemas.microsoft.com/office/drawing/2014/main" id="{43FB19F4-6615-2CB1-114F-DFB1E0CDEFF6}"/>
              </a:ext>
            </a:extLst>
          </p:cNvPr>
          <p:cNvGrpSpPr/>
          <p:nvPr/>
        </p:nvGrpSpPr>
        <p:grpSpPr>
          <a:xfrm>
            <a:off x="2036670" y="2379797"/>
            <a:ext cx="8118657" cy="2265419"/>
            <a:chOff x="2970126" y="2149542"/>
            <a:chExt cx="12989851" cy="3624671"/>
          </a:xfrm>
        </p:grpSpPr>
        <p:sp>
          <p:nvSpPr>
            <p:cNvPr id="6" name="Notched Right Arrow 30">
              <a:extLst>
                <a:ext uri="{FF2B5EF4-FFF2-40B4-BE49-F238E27FC236}">
                  <a16:creationId xmlns:a16="http://schemas.microsoft.com/office/drawing/2014/main" id="{F32CC7E9-11C7-F4A5-0983-67E923371136}"/>
                </a:ext>
              </a:extLst>
            </p:cNvPr>
            <p:cNvSpPr/>
            <p:nvPr/>
          </p:nvSpPr>
          <p:spPr>
            <a:xfrm>
              <a:off x="2970126" y="2149542"/>
              <a:ext cx="12989851" cy="3624671"/>
            </a:xfrm>
            <a:prstGeom prst="notchedRightArrow">
              <a:avLst/>
            </a:prstGeom>
            <a:solidFill>
              <a:schemeClr val="bg1">
                <a:lumMod val="85000"/>
                <a:alpha val="5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Oval 31">
              <a:extLst>
                <a:ext uri="{FF2B5EF4-FFF2-40B4-BE49-F238E27FC236}">
                  <a16:creationId xmlns:a16="http://schemas.microsoft.com/office/drawing/2014/main" id="{AF86E62A-34CF-DC93-2E96-17B1B0957E3B}"/>
                </a:ext>
              </a:extLst>
            </p:cNvPr>
            <p:cNvSpPr/>
            <p:nvPr/>
          </p:nvSpPr>
          <p:spPr>
            <a:xfrm>
              <a:off x="8127028" y="3052091"/>
              <a:ext cx="1806091" cy="18060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11" name="Oval 32">
              <a:extLst>
                <a:ext uri="{FF2B5EF4-FFF2-40B4-BE49-F238E27FC236}">
                  <a16:creationId xmlns:a16="http://schemas.microsoft.com/office/drawing/2014/main" id="{EE46E19A-C7D2-5CD3-9519-CE4442EE42C1}"/>
                </a:ext>
              </a:extLst>
            </p:cNvPr>
            <p:cNvSpPr/>
            <p:nvPr/>
          </p:nvSpPr>
          <p:spPr>
            <a:xfrm>
              <a:off x="11074393" y="3018145"/>
              <a:ext cx="1806091" cy="18060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625B1883-C9A6-BF44-6AF0-BA6B81DD20C9}"/>
              </a:ext>
            </a:extLst>
          </p:cNvPr>
          <p:cNvCxnSpPr>
            <a:cxnSpLocks/>
          </p:cNvCxnSpPr>
          <p:nvPr/>
        </p:nvCxnSpPr>
        <p:spPr>
          <a:xfrm>
            <a:off x="7666240" y="2247198"/>
            <a:ext cx="0" cy="7039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id="{830C6531-C34D-67B3-3092-CC45300511D5}"/>
              </a:ext>
            </a:extLst>
          </p:cNvPr>
          <p:cNvCxnSpPr>
            <a:cxnSpLocks/>
          </p:cNvCxnSpPr>
          <p:nvPr/>
        </p:nvCxnSpPr>
        <p:spPr>
          <a:xfrm>
            <a:off x="5824137" y="4072696"/>
            <a:ext cx="0" cy="7039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4">
            <a:extLst>
              <a:ext uri="{FF2B5EF4-FFF2-40B4-BE49-F238E27FC236}">
                <a16:creationId xmlns:a16="http://schemas.microsoft.com/office/drawing/2014/main" id="{2CCFCF53-1CDD-5104-1E3E-E9CF6F3C1282}"/>
              </a:ext>
            </a:extLst>
          </p:cNvPr>
          <p:cNvSpPr txBox="1"/>
          <p:nvPr/>
        </p:nvSpPr>
        <p:spPr>
          <a:xfrm>
            <a:off x="6661664" y="1421157"/>
            <a:ext cx="2292248" cy="82540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defTabSz="1217930">
              <a:lnSpc>
                <a:spcPct val="150000"/>
              </a:lnSpc>
              <a:defRPr/>
            </a:pPr>
            <a:r>
              <a:rPr lang="zh-CN" altLang="en-US" sz="3600" dirty="0"/>
              <a:t>数据分析</a:t>
            </a:r>
            <a:endParaRPr lang="en-US" altLang="zh-CN" sz="3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4AB4508-D6B2-D88B-C5FE-E9CD44894565}"/>
              </a:ext>
            </a:extLst>
          </p:cNvPr>
          <p:cNvSpPr txBox="1"/>
          <p:nvPr/>
        </p:nvSpPr>
        <p:spPr>
          <a:xfrm>
            <a:off x="5551321" y="3145503"/>
            <a:ext cx="461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401B120-D388-7014-5894-B514F53763F6}"/>
              </a:ext>
            </a:extLst>
          </p:cNvPr>
          <p:cNvSpPr txBox="1"/>
          <p:nvPr/>
        </p:nvSpPr>
        <p:spPr>
          <a:xfrm>
            <a:off x="7414306" y="3137114"/>
            <a:ext cx="461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9" name="Oval 33">
            <a:extLst>
              <a:ext uri="{FF2B5EF4-FFF2-40B4-BE49-F238E27FC236}">
                <a16:creationId xmlns:a16="http://schemas.microsoft.com/office/drawing/2014/main" id="{18AE32E6-A60D-A46F-0A16-F7F631E48582}"/>
              </a:ext>
            </a:extLst>
          </p:cNvPr>
          <p:cNvSpPr/>
          <p:nvPr/>
        </p:nvSpPr>
        <p:spPr>
          <a:xfrm>
            <a:off x="3416161" y="2943889"/>
            <a:ext cx="1128807" cy="112880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4849AD-552E-1E9E-2C6B-1CC4AC98918E}"/>
              </a:ext>
            </a:extLst>
          </p:cNvPr>
          <p:cNvSpPr txBox="1"/>
          <p:nvPr/>
        </p:nvSpPr>
        <p:spPr>
          <a:xfrm>
            <a:off x="3740473" y="3145503"/>
            <a:ext cx="461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1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17">
            <a:extLst>
              <a:ext uri="{FF2B5EF4-FFF2-40B4-BE49-F238E27FC236}">
                <a16:creationId xmlns:a16="http://schemas.microsoft.com/office/drawing/2014/main" id="{A6D96457-502B-6453-52AB-68AC2C05C9EB}"/>
              </a:ext>
            </a:extLst>
          </p:cNvPr>
          <p:cNvCxnSpPr>
            <a:cxnSpLocks/>
          </p:cNvCxnSpPr>
          <p:nvPr/>
        </p:nvCxnSpPr>
        <p:spPr>
          <a:xfrm>
            <a:off x="3980564" y="2239905"/>
            <a:ext cx="0" cy="7039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4">
            <a:extLst>
              <a:ext uri="{FF2B5EF4-FFF2-40B4-BE49-F238E27FC236}">
                <a16:creationId xmlns:a16="http://schemas.microsoft.com/office/drawing/2014/main" id="{7C1F8E04-9B95-A89B-7415-F03FC4FC738E}"/>
              </a:ext>
            </a:extLst>
          </p:cNvPr>
          <p:cNvSpPr txBox="1"/>
          <p:nvPr/>
        </p:nvSpPr>
        <p:spPr>
          <a:xfrm>
            <a:off x="2967486" y="1421795"/>
            <a:ext cx="2292248" cy="82540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defTabSz="1217930">
              <a:lnSpc>
                <a:spcPct val="150000"/>
              </a:lnSpc>
              <a:defRPr/>
            </a:pPr>
            <a:r>
              <a:rPr lang="zh-CN" altLang="en-US" sz="3600" dirty="0"/>
              <a:t>数据采集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0629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156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数据采集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2D443C2-EFFE-DD52-98FD-CBE1C1348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68"/>
          <a:stretch/>
        </p:blipFill>
        <p:spPr>
          <a:xfrm>
            <a:off x="1469003" y="2991174"/>
            <a:ext cx="3949031" cy="26883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1AA9C9-00F2-FB31-55B7-2589C91055D3}"/>
              </a:ext>
            </a:extLst>
          </p:cNvPr>
          <p:cNvSpPr txBox="1"/>
          <p:nvPr/>
        </p:nvSpPr>
        <p:spPr>
          <a:xfrm>
            <a:off x="2678084" y="5740044"/>
            <a:ext cx="2999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空气质量数据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F79BDC-BA8E-F6A9-6393-098BB6B6EE51}"/>
              </a:ext>
            </a:extLst>
          </p:cNvPr>
          <p:cNvSpPr txBox="1"/>
          <p:nvPr/>
        </p:nvSpPr>
        <p:spPr>
          <a:xfrm>
            <a:off x="7689161" y="5167476"/>
            <a:ext cx="2999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经济指标数据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097140B-673B-888E-1E61-870D0AD01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180" y="1874111"/>
            <a:ext cx="4344760" cy="310977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80C5D3D1-E0BC-BB0E-FF5A-3A944114B51A}"/>
              </a:ext>
            </a:extLst>
          </p:cNvPr>
          <p:cNvSpPr/>
          <p:nvPr/>
        </p:nvSpPr>
        <p:spPr>
          <a:xfrm>
            <a:off x="1299758" y="973364"/>
            <a:ext cx="4279153" cy="1756728"/>
          </a:xfrm>
          <a:prstGeom prst="roundRect">
            <a:avLst/>
          </a:prstGeom>
          <a:solidFill>
            <a:srgbClr val="D9E8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C0346F41-9C6D-3C25-A118-66B506545430}"/>
              </a:ext>
            </a:extLst>
          </p:cNvPr>
          <p:cNvSpPr txBox="1"/>
          <p:nvPr/>
        </p:nvSpPr>
        <p:spPr>
          <a:xfrm>
            <a:off x="1392814" y="1178492"/>
            <a:ext cx="4186097" cy="170538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defTabSz="1217930">
              <a:lnSpc>
                <a:spcPct val="150000"/>
              </a:lnSpc>
              <a:defRPr/>
            </a:pPr>
            <a:r>
              <a:rPr lang="zh-CN" altLang="en-US" dirty="0"/>
              <a:t>研究数据：</a:t>
            </a:r>
            <a:r>
              <a:rPr lang="zh-CN" altLang="zh-CN" dirty="0"/>
              <a:t>长三角地区的</a:t>
            </a:r>
            <a:r>
              <a:rPr lang="en-US" altLang="zh-CN" dirty="0"/>
              <a:t>2014-2017</a:t>
            </a:r>
            <a:r>
              <a:rPr lang="zh-CN" altLang="zh-CN" dirty="0"/>
              <a:t>年空气质量数据和部分经济指标</a:t>
            </a:r>
            <a:endParaRPr lang="en-US" altLang="zh-CN" dirty="0"/>
          </a:p>
          <a:p>
            <a:pPr defTabSz="1217930">
              <a:lnSpc>
                <a:spcPct val="150000"/>
              </a:lnSpc>
              <a:defRPr/>
            </a:pPr>
            <a:r>
              <a:rPr lang="zh-CN" altLang="en-US" dirty="0"/>
              <a:t>数据来源：</a:t>
            </a:r>
            <a:r>
              <a:rPr lang="zh-CN" altLang="zh-CN" dirty="0"/>
              <a:t>北京大学开放数据研究平台</a:t>
            </a:r>
            <a:endParaRPr lang="en-US" altLang="zh-CN" dirty="0"/>
          </a:p>
          <a:p>
            <a:pPr defTabSz="1217930">
              <a:lnSpc>
                <a:spcPct val="150000"/>
              </a:lnSpc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674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156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数据采集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2D443C2-EFFE-DD52-98FD-CBE1C1348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2"/>
          <a:stretch/>
        </p:blipFill>
        <p:spPr>
          <a:xfrm>
            <a:off x="6474821" y="1780119"/>
            <a:ext cx="4967997" cy="32977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6CE2B02-105B-27E0-AF54-8CE40523B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61" t="36884" r="55509" b="34269"/>
          <a:stretch/>
        </p:blipFill>
        <p:spPr>
          <a:xfrm>
            <a:off x="1404358" y="2669742"/>
            <a:ext cx="4472896" cy="22316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9068F7-5D89-62B5-4ECA-E155EA2B96E9}"/>
              </a:ext>
            </a:extLst>
          </p:cNvPr>
          <p:cNvSpPr txBox="1"/>
          <p:nvPr/>
        </p:nvSpPr>
        <p:spPr>
          <a:xfrm>
            <a:off x="1294985" y="1513263"/>
            <a:ext cx="469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AQI</a:t>
            </a:r>
            <a:r>
              <a:rPr lang="zh-CN" altLang="en-US" sz="2400" dirty="0"/>
              <a:t>：空气质量数据的具体数值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ADA941-0CF5-7023-C21A-BF42D6AB7FEE}"/>
              </a:ext>
            </a:extLst>
          </p:cNvPr>
          <p:cNvSpPr/>
          <p:nvPr/>
        </p:nvSpPr>
        <p:spPr>
          <a:xfrm>
            <a:off x="7278682" y="1923635"/>
            <a:ext cx="1000528" cy="2977752"/>
          </a:xfrm>
          <a:prstGeom prst="rect">
            <a:avLst/>
          </a:prstGeom>
          <a:noFill/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88121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oczczn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1001</Words>
  <Application>Microsoft Office PowerPoint</Application>
  <PresentationFormat>宽屏</PresentationFormat>
  <Paragraphs>125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方正正黑简体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蓝色圆点</dc:title>
  <dc:creator>第一PPT</dc:creator>
  <cp:keywords>www.1ppt.com</cp:keywords>
  <dc:description>www.1ppt.com</dc:description>
  <cp:lastModifiedBy>tong</cp:lastModifiedBy>
  <cp:revision>399</cp:revision>
  <dcterms:created xsi:type="dcterms:W3CDTF">2021-05-18T08:51:17Z</dcterms:created>
  <dcterms:modified xsi:type="dcterms:W3CDTF">2023-12-02T13:24:59Z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FB7780AF960E4B5CBA7C46FFDD115AA0</vt:lpwstr>
  </property>
</Properties>
</file>