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90" r:id="rId4"/>
    <p:sldId id="300" r:id="rId5"/>
    <p:sldId id="258" r:id="rId6"/>
    <p:sldId id="276" r:id="rId7"/>
    <p:sldId id="303" r:id="rId8"/>
    <p:sldId id="304" r:id="rId9"/>
    <p:sldId id="278" r:id="rId10"/>
    <p:sldId id="279" r:id="rId11"/>
    <p:sldId id="280" r:id="rId12"/>
    <p:sldId id="281" r:id="rId13"/>
    <p:sldId id="297" r:id="rId14"/>
    <p:sldId id="299" r:id="rId15"/>
    <p:sldId id="282" r:id="rId16"/>
    <p:sldId id="305" r:id="rId17"/>
    <p:sldId id="285" r:id="rId18"/>
    <p:sldId id="288" r:id="rId19"/>
    <p:sldId id="306" r:id="rId20"/>
    <p:sldId id="307" r:id="rId21"/>
    <p:sldId id="289" r:id="rId22"/>
    <p:sldId id="308" r:id="rId23"/>
    <p:sldId id="309" r:id="rId24"/>
    <p:sldId id="310" r:id="rId25"/>
    <p:sldId id="294" r:id="rId26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E8"/>
    <a:srgbClr val="FABE00"/>
    <a:srgbClr val="000000"/>
    <a:srgbClr val="95B8FD"/>
    <a:srgbClr val="EFE8E8"/>
    <a:srgbClr val="ADDB7B"/>
    <a:srgbClr val="9E7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95" autoAdjust="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ocuments\studies\Wake%20Forest%20University\CS%20Research%20-%20Computer%20Vision\Results\BatchSize16_LRStart1e-05_LREnd0.0001_Num10_res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ocuments\studies\Wake%20Forest%20University\CS%20Research%20-%20Computer%20Vision\Results\LR7e-05_res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/>
              <a:t>Experiment:</a:t>
            </a:r>
            <a:r>
              <a:rPr lang="en-US" altLang="zh-CN" b="1" baseline="0" dirty="0"/>
              <a:t> Learning Rate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'BatchSize16_LRStart1e-05_LREnd0'!$B$1</c:f>
              <c:strCache>
                <c:ptCount val="1"/>
                <c:pt idx="0">
                  <c:v>Training Jaccard Index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'BatchSize16_LRStart1e-05_LREnd0'!$A$2:$A$11</c:f>
              <c:numCache>
                <c:formatCode>0E+00</c:formatCode>
                <c:ptCount val="10"/>
                <c:pt idx="0">
                  <c:v>1.0000000000000001E-5</c:v>
                </c:pt>
                <c:pt idx="1">
                  <c:v>2.0000000000000002E-5</c:v>
                </c:pt>
                <c:pt idx="2">
                  <c:v>3.0000000000000001E-5</c:v>
                </c:pt>
                <c:pt idx="3">
                  <c:v>4.0000000000000003E-5</c:v>
                </c:pt>
                <c:pt idx="4">
                  <c:v>5.0000000000000002E-5</c:v>
                </c:pt>
                <c:pt idx="5">
                  <c:v>6.0000000000000002E-5</c:v>
                </c:pt>
                <c:pt idx="6">
                  <c:v>6.9999999999999994E-5</c:v>
                </c:pt>
                <c:pt idx="7">
                  <c:v>8.0000000000000007E-5</c:v>
                </c:pt>
                <c:pt idx="8">
                  <c:v>9.0000000000000006E-5</c:v>
                </c:pt>
                <c:pt idx="9">
                  <c:v>1E-4</c:v>
                </c:pt>
              </c:numCache>
            </c:numRef>
          </c:cat>
          <c:val>
            <c:numRef>
              <c:f>'BatchSize16_LRStart1e-05_LREnd0'!$B$2:$B$11</c:f>
              <c:numCache>
                <c:formatCode>General</c:formatCode>
                <c:ptCount val="10"/>
                <c:pt idx="0">
                  <c:v>0.36468119999999998</c:v>
                </c:pt>
                <c:pt idx="1">
                  <c:v>0.54750739999999998</c:v>
                </c:pt>
                <c:pt idx="2">
                  <c:v>0.39253961999999998</c:v>
                </c:pt>
                <c:pt idx="3">
                  <c:v>0.38775157999999998</c:v>
                </c:pt>
                <c:pt idx="4">
                  <c:v>0.40685402999999998</c:v>
                </c:pt>
                <c:pt idx="5">
                  <c:v>0.70724140000000002</c:v>
                </c:pt>
                <c:pt idx="6">
                  <c:v>0.46859610000000002</c:v>
                </c:pt>
                <c:pt idx="7">
                  <c:v>0.43069940000000001</c:v>
                </c:pt>
                <c:pt idx="8">
                  <c:v>0.39390773000000001</c:v>
                </c:pt>
                <c:pt idx="9">
                  <c:v>0.32074570000000002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CF-454B-AA69-A197A6E05B4A}"/>
            </c:ext>
          </c:extLst>
        </c:ser>
        <c:ser>
          <c:idx val="1"/>
          <c:order val="1"/>
          <c:tx>
            <c:strRef>
              <c:f>'BatchSize16_LRStart1e-05_LREnd0'!$C$1</c:f>
              <c:strCache>
                <c:ptCount val="1"/>
                <c:pt idx="0">
                  <c:v>Validation Jaccard Index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'BatchSize16_LRStart1e-05_LREnd0'!$A$2:$A$11</c:f>
              <c:numCache>
                <c:formatCode>0E+00</c:formatCode>
                <c:ptCount val="10"/>
                <c:pt idx="0">
                  <c:v>1.0000000000000001E-5</c:v>
                </c:pt>
                <c:pt idx="1">
                  <c:v>2.0000000000000002E-5</c:v>
                </c:pt>
                <c:pt idx="2">
                  <c:v>3.0000000000000001E-5</c:v>
                </c:pt>
                <c:pt idx="3">
                  <c:v>4.0000000000000003E-5</c:v>
                </c:pt>
                <c:pt idx="4">
                  <c:v>5.0000000000000002E-5</c:v>
                </c:pt>
                <c:pt idx="5">
                  <c:v>6.0000000000000002E-5</c:v>
                </c:pt>
                <c:pt idx="6">
                  <c:v>6.9999999999999994E-5</c:v>
                </c:pt>
                <c:pt idx="7">
                  <c:v>8.0000000000000007E-5</c:v>
                </c:pt>
                <c:pt idx="8">
                  <c:v>9.0000000000000006E-5</c:v>
                </c:pt>
                <c:pt idx="9">
                  <c:v>1E-4</c:v>
                </c:pt>
              </c:numCache>
            </c:numRef>
          </c:cat>
          <c:val>
            <c:numRef>
              <c:f>'BatchSize16_LRStart1e-05_LREnd0'!$C$2:$C$11</c:f>
              <c:numCache>
                <c:formatCode>General</c:formatCode>
                <c:ptCount val="10"/>
                <c:pt idx="0">
                  <c:v>4.6936523169279099E-2</c:v>
                </c:pt>
                <c:pt idx="1">
                  <c:v>5.6677918881177902E-2</c:v>
                </c:pt>
                <c:pt idx="2">
                  <c:v>4.9853362143039703E-2</c:v>
                </c:pt>
                <c:pt idx="3">
                  <c:v>5.7989913970232003E-2</c:v>
                </c:pt>
                <c:pt idx="4">
                  <c:v>7.4987180531024905E-2</c:v>
                </c:pt>
                <c:pt idx="5">
                  <c:v>6.7229866981506306E-2</c:v>
                </c:pt>
                <c:pt idx="6">
                  <c:v>9.0497352182865101E-2</c:v>
                </c:pt>
                <c:pt idx="7">
                  <c:v>4.7997850924730301E-2</c:v>
                </c:pt>
                <c:pt idx="8">
                  <c:v>4.2934127151965998E-2</c:v>
                </c:pt>
                <c:pt idx="9">
                  <c:v>3.8349505513906403E-2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CF-454B-AA69-A197A6E05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3850320"/>
        <c:axId val="503851632"/>
      </c:barChart>
      <c:catAx>
        <c:axId val="503850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/>
                  <a:t>Learning Rate</a:t>
                </a:r>
                <a:endParaRPr lang="zh-CN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851632"/>
        <c:crosses val="autoZero"/>
        <c:auto val="1"/>
        <c:lblAlgn val="ctr"/>
        <c:lblOffset val="100"/>
        <c:noMultiLvlLbl val="0"/>
      </c:catAx>
      <c:valAx>
        <c:axId val="50385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/>
                  <a:t>Jaccard Index</a:t>
                </a:r>
                <a:endParaRPr lang="zh-CN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85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1"/>
              <a:t>Experiment:</a:t>
            </a:r>
            <a:r>
              <a:rPr lang="en-US" altLang="zh-CN" sz="1400" b="1" baseline="0"/>
              <a:t> Batch Size</a:t>
            </a:r>
            <a:endParaRPr lang="zh-CN" altLang="en-US" sz="14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'LR7e-05_res_data'!$B$1</c:f>
              <c:strCache>
                <c:ptCount val="1"/>
                <c:pt idx="0">
                  <c:v>Training Jaccard Index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'LR7e-05_res_data'!$A$2:$A$8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'LR7e-05_res_data'!$B$2:$B$8</c:f>
              <c:numCache>
                <c:formatCode>General</c:formatCode>
                <c:ptCount val="7"/>
                <c:pt idx="0">
                  <c:v>0.87770592999999997</c:v>
                </c:pt>
                <c:pt idx="1">
                  <c:v>0.76500504999999996</c:v>
                </c:pt>
                <c:pt idx="2">
                  <c:v>0.57684599999999997</c:v>
                </c:pt>
                <c:pt idx="3">
                  <c:v>0.51646745000000005</c:v>
                </c:pt>
                <c:pt idx="4">
                  <c:v>0.36367603999999998</c:v>
                </c:pt>
                <c:pt idx="5">
                  <c:v>0.41991194999999998</c:v>
                </c:pt>
                <c:pt idx="6">
                  <c:v>0.52231070000000002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BE-4ED1-AA02-CB266DC327D3}"/>
            </c:ext>
          </c:extLst>
        </c:ser>
        <c:ser>
          <c:idx val="1"/>
          <c:order val="1"/>
          <c:tx>
            <c:strRef>
              <c:f>'LR7e-05_res_data'!$C$1</c:f>
              <c:strCache>
                <c:ptCount val="1"/>
                <c:pt idx="0">
                  <c:v>Validation Jaccard Index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'LR7e-05_res_data'!$A$2:$A$8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'LR7e-05_res_data'!$C$2:$C$8</c:f>
              <c:numCache>
                <c:formatCode>General</c:formatCode>
                <c:ptCount val="7"/>
                <c:pt idx="0">
                  <c:v>0.90770876407623202</c:v>
                </c:pt>
                <c:pt idx="1">
                  <c:v>0.87226933240890503</c:v>
                </c:pt>
                <c:pt idx="2">
                  <c:v>0.808532774448394</c:v>
                </c:pt>
                <c:pt idx="3">
                  <c:v>0.60009247064590399</c:v>
                </c:pt>
                <c:pt idx="4">
                  <c:v>6.7664824426174094E-2</c:v>
                </c:pt>
                <c:pt idx="5">
                  <c:v>5.3704209625720901E-2</c:v>
                </c:pt>
                <c:pt idx="6">
                  <c:v>0.118988633155822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BE-4ED1-AA02-CB266DC327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0344752"/>
        <c:axId val="800344424"/>
      </c:barChart>
      <c:catAx>
        <c:axId val="800344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 dirty="0"/>
                  <a:t>Batch Size</a:t>
                </a:r>
                <a:endParaRPr lang="zh-CN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344424"/>
        <c:crosses val="autoZero"/>
        <c:auto val="1"/>
        <c:lblAlgn val="ctr"/>
        <c:lblOffset val="100"/>
        <c:noMultiLvlLbl val="0"/>
      </c:catAx>
      <c:valAx>
        <c:axId val="800344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 dirty="0"/>
                  <a:t>Batch Size</a:t>
                </a:r>
                <a:endParaRPr lang="zh-CN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34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3E73D275-BC70-4841-A400-4014CD17669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weird, because audience might not know what U-net is?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3D275-BC70-4841-A400-4014CD1766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6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the legend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3D275-BC70-4841-A400-4014CD17669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also has masks.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3D275-BC70-4841-A400-4014CD17669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what is TP, what is FP, what is FN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3D275-BC70-4841-A400-4014CD17669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8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people come up with a single value for these metrics?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3D275-BC70-4841-A400-4014CD17669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45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people come up with a single value for these metrics?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3D275-BC70-4841-A400-4014CD17669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1710"/>
            <a:ext cx="7772400" cy="1200150"/>
          </a:xfrm>
        </p:spPr>
        <p:txBody>
          <a:bodyPr anchor="b"/>
          <a:lstStyle>
            <a:lvl1pPr algn="ctr">
              <a:defRPr sz="4000">
                <a:latin typeface="Times New Roman" pitchFamily="-112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84760"/>
            <a:ext cx="6400800" cy="6858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" y="4629150"/>
            <a:ext cx="9140825" cy="514350"/>
          </a:xfrm>
          <a:prstGeom prst="rect">
            <a:avLst/>
          </a:prstGeom>
          <a:solidFill>
            <a:srgbClr val="9E7E38"/>
          </a:solidFill>
          <a:ln w="9525">
            <a:solidFill>
              <a:srgbClr val="9E7E38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2286001" y="1713310"/>
            <a:ext cx="4570413" cy="0"/>
          </a:xfrm>
          <a:prstGeom prst="line">
            <a:avLst/>
          </a:prstGeom>
          <a:noFill/>
          <a:ln w="25400">
            <a:solidFill>
              <a:srgbClr val="9E7E38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wf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9953" y="2876550"/>
            <a:ext cx="2464095" cy="1371600"/>
          </a:xfrm>
          <a:prstGeom prst="rect">
            <a:avLst/>
          </a:prstGeom>
          <a:noFill/>
        </p:spPr>
      </p:pic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4626769"/>
            <a:ext cx="8229600" cy="514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LOCATION HERE | MAY 12, 2009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838200"/>
            <a:ext cx="2055812" cy="38671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838200"/>
            <a:ext cx="6019800" cy="38671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200150"/>
            <a:ext cx="4037012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6" y="1200150"/>
            <a:ext cx="4037013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6171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635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6171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48914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4891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20453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81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40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06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1200150"/>
            <a:ext cx="82264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Subhead Goes Here</a:t>
            </a:r>
          </a:p>
          <a:p>
            <a:pPr lvl="0"/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" y="0"/>
            <a:ext cx="9140825" cy="685800"/>
          </a:xfrm>
          <a:prstGeom prst="rect">
            <a:avLst/>
          </a:prstGeom>
          <a:solidFill>
            <a:srgbClr val="9E7E38"/>
          </a:solidFill>
          <a:ln w="9525">
            <a:solidFill>
              <a:srgbClr val="9E7E38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" y="0"/>
            <a:ext cx="2285999" cy="6858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547688" y="4800600"/>
            <a:ext cx="80438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8" descr="wfu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34677" y="155932"/>
            <a:ext cx="1828800" cy="36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1165225" indent="-53340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736725" indent="-4572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2232025" indent="-3810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727325" indent="-3810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3184525" indent="-3810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3641725" indent="-3810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4098925" indent="-3810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4556125" indent="-3810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/>
          <a:p>
            <a:r>
              <a:rPr lang="en-US" dirty="0"/>
              <a:t>Computer Science Honor Project Presentation | April 20, 2020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Segmentation &amp; Classification of Satellite Maps with Deep Learning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Tian (Simon) Yun</a:t>
            </a:r>
          </a:p>
          <a:p>
            <a:r>
              <a:rPr lang="en-US" dirty="0"/>
              <a:t>Advisor: Dr. Natalia Khuri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665C7-DC45-4A6D-9AD5-AA83F818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Crops &amp; Masks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42BC0E3-3DEE-4599-A5F5-5F7A094C9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7381" y="827751"/>
            <a:ext cx="5633883" cy="4213675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6A605F6-1C1C-4DB2-86CC-CDB7B4850A29}"/>
              </a:ext>
            </a:extLst>
          </p:cNvPr>
          <p:cNvSpPr txBox="1">
            <a:spLocks/>
          </p:cNvSpPr>
          <p:nvPr/>
        </p:nvSpPr>
        <p:spPr bwMode="auto">
          <a:xfrm>
            <a:off x="455615" y="1200150"/>
            <a:ext cx="328410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5225" indent="-5334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736725" indent="-45720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22320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7273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31845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36417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40989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45561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/>
              <a:t>Create crops of size 160x160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/>
              <a:t>Create masks of each object</a:t>
            </a:r>
          </a:p>
        </p:txBody>
      </p:sp>
    </p:spTree>
    <p:extLst>
      <p:ext uri="{BB962C8B-B14F-4D97-AF65-F5344CB8AC3E}">
        <p14:creationId xmlns:p14="http://schemas.microsoft.com/office/powerpoint/2010/main" val="156267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10040-D09D-4038-9836-65E88FB5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3D420-9C7F-4AF3-B503-E080B74E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Vertical/Horizontal Flip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Might increase the performance of neural network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BCBEE1-D3E4-45BF-A56A-5807E6D6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22" y="2284154"/>
            <a:ext cx="1876425" cy="1876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8DA933-4D58-4079-A490-EEBC1745D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582656" y="2284153"/>
            <a:ext cx="1876425" cy="1876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9E58BD-6179-49D0-9942-D02C61716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569590" y="2284152"/>
            <a:ext cx="1876425" cy="1876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EBEC15-AD7E-4744-A23A-7D963F096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6556524" y="2284151"/>
            <a:ext cx="1876425" cy="18764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1B80239-CA9A-4498-AA46-FAFACB49DAAC}"/>
              </a:ext>
            </a:extLst>
          </p:cNvPr>
          <p:cNvSpPr txBox="1"/>
          <p:nvPr/>
        </p:nvSpPr>
        <p:spPr>
          <a:xfrm>
            <a:off x="911791" y="4373319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Raw Image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7AAF6E-323D-4EDB-8655-1D2AA8C78BCD}"/>
              </a:ext>
            </a:extLst>
          </p:cNvPr>
          <p:cNvSpPr txBox="1"/>
          <p:nvPr/>
        </p:nvSpPr>
        <p:spPr>
          <a:xfrm>
            <a:off x="2774509" y="4373319"/>
            <a:ext cx="1492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Horizontal Flip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A09812-5E40-4A7B-9746-DB1D2C4BC469}"/>
              </a:ext>
            </a:extLst>
          </p:cNvPr>
          <p:cNvSpPr txBox="1"/>
          <p:nvPr/>
        </p:nvSpPr>
        <p:spPr>
          <a:xfrm>
            <a:off x="4920205" y="4373319"/>
            <a:ext cx="1242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Vertical Flip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16E17E-E3E7-4B3B-B7A2-D9F4941D98D1}"/>
              </a:ext>
            </a:extLst>
          </p:cNvPr>
          <p:cNvSpPr txBox="1"/>
          <p:nvPr/>
        </p:nvSpPr>
        <p:spPr>
          <a:xfrm>
            <a:off x="6815706" y="4225586"/>
            <a:ext cx="135806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Horizontal &amp; </a:t>
            </a:r>
          </a:p>
          <a:p>
            <a:r>
              <a:rPr lang="en-US" sz="1600" dirty="0"/>
              <a:t>Vertical Flip</a:t>
            </a:r>
          </a:p>
        </p:txBody>
      </p:sp>
    </p:spTree>
    <p:extLst>
      <p:ext uri="{BB962C8B-B14F-4D97-AF65-F5344CB8AC3E}">
        <p14:creationId xmlns:p14="http://schemas.microsoft.com/office/powerpoint/2010/main" val="289879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F9094-CFE7-456B-BDD6-9FC1CE60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Min-Max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F50E9D-180A-4871-929F-354FD4315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787" y="993672"/>
                <a:ext cx="8226425" cy="3718437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To remove some effects of brightness or contrast of images, the RGB bands of crops are normalized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F50E9D-180A-4871-929F-354FD4315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787" y="993672"/>
                <a:ext cx="8226425" cy="3718437"/>
              </a:xfrm>
              <a:blipFill>
                <a:blip r:embed="rId2"/>
                <a:stretch>
                  <a:fillRect l="-963" t="-1148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91026C4-FCDB-488B-9A55-845B130A986E}"/>
                  </a:ext>
                </a:extLst>
              </p:cNvPr>
              <p:cNvSpPr txBox="1"/>
              <p:nvPr/>
            </p:nvSpPr>
            <p:spPr>
              <a:xfrm>
                <a:off x="2604949" y="2684802"/>
                <a:ext cx="5008615" cy="1224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 - Normalized band value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600" dirty="0"/>
                  <a:t> - Original band value 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 sz="1600" dirty="0"/>
                  <a:t> - Minimum band value of this band on this crop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sz="1600" dirty="0"/>
                  <a:t> - Maximum band value of this band on this crop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91026C4-FCDB-488B-9A55-845B130A9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949" y="2684802"/>
                <a:ext cx="5008615" cy="1224951"/>
              </a:xfrm>
              <a:prstGeom prst="rect">
                <a:avLst/>
              </a:prstGeom>
              <a:blipFill>
                <a:blip r:embed="rId3"/>
                <a:stretch>
                  <a:fillRect t="-1493" b="-5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CEE507E-3E2A-40DD-8DBF-5F34F043D66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8787" y="3880053"/>
                <a:ext cx="8226425" cy="11399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65225" indent="-5334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2pPr>
                <a:lvl3pPr marL="1736725" indent="-4572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3pPr>
                <a:lvl4pPr marL="2232025" indent="-381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4pPr>
                <a:lvl5pPr marL="2727325" indent="-381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5pPr>
                <a:lvl6pPr marL="3184525" indent="-381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6pPr>
                <a:lvl7pPr marL="3641725" indent="-381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7pPr>
                <a:lvl8pPr marL="4098925" indent="-381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8pPr>
                <a:lvl9pPr marL="4556125" indent="-381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Convert to zero mean by subtracting the mean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of each band of each crop</a:t>
                </a:r>
                <a:endParaRPr lang="en-US" kern="0" dirty="0"/>
              </a:p>
              <a:p>
                <a:endParaRPr lang="en-US" kern="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CEE507E-3E2A-40DD-8DBF-5F34F043D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787" y="3880053"/>
                <a:ext cx="8226425" cy="1139928"/>
              </a:xfrm>
              <a:prstGeom prst="rect">
                <a:avLst/>
              </a:prstGeom>
              <a:blipFill>
                <a:blip r:embed="rId4"/>
                <a:stretch>
                  <a:fillRect l="-963" t="-3743" r="-74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45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E87FD-2F42-4B54-9F41-88F4AD57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&amp; Output of Deep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7D048-F1B7-4064-86C6-1D5C9341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Input: Processed 160x160 crops and masks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Output: Predicted mask which will highlight where the roads are (i.e. pixel-wise)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D6044F-E2FE-44F5-8A35-9FC7A2AC5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783" y="2571750"/>
            <a:ext cx="1857375" cy="1857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37094E-8F48-4238-911B-0A6B64249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844" y="2571749"/>
            <a:ext cx="1857375" cy="18573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37A72A-A3D7-4FAD-80E2-112905540F5C}"/>
              </a:ext>
            </a:extLst>
          </p:cNvPr>
          <p:cNvSpPr txBox="1"/>
          <p:nvPr/>
        </p:nvSpPr>
        <p:spPr>
          <a:xfrm>
            <a:off x="1994631" y="4429095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FDC1B5-EF83-4B01-96A5-3A1B82301F30}"/>
              </a:ext>
            </a:extLst>
          </p:cNvPr>
          <p:cNvSpPr txBox="1"/>
          <p:nvPr/>
        </p:nvSpPr>
        <p:spPr>
          <a:xfrm>
            <a:off x="6247279" y="4429095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1323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A186B-66A0-4F1C-8FAE-40FF2132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Architecture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192FD-1932-4104-A19F-E26F68127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selected U-Net for this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Previously, U-Net has been successfully applied to biomedical image segmentation.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U-Net is an architecture of convolutional neural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needs a smaller training set and less time to train, versus the sliding-window convolutional network.</a:t>
            </a:r>
          </a:p>
        </p:txBody>
      </p:sp>
    </p:spTree>
    <p:extLst>
      <p:ext uri="{BB962C8B-B14F-4D97-AF65-F5344CB8AC3E}">
        <p14:creationId xmlns:p14="http://schemas.microsoft.com/office/powerpoint/2010/main" val="308336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E20FE-B9F6-4956-B1B0-0C43B09C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E929D-ED80-4DC1-B11A-71758538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Training size: 857 crops	(0.91% roads)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Validation size: 625 crops	(1.13% roads)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99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467CD-1660-4517-88DE-D79DFB75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U-Net: Architecture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C449C3-0D13-4EFA-A914-8A5D1F17B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63" y="713720"/>
            <a:ext cx="7650198" cy="40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85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C9B6D-A774-4BD0-BBAB-1A1BD939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U-Net: Performance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4AFDCA-811A-4DFB-B5E3-759AB3BAA4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614" y="810182"/>
                <a:ext cx="8226425" cy="342900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Performance Metric: </a:t>
                </a:r>
                <a:endParaRPr lang="en-US" sz="2400" dirty="0"/>
              </a:p>
              <a:p>
                <a:pPr marL="1508125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Jaccard Index (Intersection of Union)</a:t>
                </a:r>
              </a:p>
              <a:p>
                <a:pPr marL="1508125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𝑱𝒂𝒄𝒄𝒂𝒓𝒅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𝑭𝑷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𝑭𝑵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∩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∪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4AFDCA-811A-4DFB-B5E3-759AB3BAA4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14" y="810182"/>
                <a:ext cx="8226425" cy="3429000"/>
              </a:xfrm>
              <a:blipFill>
                <a:blip r:embed="rId3"/>
                <a:stretch>
                  <a:fillRect l="-1038" t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146EB3AD-B62F-4E94-BD22-A6AC1D56724A}"/>
              </a:ext>
            </a:extLst>
          </p:cNvPr>
          <p:cNvSpPr/>
          <p:nvPr/>
        </p:nvSpPr>
        <p:spPr bwMode="auto">
          <a:xfrm>
            <a:off x="2507225" y="2481637"/>
            <a:ext cx="2260190" cy="2249129"/>
          </a:xfrm>
          <a:prstGeom prst="ellipse">
            <a:avLst/>
          </a:prstGeom>
          <a:solidFill>
            <a:srgbClr val="ADDB7B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DE8"/>
                </a:solidFill>
                <a:effectLst/>
                <a:latin typeface="Arial" pitchFamily="-112" charset="0"/>
              </a:rPr>
              <a:t>A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9859900-623E-43B9-8D6C-0113C6B86B80}"/>
              </a:ext>
            </a:extLst>
          </p:cNvPr>
          <p:cNvSpPr/>
          <p:nvPr/>
        </p:nvSpPr>
        <p:spPr bwMode="auto">
          <a:xfrm>
            <a:off x="3880668" y="2481636"/>
            <a:ext cx="2260190" cy="2249129"/>
          </a:xfrm>
          <a:prstGeom prst="ellipse">
            <a:avLst/>
          </a:prstGeom>
          <a:solidFill>
            <a:srgbClr val="0070C0">
              <a:alpha val="60000"/>
            </a:srgbClr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DE8"/>
                </a:solidFill>
                <a:effectLst/>
                <a:latin typeface="Arial" pitchFamily="-112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CAAE06E-49C9-42E4-B1B8-E19EA5F3AEE7}"/>
                  </a:ext>
                </a:extLst>
              </p:cNvPr>
              <p:cNvSpPr txBox="1"/>
              <p:nvPr/>
            </p:nvSpPr>
            <p:spPr>
              <a:xfrm>
                <a:off x="3808591" y="3432908"/>
                <a:ext cx="1073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FFFDE8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800" b="1" i="1" smtClean="0">
                          <a:solidFill>
                            <a:srgbClr val="FFFDE8"/>
                          </a:solidFill>
                          <a:latin typeface="Cambria Math" panose="02040503050406030204" pitchFamily="18" charset="0"/>
                        </a:rPr>
                        <m:t> ∩</m:t>
                      </m:r>
                      <m:r>
                        <a:rPr lang="en-US" sz="1800" b="1" i="1">
                          <a:solidFill>
                            <a:srgbClr val="FFFDE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1800" dirty="0">
                  <a:solidFill>
                    <a:srgbClr val="FFFDE8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CAAE06E-49C9-42E4-B1B8-E19EA5F3A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91" y="3432908"/>
                <a:ext cx="10731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602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AF1CA-C9FE-4897-BDC0-DCE12420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U-Net: Settings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B4B095FE-BB2F-4103-A497-42A7113C3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839071"/>
              </p:ext>
            </p:extLst>
          </p:nvPr>
        </p:nvGraphicFramePr>
        <p:xfrm>
          <a:off x="458788" y="1437475"/>
          <a:ext cx="82264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212">
                  <a:extLst>
                    <a:ext uri="{9D8B030D-6E8A-4147-A177-3AD203B41FA5}">
                      <a16:colId xmlns:a16="http://schemas.microsoft.com/office/drawing/2014/main" val="774986410"/>
                    </a:ext>
                  </a:extLst>
                </a:gridCol>
                <a:gridCol w="4113212">
                  <a:extLst>
                    <a:ext uri="{9D8B030D-6E8A-4147-A177-3AD203B41FA5}">
                      <a16:colId xmlns:a16="http://schemas.microsoft.com/office/drawing/2014/main" val="2330835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96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 Normalization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85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Convolution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9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3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(To be explored)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34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(To be explored)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7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Jaccard 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568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15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D79E4-BD4F-4AB9-9627-523FC66B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Learning Rate</a:t>
            </a:r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DAF3F272-AB17-4126-ABC1-E2332C26B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934544"/>
              </p:ext>
            </p:extLst>
          </p:nvPr>
        </p:nvGraphicFramePr>
        <p:xfrm>
          <a:off x="582843" y="685800"/>
          <a:ext cx="475488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0E69C5C-4433-44CC-B73E-05B6F6D01B2F}"/>
              </a:ext>
            </a:extLst>
          </p:cNvPr>
          <p:cNvCxnSpPr>
            <a:cxnSpLocks/>
          </p:cNvCxnSpPr>
          <p:nvPr/>
        </p:nvCxnSpPr>
        <p:spPr bwMode="auto">
          <a:xfrm flipH="1">
            <a:off x="1186628" y="3936807"/>
            <a:ext cx="4013586" cy="0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B0093A2F-0B22-48C6-9B0B-D67F35E2BEA9}"/>
              </a:ext>
            </a:extLst>
          </p:cNvPr>
          <p:cNvSpPr txBox="1"/>
          <p:nvPr/>
        </p:nvSpPr>
        <p:spPr>
          <a:xfrm>
            <a:off x="5410200" y="1982992"/>
            <a:ext cx="3383427" cy="152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Train with Batch Size = 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Learning Rate = 7E-05 wins</a:t>
            </a:r>
            <a:endParaRPr lang="en-US" sz="16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Training Jaccard Index = 0.469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Validation Jaccard Index = 0.09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dirty="0"/>
              <a:t>Still over-fitting</a:t>
            </a:r>
          </a:p>
        </p:txBody>
      </p:sp>
    </p:spTree>
    <p:extLst>
      <p:ext uri="{BB962C8B-B14F-4D97-AF65-F5344CB8AC3E}">
        <p14:creationId xmlns:p14="http://schemas.microsoft.com/office/powerpoint/2010/main" val="108626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A258B-002F-4519-8DDC-73602D38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11B83-5337-4220-8B8D-E241B9BA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75" y="880371"/>
            <a:ext cx="8226425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New roads &amp; tracks are built, but maps are not always up-to-date. For example, Google Map. How can we make maps real-time?</a:t>
            </a:r>
          </a:p>
          <a:p>
            <a:pPr marL="15081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Satellite maps are updated daily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Aim at developing an application that can be used to detect and segment the map-related objects, such as roads, buildings,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F40D9C-E0FF-46E5-A9F0-38F4F18D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622242"/>
            <a:ext cx="1857375" cy="18573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4634CA5-B282-4833-A93C-96DFC0B2DE1E}"/>
              </a:ext>
            </a:extLst>
          </p:cNvPr>
          <p:cNvSpPr/>
          <p:nvPr/>
        </p:nvSpPr>
        <p:spPr bwMode="auto">
          <a:xfrm>
            <a:off x="2821810" y="2830014"/>
            <a:ext cx="537472" cy="6810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15D0815-56C9-429C-AEE1-BAF04D9D617F}"/>
              </a:ext>
            </a:extLst>
          </p:cNvPr>
          <p:cNvGrpSpPr/>
          <p:nvPr/>
        </p:nvGrpSpPr>
        <p:grpSpPr>
          <a:xfrm>
            <a:off x="4965330" y="2622242"/>
            <a:ext cx="1857375" cy="1857375"/>
            <a:chOff x="6234545" y="1463385"/>
            <a:chExt cx="2683165" cy="267861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2A2C69D-7BD7-4727-BE01-252EE860E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9094" y="1463385"/>
              <a:ext cx="2678616" cy="2678616"/>
            </a:xfrm>
            <a:prstGeom prst="rect">
              <a:avLst/>
            </a:prstGeom>
          </p:spPr>
        </p:pic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74717C4-4E86-4320-965E-A324EC941B80}"/>
                </a:ext>
              </a:extLst>
            </p:cNvPr>
            <p:cNvSpPr/>
            <p:nvPr/>
          </p:nvSpPr>
          <p:spPr>
            <a:xfrm>
              <a:off x="7350034" y="1532709"/>
              <a:ext cx="661852" cy="957942"/>
            </a:xfrm>
            <a:custGeom>
              <a:avLst/>
              <a:gdLst>
                <a:gd name="connsiteX0" fmla="*/ 0 w 661852"/>
                <a:gd name="connsiteY0" fmla="*/ 104502 h 957942"/>
                <a:gd name="connsiteX1" fmla="*/ 287383 w 661852"/>
                <a:gd name="connsiteY1" fmla="*/ 0 h 957942"/>
                <a:gd name="connsiteX2" fmla="*/ 557349 w 661852"/>
                <a:gd name="connsiteY2" fmla="*/ 609600 h 957942"/>
                <a:gd name="connsiteX3" fmla="*/ 574766 w 661852"/>
                <a:gd name="connsiteY3" fmla="*/ 592182 h 957942"/>
                <a:gd name="connsiteX4" fmla="*/ 661852 w 661852"/>
                <a:gd name="connsiteY4" fmla="*/ 748937 h 957942"/>
                <a:gd name="connsiteX5" fmla="*/ 217715 w 661852"/>
                <a:gd name="connsiteY5" fmla="*/ 957942 h 957942"/>
                <a:gd name="connsiteX6" fmla="*/ 139337 w 661852"/>
                <a:gd name="connsiteY6" fmla="*/ 757645 h 957942"/>
                <a:gd name="connsiteX7" fmla="*/ 217715 w 661852"/>
                <a:gd name="connsiteY7" fmla="*/ 714102 h 957942"/>
                <a:gd name="connsiteX8" fmla="*/ 0 w 661852"/>
                <a:gd name="connsiteY8" fmla="*/ 104502 h 95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852" h="957942">
                  <a:moveTo>
                    <a:pt x="0" y="104502"/>
                  </a:moveTo>
                  <a:lnTo>
                    <a:pt x="287383" y="0"/>
                  </a:lnTo>
                  <a:lnTo>
                    <a:pt x="557349" y="609600"/>
                  </a:lnTo>
                  <a:lnTo>
                    <a:pt x="574766" y="592182"/>
                  </a:lnTo>
                  <a:lnTo>
                    <a:pt x="661852" y="748937"/>
                  </a:lnTo>
                  <a:lnTo>
                    <a:pt x="217715" y="957942"/>
                  </a:lnTo>
                  <a:lnTo>
                    <a:pt x="139337" y="757645"/>
                  </a:lnTo>
                  <a:lnTo>
                    <a:pt x="217715" y="714102"/>
                  </a:lnTo>
                  <a:lnTo>
                    <a:pt x="0" y="104502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"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81C469C9-7B4E-4FB7-85E0-1E20A236C097}"/>
                </a:ext>
              </a:extLst>
            </p:cNvPr>
            <p:cNvSpPr/>
            <p:nvPr/>
          </p:nvSpPr>
          <p:spPr>
            <a:xfrm>
              <a:off x="7315200" y="2503055"/>
              <a:ext cx="350982" cy="489527"/>
            </a:xfrm>
            <a:custGeom>
              <a:avLst/>
              <a:gdLst>
                <a:gd name="connsiteX0" fmla="*/ 129309 w 350982"/>
                <a:gd name="connsiteY0" fmla="*/ 489527 h 489527"/>
                <a:gd name="connsiteX1" fmla="*/ 350982 w 350982"/>
                <a:gd name="connsiteY1" fmla="*/ 415636 h 489527"/>
                <a:gd name="connsiteX2" fmla="*/ 193964 w 350982"/>
                <a:gd name="connsiteY2" fmla="*/ 0 h 489527"/>
                <a:gd name="connsiteX3" fmla="*/ 0 w 350982"/>
                <a:gd name="connsiteY3" fmla="*/ 73890 h 489527"/>
                <a:gd name="connsiteX4" fmla="*/ 129309 w 350982"/>
                <a:gd name="connsiteY4" fmla="*/ 489527 h 489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982" h="489527">
                  <a:moveTo>
                    <a:pt x="129309" y="489527"/>
                  </a:moveTo>
                  <a:lnTo>
                    <a:pt x="350982" y="415636"/>
                  </a:lnTo>
                  <a:lnTo>
                    <a:pt x="193964" y="0"/>
                  </a:lnTo>
                  <a:lnTo>
                    <a:pt x="0" y="73890"/>
                  </a:lnTo>
                  <a:lnTo>
                    <a:pt x="129309" y="489527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"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9F9061B8-2CDE-4495-B78D-43EF936DE53D}"/>
                </a:ext>
              </a:extLst>
            </p:cNvPr>
            <p:cNvSpPr/>
            <p:nvPr/>
          </p:nvSpPr>
          <p:spPr>
            <a:xfrm>
              <a:off x="6234545" y="2623127"/>
              <a:ext cx="2678546" cy="1200728"/>
            </a:xfrm>
            <a:custGeom>
              <a:avLst/>
              <a:gdLst>
                <a:gd name="connsiteX0" fmla="*/ 0 w 2678546"/>
                <a:gd name="connsiteY0" fmla="*/ 1108364 h 1200728"/>
                <a:gd name="connsiteX1" fmla="*/ 2392219 w 2678546"/>
                <a:gd name="connsiteY1" fmla="*/ 0 h 1200728"/>
                <a:gd name="connsiteX2" fmla="*/ 2678546 w 2678546"/>
                <a:gd name="connsiteY2" fmla="*/ 683491 h 1200728"/>
                <a:gd name="connsiteX3" fmla="*/ 2678546 w 2678546"/>
                <a:gd name="connsiteY3" fmla="*/ 932873 h 1200728"/>
                <a:gd name="connsiteX4" fmla="*/ 2364510 w 2678546"/>
                <a:gd name="connsiteY4" fmla="*/ 147782 h 1200728"/>
                <a:gd name="connsiteX5" fmla="*/ 9237 w 2678546"/>
                <a:gd name="connsiteY5" fmla="*/ 1200728 h 1200728"/>
                <a:gd name="connsiteX6" fmla="*/ 0 w 2678546"/>
                <a:gd name="connsiteY6" fmla="*/ 1108364 h 120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8546" h="1200728">
                  <a:moveTo>
                    <a:pt x="0" y="1108364"/>
                  </a:moveTo>
                  <a:lnTo>
                    <a:pt x="2392219" y="0"/>
                  </a:lnTo>
                  <a:lnTo>
                    <a:pt x="2678546" y="683491"/>
                  </a:lnTo>
                  <a:lnTo>
                    <a:pt x="2678546" y="932873"/>
                  </a:lnTo>
                  <a:lnTo>
                    <a:pt x="2364510" y="147782"/>
                  </a:lnTo>
                  <a:lnTo>
                    <a:pt x="9237" y="1200728"/>
                  </a:lnTo>
                  <a:lnTo>
                    <a:pt x="0" y="1108364"/>
                  </a:lnTo>
                  <a:close/>
                </a:path>
              </a:pathLst>
            </a:custGeom>
            <a:solidFill>
              <a:srgbClr val="95B8FD">
                <a:alpha val="40000"/>
              </a:srgb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C313641-E80E-490D-BC94-B51AEDF39FB9}"/>
              </a:ext>
            </a:extLst>
          </p:cNvPr>
          <p:cNvSpPr txBox="1"/>
          <p:nvPr/>
        </p:nvSpPr>
        <p:spPr>
          <a:xfrm>
            <a:off x="2451382" y="4487334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Raw Image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920288-4791-4EAE-84FB-584494CE8A38}"/>
              </a:ext>
            </a:extLst>
          </p:cNvPr>
          <p:cNvSpPr txBox="1"/>
          <p:nvPr/>
        </p:nvSpPr>
        <p:spPr>
          <a:xfrm>
            <a:off x="4706841" y="4479617"/>
            <a:ext cx="2371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Segmented &amp; Classified</a:t>
            </a:r>
          </a:p>
        </p:txBody>
      </p:sp>
    </p:spTree>
    <p:extLst>
      <p:ext uri="{BB962C8B-B14F-4D97-AF65-F5344CB8AC3E}">
        <p14:creationId xmlns:p14="http://schemas.microsoft.com/office/powerpoint/2010/main" val="3485314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BC080-A1B4-46CB-B052-6780A51E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Batch Size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76A0ED41-6F0B-4D36-8A9B-237BADECD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834852"/>
              </p:ext>
            </p:extLst>
          </p:nvPr>
        </p:nvGraphicFramePr>
        <p:xfrm>
          <a:off x="548640" y="685800"/>
          <a:ext cx="475488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834B661-823C-4B88-9C33-820BD82B585D}"/>
              </a:ext>
            </a:extLst>
          </p:cNvPr>
          <p:cNvCxnSpPr>
            <a:cxnSpLocks/>
          </p:cNvCxnSpPr>
          <p:nvPr/>
        </p:nvCxnSpPr>
        <p:spPr bwMode="auto">
          <a:xfrm flipH="1">
            <a:off x="1151728" y="3922847"/>
            <a:ext cx="4013585" cy="0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7DC41CC-54F8-4694-B824-96732D6BA348}"/>
              </a:ext>
            </a:extLst>
          </p:cNvPr>
          <p:cNvSpPr/>
          <p:nvPr/>
        </p:nvSpPr>
        <p:spPr bwMode="auto">
          <a:xfrm>
            <a:off x="1151728" y="1423956"/>
            <a:ext cx="2296468" cy="2833935"/>
          </a:xfrm>
          <a:prstGeom prst="rect">
            <a:avLst/>
          </a:prstGeom>
          <a:solidFill>
            <a:schemeClr val="bg2">
              <a:alpha val="42000"/>
            </a:schemeClr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960682-EF71-4E7B-B3A2-C2787D0CDC50}"/>
              </a:ext>
            </a:extLst>
          </p:cNvPr>
          <p:cNvSpPr txBox="1"/>
          <p:nvPr/>
        </p:nvSpPr>
        <p:spPr>
          <a:xfrm>
            <a:off x="5303520" y="1727537"/>
            <a:ext cx="34609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Trained with LR = 7E-05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When batch size is [1, 2, 4, 8], U-Net collapsed.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Batch Size = 64 wins.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Training Jaccard Index = 0.522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Validation Jaccard Index = 0.119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dirty="0"/>
              <a:t>Still over-fitting, but its performance would be improved if I run this longer.</a:t>
            </a:r>
          </a:p>
        </p:txBody>
      </p:sp>
    </p:spTree>
    <p:extLst>
      <p:ext uri="{BB962C8B-B14F-4D97-AF65-F5344CB8AC3E}">
        <p14:creationId xmlns:p14="http://schemas.microsoft.com/office/powerpoint/2010/main" val="3107188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31434-6EBD-4036-9C5A-28058F8B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pic>
        <p:nvPicPr>
          <p:cNvPr id="5" name="图片 4" descr="电脑屏幕的照片&#10;&#10;描述已自动生成">
            <a:extLst>
              <a:ext uri="{FF2B5EF4-FFF2-40B4-BE49-F238E27FC236}">
                <a16:creationId xmlns:a16="http://schemas.microsoft.com/office/drawing/2014/main" id="{B15BB3F0-1142-4E9E-8FF4-731AEEF63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75" t="3718" r="2347" b="9325"/>
          <a:stretch/>
        </p:blipFill>
        <p:spPr>
          <a:xfrm>
            <a:off x="352899" y="1276511"/>
            <a:ext cx="3257683" cy="32623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A18FCBC-6D51-48F6-BBEF-AC3CE1786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382" y="1276511"/>
            <a:ext cx="3307205" cy="32623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842D5BF-A997-4E65-8377-5DCA827FC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387" y="1850391"/>
            <a:ext cx="2023014" cy="21145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0A8E434-05C3-4512-8607-CBC2323FD8DF}"/>
              </a:ext>
            </a:extLst>
          </p:cNvPr>
          <p:cNvSpPr txBox="1"/>
          <p:nvPr/>
        </p:nvSpPr>
        <p:spPr>
          <a:xfrm>
            <a:off x="4454121" y="876401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Annotated Image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7E4F8F-E77D-4677-91FA-607FC23B7159}"/>
              </a:ext>
            </a:extLst>
          </p:cNvPr>
          <p:cNvSpPr txBox="1"/>
          <p:nvPr/>
        </p:nvSpPr>
        <p:spPr>
          <a:xfrm>
            <a:off x="956460" y="876401"/>
            <a:ext cx="2050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 Image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E8EB34-0771-4CE9-A835-FECAF31DFCCA}"/>
              </a:ext>
            </a:extLst>
          </p:cNvPr>
          <p:cNvSpPr/>
          <p:nvPr/>
        </p:nvSpPr>
        <p:spPr bwMode="auto">
          <a:xfrm>
            <a:off x="174504" y="1577515"/>
            <a:ext cx="635194" cy="134018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3B8B879-0163-4C41-9773-6212DBAE6CC3}"/>
              </a:ext>
            </a:extLst>
          </p:cNvPr>
          <p:cNvSpPr/>
          <p:nvPr/>
        </p:nvSpPr>
        <p:spPr bwMode="auto">
          <a:xfrm>
            <a:off x="3471380" y="1577514"/>
            <a:ext cx="635194" cy="134018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41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DE480A5-8B7F-4182-A729-E80B2ED52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979" y="1286547"/>
            <a:ext cx="3230011" cy="32623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6731434-6EBD-4036-9C5A-28058F8B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pic>
        <p:nvPicPr>
          <p:cNvPr id="5" name="图片 4" descr="电脑屏幕的照片&#10;&#10;描述已自动生成">
            <a:extLst>
              <a:ext uri="{FF2B5EF4-FFF2-40B4-BE49-F238E27FC236}">
                <a16:creationId xmlns:a16="http://schemas.microsoft.com/office/drawing/2014/main" id="{B15BB3F0-1142-4E9E-8FF4-731AEEF630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75" t="3718" r="2347" b="9325"/>
          <a:stretch/>
        </p:blipFill>
        <p:spPr>
          <a:xfrm>
            <a:off x="352899" y="1276511"/>
            <a:ext cx="3257683" cy="326231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0A8E434-05C3-4512-8607-CBC2323FD8DF}"/>
              </a:ext>
            </a:extLst>
          </p:cNvPr>
          <p:cNvSpPr txBox="1"/>
          <p:nvPr/>
        </p:nvSpPr>
        <p:spPr>
          <a:xfrm>
            <a:off x="4781134" y="876401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Raw Image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7E4F8F-E77D-4677-91FA-607FC23B7159}"/>
              </a:ext>
            </a:extLst>
          </p:cNvPr>
          <p:cNvSpPr txBox="1"/>
          <p:nvPr/>
        </p:nvSpPr>
        <p:spPr>
          <a:xfrm>
            <a:off x="956460" y="876401"/>
            <a:ext cx="2050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 Image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E8EB34-0771-4CE9-A835-FECAF31DFCCA}"/>
              </a:ext>
            </a:extLst>
          </p:cNvPr>
          <p:cNvSpPr/>
          <p:nvPr/>
        </p:nvSpPr>
        <p:spPr bwMode="auto">
          <a:xfrm>
            <a:off x="174504" y="1577515"/>
            <a:ext cx="635194" cy="134018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3B8B879-0163-4C41-9773-6212DBAE6CC3}"/>
              </a:ext>
            </a:extLst>
          </p:cNvPr>
          <p:cNvSpPr/>
          <p:nvPr/>
        </p:nvSpPr>
        <p:spPr bwMode="auto">
          <a:xfrm>
            <a:off x="3471380" y="1577514"/>
            <a:ext cx="635194" cy="134018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A20E35-1FE0-4D3C-B655-55897549172C}"/>
              </a:ext>
            </a:extLst>
          </p:cNvPr>
          <p:cNvSpPr txBox="1"/>
          <p:nvPr/>
        </p:nvSpPr>
        <p:spPr>
          <a:xfrm>
            <a:off x="7045387" y="2271371"/>
            <a:ext cx="1980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This is not easy to extract even with human eyes</a:t>
            </a:r>
          </a:p>
        </p:txBody>
      </p:sp>
    </p:spTree>
    <p:extLst>
      <p:ext uri="{BB962C8B-B14F-4D97-AF65-F5344CB8AC3E}">
        <p14:creationId xmlns:p14="http://schemas.microsoft.com/office/powerpoint/2010/main" val="2651054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3E5E9-DDDD-4330-8484-71DA2524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F37EE-E62E-459A-86E7-66BBA594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U-Net is effective at segmentation &amp; classification task, and it does not need large training 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It is hard to evaluate the relationship between the parameters (learning rate &amp; batch size) and the performance of U-Net.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Current final U-Net has learning rate of 7E-05 and batch size of 64, this U-Net has validation Jaccard Index of 0.119. </a:t>
            </a:r>
          </a:p>
          <a:p>
            <a:pPr marL="1622425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This low value might be caused by the imbalance in validation set.</a:t>
            </a:r>
          </a:p>
          <a:p>
            <a:pPr marL="1622425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4874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13EE2-54AF-4EBA-AFCB-497D7CAE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B7D04-A36B-497E-93B9-E4F437CC2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7" y="1018614"/>
            <a:ext cx="8226425" cy="3429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Apply U-Net to segment and classify all the 10 map-related objects.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Keep searching for “optimal” hyperparameters, or study and implement hyperparameter optimization methods onto U-Net.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Since we can see that the performance of U-Net increases with larger batch size, we can fit U-Net with larger batch size.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Feed 16-band images into U-Net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Since there is significant over-fitting, so we can</a:t>
            </a:r>
          </a:p>
          <a:p>
            <a:pPr marL="1622425" lvl="1" indent="-457200">
              <a:buFont typeface="+mj-lt"/>
              <a:buAutoNum type="arabicPeriod"/>
            </a:pPr>
            <a:r>
              <a:rPr lang="en-US" sz="1800" dirty="0"/>
              <a:t>Feed more data into U-Net</a:t>
            </a:r>
          </a:p>
          <a:p>
            <a:pPr marL="1622425" lvl="1" indent="-457200">
              <a:buFont typeface="+mj-lt"/>
              <a:buAutoNum type="arabicPeriod"/>
            </a:pPr>
            <a:r>
              <a:rPr lang="en-US" sz="1800" dirty="0"/>
              <a:t>More epochs</a:t>
            </a:r>
          </a:p>
          <a:p>
            <a:pPr marL="1622425" lvl="1" indent="-457200">
              <a:buFont typeface="+mj-lt"/>
              <a:buAutoNum type="arabicPeriod"/>
            </a:pPr>
            <a:r>
              <a:rPr lang="en-US" sz="1800" dirty="0"/>
              <a:t>Search for better values for hyperparameters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79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81A95-EE30-49E2-AD70-8E8782CD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F77AD-D8DA-4DC2-986E-CC711029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4261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9728C-322F-47D9-84D5-802F04B0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2C9DA-716F-47FF-91FE-4AE16B9F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Is it possible to use AI-powered Computer Vision to segment and classify objects in satellite maps?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 the different parameters in deep learning influence its performance on segmentation and classification? </a:t>
            </a:r>
          </a:p>
        </p:txBody>
      </p:sp>
    </p:spTree>
    <p:extLst>
      <p:ext uri="{BB962C8B-B14F-4D97-AF65-F5344CB8AC3E}">
        <p14:creationId xmlns:p14="http://schemas.microsoft.com/office/powerpoint/2010/main" val="380232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AD236-8BB8-44C4-AAE8-DB747E34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Aims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EFE01-FF40-4227-A4D4-BFF2E4F1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U-Net, a neural network architecture, to segment and classify the roads in satellite images.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the relationship between the following parameters and the performance of U-Net:</a:t>
            </a:r>
          </a:p>
          <a:p>
            <a:pPr marL="1508125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Learning Rate</a:t>
            </a:r>
          </a:p>
          <a:p>
            <a:pPr marL="1508125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Batch Size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2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278A9-29C7-48E0-93FA-6D36E12C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C7553-BE88-4E89-9EBE-5F80E3916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75" y="944656"/>
            <a:ext cx="8226425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450 3-band (RGB) images Size: 3391(H) x 3349(W) x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25 training images annotated with map-related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09FB4B2E-F066-41DC-856A-8DE1C903D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35094"/>
              </p:ext>
            </p:extLst>
          </p:nvPr>
        </p:nvGraphicFramePr>
        <p:xfrm>
          <a:off x="366386" y="2359432"/>
          <a:ext cx="84112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898">
                  <a:extLst>
                    <a:ext uri="{9D8B030D-6E8A-4147-A177-3AD203B41FA5}">
                      <a16:colId xmlns:a16="http://schemas.microsoft.com/office/drawing/2014/main" val="438955451"/>
                    </a:ext>
                  </a:extLst>
                </a:gridCol>
                <a:gridCol w="2561716">
                  <a:extLst>
                    <a:ext uri="{9D8B030D-6E8A-4147-A177-3AD203B41FA5}">
                      <a16:colId xmlns:a16="http://schemas.microsoft.com/office/drawing/2014/main" val="2261941556"/>
                    </a:ext>
                  </a:extLst>
                </a:gridCol>
                <a:gridCol w="1584495">
                  <a:extLst>
                    <a:ext uri="{9D8B030D-6E8A-4147-A177-3AD203B41FA5}">
                      <a16:colId xmlns:a16="http://schemas.microsoft.com/office/drawing/2014/main" val="3885691823"/>
                    </a:ext>
                  </a:extLst>
                </a:gridCol>
                <a:gridCol w="2621119">
                  <a:extLst>
                    <a:ext uri="{9D8B030D-6E8A-4147-A177-3AD203B41FA5}">
                      <a16:colId xmlns:a16="http://schemas.microsoft.com/office/drawing/2014/main" val="141339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ClassId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ClassType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ClassId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ClassType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4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8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Manmade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75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Standing water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84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Vehicle 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Vehicle small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3600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16EE122-7DAC-4BE8-BFC0-C5AAD6B63F45}"/>
              </a:ext>
            </a:extLst>
          </p:cNvPr>
          <p:cNvSpPr txBox="1"/>
          <p:nvPr/>
        </p:nvSpPr>
        <p:spPr>
          <a:xfrm>
            <a:off x="460375" y="4764500"/>
            <a:ext cx="594047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Defense Science &amp; Technology Laboratory (</a:t>
            </a:r>
            <a:r>
              <a:rPr lang="en-US" sz="1200" dirty="0" err="1"/>
              <a:t>Dstl</a:t>
            </a:r>
            <a:r>
              <a:rPr lang="en-US" sz="1200" dirty="0"/>
              <a:t>) Satellite Imagery Feature Detection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014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DBD40-200C-458B-8957-14E8316B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Image Example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FE7732-1568-44B4-84CE-78E37F800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9" y="1283492"/>
            <a:ext cx="3230011" cy="32623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D2588F-EF52-4367-94DA-284EC6EF2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700" y="1283492"/>
            <a:ext cx="3307205" cy="32623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786539-66F0-42F7-8BAD-55C196767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705" y="1857372"/>
            <a:ext cx="2023014" cy="21145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399CF3E-5F57-488A-A770-6363F03877CC}"/>
              </a:ext>
            </a:extLst>
          </p:cNvPr>
          <p:cNvSpPr txBox="1"/>
          <p:nvPr/>
        </p:nvSpPr>
        <p:spPr>
          <a:xfrm>
            <a:off x="1143146" y="883382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Raw Image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816FB3-8B7A-4E37-847C-8C095D926986}"/>
              </a:ext>
            </a:extLst>
          </p:cNvPr>
          <p:cNvSpPr txBox="1"/>
          <p:nvPr/>
        </p:nvSpPr>
        <p:spPr>
          <a:xfrm>
            <a:off x="4342439" y="883382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Annotated Image</a:t>
            </a:r>
          </a:p>
        </p:txBody>
      </p:sp>
    </p:spTree>
    <p:extLst>
      <p:ext uri="{BB962C8B-B14F-4D97-AF65-F5344CB8AC3E}">
        <p14:creationId xmlns:p14="http://schemas.microsoft.com/office/powerpoint/2010/main" val="233030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EBC32-2F0F-4C95-BA0F-F8C17120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 Preprocessing Pipeline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1C9B310-77B0-4350-9479-3FC8785F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66" y="750944"/>
            <a:ext cx="6553200" cy="402493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F43AFF3-F1E0-4BB0-B659-05DD8A6D1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07" y="775988"/>
            <a:ext cx="6842986" cy="399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2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FCE48-7102-4890-A5BD-99B266D6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9F853-0EF0-4123-8178-596D470F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3391x3349 raw images will be resized to 1600x1600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Pros</a:t>
            </a:r>
          </a:p>
          <a:p>
            <a:pPr marL="150812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1600x1600 matches the crop’s size 160x160</a:t>
            </a:r>
          </a:p>
          <a:p>
            <a:pPr marL="150812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Shortened training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</a:t>
            </a:r>
          </a:p>
          <a:p>
            <a:pPr marL="150812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Blurry image</a:t>
            </a:r>
          </a:p>
          <a:p>
            <a:pPr marL="1508125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508125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508125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158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AF21D-33C6-4004-8A5C-44170A81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&amp; Train-Test Split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E8C8E-240E-46B6-BA96-6F3F87330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8629"/>
            <a:ext cx="3998399" cy="36851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make sure the samples scatter among the images, each training image is divided into four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Take 6~16 crops from the selected parts of each image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Training size: 857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Validation size: 625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内容占位符 6" descr="一些文字和图案&#10;&#10;描述已自动生成">
            <a:extLst>
              <a:ext uri="{FF2B5EF4-FFF2-40B4-BE49-F238E27FC236}">
                <a16:creationId xmlns:a16="http://schemas.microsoft.com/office/drawing/2014/main" id="{13F73FB4-B9B6-4982-BC0E-A4EE951C1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0" t="1007" r="1424" b="4841"/>
          <a:stretch/>
        </p:blipFill>
        <p:spPr bwMode="auto">
          <a:xfrm>
            <a:off x="4837470" y="1008629"/>
            <a:ext cx="3775588" cy="371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49D13BE-68EA-4C27-928E-98354D2F24A3}"/>
              </a:ext>
            </a:extLst>
          </p:cNvPr>
          <p:cNvCxnSpPr>
            <a:cxnSpLocks/>
          </p:cNvCxnSpPr>
          <p:nvPr/>
        </p:nvCxnSpPr>
        <p:spPr bwMode="auto">
          <a:xfrm>
            <a:off x="4837470" y="2861188"/>
            <a:ext cx="3775588" cy="0"/>
          </a:xfrm>
          <a:prstGeom prst="line">
            <a:avLst/>
          </a:prstGeom>
          <a:ln w="25400">
            <a:solidFill>
              <a:srgbClr val="FFFDE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003E10E-DB0F-494F-B93B-FDE6FE95E52E}"/>
              </a:ext>
            </a:extLst>
          </p:cNvPr>
          <p:cNvCxnSpPr>
            <a:cxnSpLocks/>
          </p:cNvCxnSpPr>
          <p:nvPr/>
        </p:nvCxnSpPr>
        <p:spPr bwMode="auto">
          <a:xfrm>
            <a:off x="6769510" y="1017640"/>
            <a:ext cx="0" cy="3701844"/>
          </a:xfrm>
          <a:prstGeom prst="line">
            <a:avLst/>
          </a:prstGeom>
          <a:ln w="25400">
            <a:solidFill>
              <a:srgbClr val="FFFDE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EF7D7CA-F36A-432F-9D54-B6CB8C4FF8B8}"/>
              </a:ext>
            </a:extLst>
          </p:cNvPr>
          <p:cNvSpPr txBox="1"/>
          <p:nvPr/>
        </p:nvSpPr>
        <p:spPr>
          <a:xfrm>
            <a:off x="6384468" y="2345342"/>
            <a:ext cx="3850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DE8"/>
                </a:solidFill>
              </a:rPr>
              <a:t>1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063646-4448-4C45-9524-E595FB1E8816}"/>
              </a:ext>
            </a:extLst>
          </p:cNvPr>
          <p:cNvSpPr txBox="1"/>
          <p:nvPr/>
        </p:nvSpPr>
        <p:spPr>
          <a:xfrm>
            <a:off x="6769510" y="2358247"/>
            <a:ext cx="3850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DE8"/>
                </a:solidFill>
              </a:rPr>
              <a:t>2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60B464-7D82-4DC5-A2EC-1200E3F3EC7C}"/>
              </a:ext>
            </a:extLst>
          </p:cNvPr>
          <p:cNvSpPr txBox="1"/>
          <p:nvPr/>
        </p:nvSpPr>
        <p:spPr>
          <a:xfrm>
            <a:off x="6384468" y="2881467"/>
            <a:ext cx="3850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DE8"/>
                </a:solidFill>
              </a:rPr>
              <a:t>3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96E3EF-CB4E-4563-A4A8-2E2D53AF07C9}"/>
              </a:ext>
            </a:extLst>
          </p:cNvPr>
          <p:cNvSpPr txBox="1"/>
          <p:nvPr/>
        </p:nvSpPr>
        <p:spPr>
          <a:xfrm>
            <a:off x="6769510" y="2874093"/>
            <a:ext cx="3850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DE8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47709525"/>
      </p:ext>
    </p:extLst>
  </p:cSld>
  <p:clrMapOvr>
    <a:masterClrMapping/>
  </p:clrMapOvr>
</p:sld>
</file>

<file path=ppt/theme/theme1.xml><?xml version="1.0" encoding="utf-8"?>
<a:theme xmlns:a="http://schemas.openxmlformats.org/drawingml/2006/main" name="wfu">
  <a:themeElements>
    <a:clrScheme name="">
      <a:dk1>
        <a:srgbClr val="9E7E38"/>
      </a:dk1>
      <a:lt1>
        <a:srgbClr val="FFFDE8"/>
      </a:lt1>
      <a:dk2>
        <a:srgbClr val="FFFDE8"/>
      </a:dk2>
      <a:lt2>
        <a:srgbClr val="767462"/>
      </a:lt2>
      <a:accent1>
        <a:srgbClr val="983222"/>
      </a:accent1>
      <a:accent2>
        <a:srgbClr val="55517B"/>
      </a:accent2>
      <a:accent3>
        <a:srgbClr val="FFFEF2"/>
      </a:accent3>
      <a:accent4>
        <a:srgbClr val="866B2E"/>
      </a:accent4>
      <a:accent5>
        <a:srgbClr val="CAADAB"/>
      </a:accent5>
      <a:accent6>
        <a:srgbClr val="4C496F"/>
      </a:accent6>
      <a:hlink>
        <a:srgbClr val="44697D"/>
      </a:hlink>
      <a:folHlink>
        <a:srgbClr val="662046"/>
      </a:folHlink>
    </a:clrScheme>
    <a:fontScheme name="wf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</a:defRPr>
        </a:defPPr>
      </a:lstStyle>
    </a:lnDef>
  </a:objectDefaults>
  <a:extraClrSchemeLst>
    <a:extraClrScheme>
      <a:clrScheme name="wf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u 13">
        <a:dk1>
          <a:srgbClr val="336699"/>
        </a:dk1>
        <a:lt1>
          <a:srgbClr val="FFFDE8"/>
        </a:lt1>
        <a:dk2>
          <a:srgbClr val="000000"/>
        </a:dk2>
        <a:lt2>
          <a:srgbClr val="FFFDE8"/>
        </a:lt2>
        <a:accent1>
          <a:srgbClr val="9E7E38"/>
        </a:accent1>
        <a:accent2>
          <a:srgbClr val="468A4B"/>
        </a:accent2>
        <a:accent3>
          <a:srgbClr val="AAAAAA"/>
        </a:accent3>
        <a:accent4>
          <a:srgbClr val="DAD8C6"/>
        </a:accent4>
        <a:accent5>
          <a:srgbClr val="CCC0AE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u 14">
        <a:dk1>
          <a:srgbClr val="9E7E38"/>
        </a:dk1>
        <a:lt1>
          <a:srgbClr val="FFFDE8"/>
        </a:lt1>
        <a:dk2>
          <a:srgbClr val="FFFDE8"/>
        </a:dk2>
        <a:lt2>
          <a:srgbClr val="336699"/>
        </a:lt2>
        <a:accent1>
          <a:srgbClr val="9E7E38"/>
        </a:accent1>
        <a:accent2>
          <a:srgbClr val="468A4B"/>
        </a:accent2>
        <a:accent3>
          <a:srgbClr val="FFFEF2"/>
        </a:accent3>
        <a:accent4>
          <a:srgbClr val="866B2E"/>
        </a:accent4>
        <a:accent5>
          <a:srgbClr val="CCC0AE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u 15">
        <a:dk1>
          <a:srgbClr val="336699"/>
        </a:dk1>
        <a:lt1>
          <a:srgbClr val="FFFFFF"/>
        </a:lt1>
        <a:dk2>
          <a:srgbClr val="FFFDE8"/>
        </a:dk2>
        <a:lt2>
          <a:srgbClr val="FFFDE8"/>
        </a:lt2>
        <a:accent1>
          <a:srgbClr val="9E7E38"/>
        </a:accent1>
        <a:accent2>
          <a:srgbClr val="468A4B"/>
        </a:accent2>
        <a:accent3>
          <a:srgbClr val="FFFEF2"/>
        </a:accent3>
        <a:accent4>
          <a:srgbClr val="DADADA"/>
        </a:accent4>
        <a:accent5>
          <a:srgbClr val="CCC0AE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u 16">
        <a:dk1>
          <a:srgbClr val="4D4D4D"/>
        </a:dk1>
        <a:lt1>
          <a:srgbClr val="FFFDE8"/>
        </a:lt1>
        <a:dk2>
          <a:srgbClr val="000000"/>
        </a:dk2>
        <a:lt2>
          <a:srgbClr val="FFFDE8"/>
        </a:lt2>
        <a:accent1>
          <a:srgbClr val="9E7E38"/>
        </a:accent1>
        <a:accent2>
          <a:srgbClr val="468A4B"/>
        </a:accent2>
        <a:accent3>
          <a:srgbClr val="AAAAAA"/>
        </a:accent3>
        <a:accent4>
          <a:srgbClr val="DAD8C6"/>
        </a:accent4>
        <a:accent5>
          <a:srgbClr val="CCC0AE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wfu_widescreen</Template>
  <TotalTime>29764</TotalTime>
  <Words>932</Words>
  <Application>Microsoft Office PowerPoint</Application>
  <PresentationFormat>全屏显示(16:9)</PresentationFormat>
  <Paragraphs>177</Paragraphs>
  <Slides>25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Arial</vt:lpstr>
      <vt:lpstr>Cambria Math</vt:lpstr>
      <vt:lpstr>Times New Roman</vt:lpstr>
      <vt:lpstr>wfu</vt:lpstr>
      <vt:lpstr>Segmentation &amp; Classification of Satellite Maps with Deep Learning</vt:lpstr>
      <vt:lpstr>Motivation</vt:lpstr>
      <vt:lpstr>Research Questions</vt:lpstr>
      <vt:lpstr>Specific Aims</vt:lpstr>
      <vt:lpstr>Data</vt:lpstr>
      <vt:lpstr>Training Image Example</vt:lpstr>
      <vt:lpstr>Image Data Preprocessing Pipeline</vt:lpstr>
      <vt:lpstr>Resize</vt:lpstr>
      <vt:lpstr>Sampling &amp; Train-Test Split</vt:lpstr>
      <vt:lpstr>Create Crops &amp; Masks</vt:lpstr>
      <vt:lpstr>Data Augmentation</vt:lpstr>
      <vt:lpstr>Min-Max Normalization</vt:lpstr>
      <vt:lpstr>Input &amp; Output of Deep Learning</vt:lpstr>
      <vt:lpstr>Deep Learning Architecture</vt:lpstr>
      <vt:lpstr>U-Net</vt:lpstr>
      <vt:lpstr>U-Net: Architecture</vt:lpstr>
      <vt:lpstr>U-Net: Performance Metric</vt:lpstr>
      <vt:lpstr>U-Net: Settings</vt:lpstr>
      <vt:lpstr>Experiment: Learning Rate</vt:lpstr>
      <vt:lpstr>Experiment: Batch Size</vt:lpstr>
      <vt:lpstr>Prediction</vt:lpstr>
      <vt:lpstr>Prediction</vt:lpstr>
      <vt:lpstr>Conclusion</vt:lpstr>
      <vt:lpstr>Future Work</vt:lpstr>
      <vt:lpstr>Q&amp;A</vt:lpstr>
    </vt:vector>
  </TitlesOfParts>
  <Company>Wake Forest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Simon Yun</dc:creator>
  <cp:lastModifiedBy>Simon Yun</cp:lastModifiedBy>
  <cp:revision>176</cp:revision>
  <dcterms:created xsi:type="dcterms:W3CDTF">2020-02-13T23:02:55Z</dcterms:created>
  <dcterms:modified xsi:type="dcterms:W3CDTF">2020-04-24T21:13:35Z</dcterms:modified>
</cp:coreProperties>
</file>