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9" r:id="rId3"/>
    <p:sldId id="461" r:id="rId4"/>
    <p:sldId id="460" r:id="rId5"/>
    <p:sldId id="462" r:id="rId6"/>
    <p:sldId id="475" r:id="rId7"/>
    <p:sldId id="496" r:id="rId8"/>
    <p:sldId id="476" r:id="rId9"/>
    <p:sldId id="465" r:id="rId10"/>
    <p:sldId id="495" r:id="rId11"/>
    <p:sldId id="468" r:id="rId12"/>
    <p:sldId id="474" r:id="rId13"/>
    <p:sldId id="487" r:id="rId14"/>
    <p:sldId id="488" r:id="rId15"/>
    <p:sldId id="489" r:id="rId16"/>
    <p:sldId id="490" r:id="rId17"/>
    <p:sldId id="497" r:id="rId18"/>
    <p:sldId id="492" r:id="rId19"/>
    <p:sldId id="491" r:id="rId20"/>
    <p:sldId id="499" r:id="rId21"/>
    <p:sldId id="486" r:id="rId22"/>
    <p:sldId id="479" r:id="rId23"/>
    <p:sldId id="478" r:id="rId24"/>
    <p:sldId id="472" r:id="rId25"/>
    <p:sldId id="480" r:id="rId26"/>
    <p:sldId id="493" r:id="rId27"/>
    <p:sldId id="482" r:id="rId28"/>
    <p:sldId id="483" r:id="rId29"/>
    <p:sldId id="484" r:id="rId30"/>
    <p:sldId id="485" r:id="rId31"/>
    <p:sldId id="473" r:id="rId32"/>
    <p:sldId id="494" r:id="rId33"/>
    <p:sldId id="471" r:id="rId34"/>
    <p:sldId id="458" r:id="rId3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5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83" d="100"/>
          <a:sy n="83" d="100"/>
        </p:scale>
        <p:origin x="-1872" y="-7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7D9A410-6537-467F-BC55-53142A040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FAA0BD4-28E6-4AA9-A380-6B49DDD43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35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EFA26795-9CB1-432C-9B68-F9BC449F0C4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Distribution of H is used to help bound the error of Gibbs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Prove</a:t>
                </a:r>
                <a:r>
                  <a:rPr lang="en-US" baseline="0" dirty="0" smtClean="0"/>
                  <a:t> process</a:t>
                </a:r>
              </a:p>
              <a:p>
                <a:endParaRPr lang="en-US" baseline="0" dirty="0" smtClean="0"/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There exists a lower bound for the cumulative information content of first n_0 queries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There exists a higher bound for the cumulative information content of the first m_0 examples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From 1 and 2, drive a inequality about m_0 and n_0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The number of consecutive rejected examples guarantees that the algorithm stops before testing m_0 + 1 examples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 smtClean="0"/>
                  <a:t>Gibbs prediction by QBC and consecutive rejected examples gives a bound of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baseline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QBC maintains a committee of hypotheses consistent with the labeled examples it has seen so far – a representation of the version space. For many real-world problems, the committee is infinite. The main obstacle in implementing QBC is the need to sample from the version space (step 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6" charset="-128"/>
                <a:cs typeface="+mn-cs"/>
              </a:rPr>
              <a:t>It is hard to do this with reasonable computational complexity in high dimension space. When there is a very large number of candidate hypotheses, explicitly representing them will not be practical.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14:m>
                  <m:oMath xmlns:m="http://schemas.openxmlformats.org/officeDocument/2006/math">
                    <m:r>
                      <a:rPr lang="en-US" altLang="zh-TW" sz="1200" b="0" i="0" smtClean="0">
                        <a:latin typeface="Cambria Math"/>
                        <a:ea typeface="新細明體" pitchFamily="-106" charset="-120"/>
                      </a:rPr>
                      <m:t> </m:t>
                    </m:r>
                    <m:r>
                      <a:rPr lang="zh-TW" altLang="en-US" sz="1200" i="1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𝑂</m:t>
                    </m:r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(</m:t>
                    </m:r>
                    <m:func>
                      <m:funcPr>
                        <m:ctrlPr>
                          <a:rPr lang="en-US" sz="12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/>
                            <a:ea typeface="新細明體" pitchFamily="-106" charset="-12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/>
                                <a:ea typeface="新細明體" pitchFamily="-106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Gibbs prediction means to predict the label of example by picking a hypothesis h random</a:t>
                </a:r>
                <a:r>
                  <a:rPr lang="en-US" baseline="0" dirty="0" smtClean="0"/>
                  <a:t> from version space</a:t>
                </a:r>
              </a:p>
              <a:p>
                <a:r>
                  <a:rPr lang="en-US" sz="1200" dirty="0" smtClean="0">
                    <a:ea typeface="新細明體" pitchFamily="-106" charset="-120"/>
                  </a:rPr>
                  <a:t>Namely, QBC </a:t>
                </a:r>
                <a:r>
                  <a:rPr lang="en-US" sz="1200" dirty="0">
                    <a:ea typeface="新細明體" pitchFamily="-106" charset="-120"/>
                  </a:rPr>
                  <a:t>will reach a generalization error of</a:t>
                </a:r>
                <a:r>
                  <a:rPr lang="en-US" altLang="zh-TW" sz="1200" b="0" i="0" smtClean="0">
                    <a:latin typeface="Cambria Math"/>
                    <a:ea typeface="新細明體" pitchFamily="-106" charset="-120"/>
                  </a:rPr>
                  <a:t> </a:t>
                </a:r>
                <a:r>
                  <a:rPr lang="zh-TW" altLang="en-US" sz="1200" i="0">
                    <a:latin typeface="Cambria Math"/>
                    <a:ea typeface="新細明體" pitchFamily="-106" charset="-120"/>
                  </a:rPr>
                  <a:t>𝜖</a:t>
                </a:r>
                <a:r>
                  <a:rPr lang="en-US" sz="1200" dirty="0" smtClean="0">
                    <a:ea typeface="新細明體" pitchFamily="-106" charset="-120"/>
                  </a:rPr>
                  <a:t> </a:t>
                </a:r>
                <a:r>
                  <a:rPr lang="en-US" sz="1200" dirty="0">
                    <a:ea typeface="新細明體" pitchFamily="-106" charset="-120"/>
                  </a:rPr>
                  <a:t>when using only 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𝑂(log⁡〖1/</a:t>
                </a:r>
                <a:r>
                  <a:rPr lang="en-US" sz="1200" b="0" i="0" smtClean="0">
                    <a:latin typeface="Cambria Math"/>
                    <a:ea typeface="Cambria Math"/>
                  </a:rPr>
                  <a:t>𝛿〗</a:t>
                </a:r>
                <a:r>
                  <a:rPr lang="en-US" sz="1200" b="0" i="0" smtClean="0">
                    <a:latin typeface="Cambria Math"/>
                    <a:ea typeface="新細明體" pitchFamily="-106" charset="-120"/>
                  </a:rPr>
                  <a:t>)</a:t>
                </a:r>
                <a:r>
                  <a:rPr lang="en-US" sz="1200" dirty="0" smtClean="0">
                    <a:ea typeface="新細明體" pitchFamily="-106" charset="-120"/>
                  </a:rPr>
                  <a:t> labels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A0BD4-28E6-4AA9-A380-6B49DDD43F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77136-09BD-42A7-BD55-FAEE866D8038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96BC-2E4A-4CEA-AD6E-CC321A37B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33678-414D-4A37-B058-1C5382BE48C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17434-52A0-4DA8-B764-F82370E486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142AC-DCDB-4038-8B72-EFAF17E9576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F64E6-9C6F-4ABF-899F-68626E0F77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5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21BFF-F3AD-4524-BC0D-644D41C25A37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4022C-6C12-459F-8B84-15571B1B8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9CE6A4-7A2F-49B6-9BFD-A0D0130AD4AA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C2A3D-BFC2-4D99-B028-721B28A032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5CE8-395B-4FC8-887F-58966868E3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770382-BC82-4341-A115-2AEA2ECE1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9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BDEA8-5042-47DF-8252-9BC329ED4AEE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E695B-4F1D-41E1-B65F-F468A56C7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974EE-B68F-4DD2-AB56-A69D47976A66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EAB18-E0EA-45DC-AA4D-A7A0A79425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585EB-EFAB-4A49-8EDC-31F3C1C9C862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C0E86-136F-4F22-84CD-36282058D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6E1A5-B230-4B7D-A202-8D37E722DD9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A32917-FA71-4093-BEE2-AF7C7132EC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71E49-5E8F-4D0B-864D-31780362091F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39505-9D04-4F77-B2BF-CA7E6B934F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52797-1293-4981-8226-3D2D8AFDC94B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AFC60-747B-4E61-ABDC-12B47A4B0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3C2C0-8EB7-45A2-BD78-85B06E844851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1F937-E494-4D70-8942-DB4AA976F2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84496-27D4-46DF-A34B-C191FE530B09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EE5CB-C53B-4624-9D01-2A3D488B9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3CAE7-299B-4EB0-8A44-D3A7371EA6BC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D93CB2-8AA9-47D9-B93C-3632578EF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-106" charset="0"/>
              </a:defRPr>
            </a:lvl1pPr>
          </a:lstStyle>
          <a:p>
            <a:fld id="{3CF3EC0B-A545-4EF2-BA77-EC7DF0406A33}" type="datetime1">
              <a:rPr lang="en-US"/>
              <a:pPr/>
              <a:t>11/30/2011</a:t>
            </a:fld>
            <a:endParaRPr 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Models and Operators for Continuous Queries on Data Streams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-106" charset="0"/>
              </a:defRPr>
            </a:lvl1pPr>
          </a:lstStyle>
          <a:p>
            <a:fld id="{424B4E36-1020-4168-8DED-4B9EEB3085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-106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30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106" charset="2"/>
        <a:buChar char="q"/>
        <a:defRPr sz="2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-106" charset="2"/>
        <a:buChar char="n"/>
        <a:defRPr sz="22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6" charset="2"/>
        <a:buChar char="q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83FA9C9E-2388-456A-AF2D-3C435243F862}" type="slidenum">
              <a:rPr lang="en-US" sz="1200">
                <a:latin typeface="Garamond" pitchFamily="-106" charset="0"/>
              </a:rPr>
              <a:pPr eaLnBrk="1" hangingPunct="1"/>
              <a:t>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Empirical </a:t>
            </a:r>
            <a:r>
              <a:rPr lang="en-US" altLang="zh-TW" sz="4000" b="1">
                <a:latin typeface="Arial" pitchFamily="34" charset="0"/>
                <a:ea typeface="新細明體" pitchFamily="-106" charset="-120"/>
                <a:cs typeface="Arial" pitchFamily="34" charset="0"/>
              </a:rPr>
              <a:t>Study </a:t>
            </a:r>
            <a:r>
              <a:rPr lang="en-US" altLang="zh-TW" sz="4000" b="1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of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/>
            </a:r>
            <a:b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</a:b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TW" sz="4000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Learning Algorithms</a:t>
            </a:r>
            <a:endParaRPr lang="en-US" altLang="zh-TW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324600" cy="1295400"/>
          </a:xfrm>
        </p:spPr>
        <p:txBody>
          <a:bodyPr/>
          <a:lstStyle/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Chen Liu, Shi Gao and Ye </a:t>
            </a:r>
            <a:r>
              <a:rPr lang="en-US" altLang="zh-TW" sz="2400" i="1" dirty="0" err="1" smtClean="0">
                <a:ea typeface="新細明體" pitchFamily="-106" charset="-120"/>
              </a:rPr>
              <a:t>Tian</a:t>
            </a:r>
            <a:endParaRPr lang="en-US" altLang="zh-TW" sz="2400" i="1" dirty="0" smtClean="0">
              <a:ea typeface="新細明體" pitchFamily="-106" charset="-120"/>
            </a:endParaRPr>
          </a:p>
          <a:p>
            <a:pPr algn="r" eaLnBrk="1" hangingPunct="1">
              <a:buFont typeface="Wingdings" pitchFamily="-106" charset="2"/>
              <a:buNone/>
            </a:pPr>
            <a:r>
              <a:rPr lang="en-US" altLang="zh-TW" sz="2400" i="1" dirty="0" smtClean="0">
                <a:ea typeface="新細明體" pitchFamily="-106" charset="-120"/>
              </a:rPr>
              <a:t>University of California, Los Angeles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10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Proof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There exists a lower bound for the cumulative information content of first </a:t>
                </a:r>
                <a:r>
                  <a:rPr lang="en-US" altLang="zh-TW" sz="2000" dirty="0" smtClean="0">
                    <a:ea typeface="新細明體" pitchFamily="-106" charset="-120"/>
                  </a:rPr>
                  <a:t>n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</a:t>
                </a:r>
                <a:r>
                  <a:rPr lang="en-US" altLang="zh-TW" sz="2000" dirty="0" smtClean="0">
                    <a:ea typeface="新細明體" pitchFamily="-106" charset="-120"/>
                  </a:rPr>
                  <a:t> queries</a:t>
                </a:r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There exists a higher bound for the cumulative information content of the first </a:t>
                </a:r>
                <a:r>
                  <a:rPr lang="en-US" altLang="zh-TW" sz="2000" dirty="0" smtClean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</a:t>
                </a:r>
                <a:r>
                  <a:rPr lang="en-US" altLang="zh-TW" sz="2000" dirty="0" smtClean="0">
                    <a:ea typeface="新細明體" pitchFamily="-106" charset="-120"/>
                  </a:rPr>
                  <a:t> examples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From </a:t>
                </a:r>
                <a:r>
                  <a:rPr lang="en-US" sz="2000" dirty="0" smtClean="0"/>
                  <a:t>first two lemmas, get the relation between </a:t>
                </a:r>
                <a:r>
                  <a:rPr lang="en-US" altLang="zh-TW" sz="2000" dirty="0" smtClean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 smtClean="0">
                    <a:ea typeface="新細明體" pitchFamily="-106" charset="-120"/>
                  </a:rPr>
                  <a:t>0 </a:t>
                </a:r>
                <a:r>
                  <a:rPr lang="en-US" altLang="zh-TW" sz="2000" dirty="0" smtClean="0">
                    <a:ea typeface="新細明體" pitchFamily="-106" charset="-120"/>
                  </a:rPr>
                  <a:t>and </a:t>
                </a:r>
                <a:r>
                  <a:rPr lang="en-US" altLang="zh-TW" sz="2000" dirty="0">
                    <a:ea typeface="新細明體" pitchFamily="-106" charset="-120"/>
                  </a:rPr>
                  <a:t>n</a:t>
                </a:r>
                <a:r>
                  <a:rPr lang="en-US" altLang="zh-TW" sz="2000" baseline="-25000" dirty="0">
                    <a:ea typeface="新細明體" pitchFamily="-106" charset="-120"/>
                  </a:rPr>
                  <a:t>0</a:t>
                </a:r>
                <a:endParaRPr lang="en-US" sz="2000" dirty="0" smtClean="0"/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The number of consecutive rejected examples guarantees that the algorithm stops before testing </a:t>
                </a:r>
                <a:r>
                  <a:rPr lang="en-US" altLang="zh-TW" sz="2000" dirty="0">
                    <a:ea typeface="新細明體" pitchFamily="-106" charset="-120"/>
                  </a:rPr>
                  <a:t>m</a:t>
                </a:r>
                <a:r>
                  <a:rPr lang="en-US" altLang="zh-TW" sz="2000" baseline="-25000" dirty="0">
                    <a:ea typeface="新細明體" pitchFamily="-106" charset="-120"/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+ 1 </a:t>
                </a:r>
                <a:r>
                  <a:rPr lang="en-US" sz="2000" dirty="0" smtClean="0"/>
                  <a:t>examples</a:t>
                </a: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sz="2000" dirty="0"/>
                  <a:t>Gibbs prediction by QBC and consecutive rejected examples gives a </a:t>
                </a:r>
                <a:r>
                  <a:rPr lang="en-US" sz="2000" dirty="0" smtClean="0"/>
                  <a:t>error bound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sz="2000" dirty="0"/>
              </a:p>
              <a:p>
                <a:pPr lvl="1" eaLnBrk="1" hangingPunct="1">
                  <a:spcBef>
                    <a:spcPts val="600"/>
                  </a:spcBef>
                </a:pPr>
                <a:endParaRPr lang="en-US" altLang="zh-TW" sz="2000" dirty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 smtClean="0">
                    <a:ea typeface="新細明體" pitchFamily="-106" charset="-120"/>
                  </a:rPr>
                  <a:t> 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9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2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11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For </a:t>
            </a:r>
            <a:r>
              <a:rPr lang="en-US" sz="2400" dirty="0">
                <a:latin typeface="Arial" charset="0"/>
              </a:rPr>
              <a:t>many real-world problems, the committee is infinite. </a:t>
            </a:r>
            <a:endParaRPr lang="en-US" sz="2400" dirty="0" smtClean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The </a:t>
            </a:r>
            <a:r>
              <a:rPr lang="en-US" sz="2400" dirty="0">
                <a:latin typeface="Arial" charset="0"/>
              </a:rPr>
              <a:t>main obstacle in implementing QBC is </a:t>
            </a:r>
            <a:r>
              <a:rPr lang="en-US" sz="2400" dirty="0" smtClean="0">
                <a:latin typeface="Arial" charset="0"/>
              </a:rPr>
              <a:t>to </a:t>
            </a:r>
            <a:r>
              <a:rPr lang="en-US" sz="2400" dirty="0">
                <a:latin typeface="Arial" charset="0"/>
              </a:rPr>
              <a:t>sample from the version space </a:t>
            </a:r>
            <a:r>
              <a:rPr lang="en-US" sz="2400" dirty="0" smtClean="0">
                <a:latin typeface="Arial" charset="0"/>
              </a:rPr>
              <a:t>(Step </a:t>
            </a:r>
            <a:r>
              <a:rPr lang="en-US" sz="2400" dirty="0">
                <a:latin typeface="Arial" charset="0"/>
              </a:rPr>
              <a:t>2</a:t>
            </a:r>
            <a:r>
              <a:rPr lang="en-US" sz="2400" dirty="0" smtClean="0">
                <a:latin typeface="Arial" charset="0"/>
              </a:rPr>
              <a:t>). It </a:t>
            </a:r>
            <a:r>
              <a:rPr lang="en-US" sz="2400" dirty="0">
                <a:latin typeface="Arial" charset="0"/>
              </a:rPr>
              <a:t>is hard to do this with reasonable computational complexity </a:t>
            </a:r>
            <a:r>
              <a:rPr lang="en-US" sz="2400" dirty="0" smtClean="0">
                <a:latin typeface="Arial" charset="0"/>
              </a:rPr>
              <a:t>when d is very large [Ran 2005].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Arial" charset="0"/>
              </a:rPr>
              <a:t>QBC is very sensitive for noisy data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latin typeface="Arial" charset="0"/>
                <a:ea typeface="新細明體" pitchFamily="-106" charset="-120"/>
              </a:rPr>
              <a:t>We implement original QBC for low dimension data and Active-majority QBC [</a:t>
            </a:r>
            <a:r>
              <a:rPr lang="en-US" sz="2400" dirty="0" err="1" smtClean="0"/>
              <a:t>Liere</a:t>
            </a:r>
            <a:r>
              <a:rPr lang="en-US" sz="2400" dirty="0" smtClean="0"/>
              <a:t> 97</a:t>
            </a:r>
            <a:r>
              <a:rPr lang="en-US" altLang="zh-TW" sz="2400" dirty="0" smtClean="0">
                <a:latin typeface="Arial" charset="0"/>
                <a:ea typeface="新細明體" pitchFamily="-106" charset="-120"/>
              </a:rPr>
              <a:t>] for high dimension data.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dirty="0" smtClean="0">
                <a:latin typeface="Arial" charset="0"/>
                <a:ea typeface="新細明體" pitchFamily="-106" charset="-120"/>
              </a:rPr>
              <a:t>Use Winnow algorithm to maintain a finite committee</a:t>
            </a:r>
            <a:endParaRPr lang="en-US" altLang="zh-TW" sz="20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655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</a:t>
            </a: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Perceptron - Algorithm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524000"/>
            <a:ext cx="84105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57400" y="38862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56388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Dasgupta</a:t>
            </a:r>
            <a:r>
              <a:rPr lang="en-US" sz="2000" dirty="0" smtClean="0"/>
              <a:t> 2005]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267200" y="2971800"/>
            <a:ext cx="18288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438400"/>
            <a:ext cx="1676400" cy="3810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43000" y="5151120"/>
            <a:ext cx="7391400" cy="88779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Perceptron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Data points are unit vectors following uniform </a:t>
            </a:r>
            <a:r>
              <a:rPr lang="en-US" sz="2400" dirty="0" smtClean="0"/>
              <a:t>distribution</a:t>
            </a:r>
            <a:endParaRPr lang="en-US" sz="2400" dirty="0"/>
          </a:p>
          <a:p>
            <a:pPr lvl="1"/>
            <a:r>
              <a:rPr lang="en-US" altLang="zh-CN" sz="2400" dirty="0" smtClean="0"/>
              <a:t>Data is separable</a:t>
            </a:r>
          </a:p>
          <a:p>
            <a:pPr lvl="1"/>
            <a:endParaRPr lang="en-US" altLang="zh-CN" sz="2400" dirty="0"/>
          </a:p>
          <a:p>
            <a:r>
              <a:rPr lang="en-US" altLang="zh-CN" sz="2800" dirty="0" smtClean="0"/>
              <a:t>Theoretical bound</a:t>
            </a:r>
            <a:endParaRPr lang="zh-CN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4267200"/>
            <a:ext cx="8763886" cy="1371600"/>
            <a:chOff x="304800" y="1524000"/>
            <a:chExt cx="8763886" cy="13716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524000"/>
              <a:ext cx="8763886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5105400" y="19050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5029200" y="2209800"/>
              <a:ext cx="373380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7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865187"/>
          </a:xfrm>
        </p:spPr>
        <p:txBody>
          <a:bodyPr lIns="0" rIns="0"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1219200"/>
                <a:ext cx="87630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Basic idea: choose points with smallest margin to minimize sample complexity.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If the margin is large than a threshold, the learner reject the </a:t>
                </a:r>
                <a:r>
                  <a:rPr lang="en-US" sz="2600" dirty="0" smtClean="0">
                    <a:latin typeface="Arial" charset="0"/>
                  </a:rPr>
                  <a:t>point. </a:t>
                </a:r>
                <a:r>
                  <a:rPr lang="en-US" sz="2600" dirty="0" smtClean="0">
                    <a:latin typeface="Arial" charset="0"/>
                  </a:rPr>
                  <a:t>Otherwise, the learner query the label and put the point into “working set”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After enough labels seen, train a new model based on </a:t>
                </a:r>
                <a:r>
                  <a:rPr lang="en-US" sz="2600" dirty="0" smtClean="0">
                    <a:latin typeface="Arial" charset="0"/>
                  </a:rPr>
                  <a:t>working set.</a:t>
                </a:r>
                <a:endParaRPr lang="en-US" sz="2600" dirty="0" smtClean="0">
                  <a:latin typeface="Arial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 smtClean="0">
                    <a:latin typeface="Arial" charset="0"/>
                  </a:rPr>
                  <a:t>Repeat the process several iterations and the error rate reduced to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en-US" sz="2600" dirty="0" smtClean="0">
                  <a:latin typeface="Arial" charset="0"/>
                </a:endParaRPr>
              </a:p>
              <a:p>
                <a:pPr marL="0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600" dirty="0" smtClean="0">
                    <a:latin typeface="Arial" charset="0"/>
                  </a:rPr>
                  <a:t>                     </a:t>
                </a:r>
                <a:r>
                  <a:rPr lang="en-US" sz="2000" dirty="0" smtClean="0">
                    <a:latin typeface="Arial" charset="0"/>
                  </a:rPr>
                  <a:t>[</a:t>
                </a:r>
                <a:r>
                  <a:rPr lang="en-US" sz="2000" dirty="0" err="1" smtClean="0">
                    <a:latin typeface="Arial" charset="0"/>
                  </a:rPr>
                  <a:t>Balcan</a:t>
                </a:r>
                <a:r>
                  <a:rPr lang="en-US" sz="2000" dirty="0" smtClean="0">
                    <a:latin typeface="Arial" charset="0"/>
                  </a:rPr>
                  <a:t> et al. 2007]</a:t>
                </a: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19200"/>
                <a:ext cx="8763000" cy="49530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07" r="-14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9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15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sz="2000" dirty="0" smtClean="0"/>
              <a:t>R</a:t>
            </a:r>
            <a:r>
              <a:rPr lang="en-US" sz="2000" baseline="30000" dirty="0" smtClean="0"/>
              <a:t>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Exists an oracle concept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err="1" smtClean="0">
                <a:ea typeface="新細明體" pitchFamily="-106" charset="-120"/>
              </a:rPr>
              <a:t>M_k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error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</a:t>
            </a:r>
            <a:r>
              <a:rPr lang="en-US" altLang="zh-TW" sz="1600" baseline="-25000" dirty="0" smtClean="0">
                <a:ea typeface="新細明體" pitchFamily="-106" charset="-120"/>
              </a:rPr>
              <a:t>1</a:t>
            </a:r>
            <a:r>
              <a:rPr lang="en-US" altLang="zh-TW" sz="1600" dirty="0" smtClean="0">
                <a:ea typeface="新細明體" pitchFamily="-106" charset="-120"/>
              </a:rPr>
              <a:t>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consistent with all labeled      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examples in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endParaRPr lang="en-US" altLang="zh-TW" sz="1600" baseline="-250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267200"/>
            <a:ext cx="9144000" cy="14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16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Margin Based 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3657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Unrealizable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Uniformly distributed on a unit ball in </a:t>
            </a:r>
            <a:r>
              <a:rPr lang="en-US" sz="2000" dirty="0" smtClean="0"/>
              <a:t>R</a:t>
            </a:r>
            <a:r>
              <a:rPr lang="en-US" sz="2000" baseline="30000" dirty="0" smtClean="0"/>
              <a:t>d</a:t>
            </a:r>
            <a:endParaRPr lang="en-US" altLang="zh-TW" sz="20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Satisfies low noise </a:t>
            </a:r>
            <a:r>
              <a:rPr lang="en-US" altLang="zh-TW" sz="2000" dirty="0" smtClean="0">
                <a:ea typeface="新細明體" pitchFamily="-106" charset="-120"/>
              </a:rPr>
              <a:t>around w* </a:t>
            </a:r>
            <a:endParaRPr lang="en-US" altLang="zh-TW" sz="2000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Parameter Settings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Alpha, beta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B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 smtClean="0">
                <a:ea typeface="新細明體" pitchFamily="-106" charset="-120"/>
              </a:rPr>
              <a:t>R</a:t>
            </a:r>
          </a:p>
          <a:p>
            <a:pPr eaLnBrk="1" hangingPunct="1">
              <a:spcBef>
                <a:spcPts val="0"/>
              </a:spcBef>
            </a:pPr>
            <a:endParaRPr lang="en-US" altLang="zh-TW" sz="2400" i="1" u="sng" dirty="0">
              <a:ea typeface="新細明體" pitchFamily="-106" charset="-12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Bounds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1600" dirty="0" smtClean="0">
                <a:ea typeface="新細明體" pitchFamily="-106" charset="-120"/>
              </a:rPr>
              <a:t>Excess error</a:t>
            </a:r>
            <a:endParaRPr lang="en-US" altLang="zh-TW" sz="16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6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TW" sz="2400" i="1" u="sng" dirty="0" smtClean="0">
                <a:ea typeface="新細明體" pitchFamily="-106" charset="-120"/>
              </a:rPr>
              <a:t>Algorithm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 smtClean="0">
                <a:ea typeface="新細明體" pitchFamily="-106" charset="-120"/>
              </a:rPr>
              <a:t>Draw m</a:t>
            </a:r>
            <a:r>
              <a:rPr lang="en-US" altLang="zh-TW" sz="1600" baseline="-25000" dirty="0" smtClean="0">
                <a:ea typeface="新細明體" pitchFamily="-106" charset="-120"/>
              </a:rPr>
              <a:t>1</a:t>
            </a:r>
            <a:r>
              <a:rPr lang="en-US" altLang="zh-TW" sz="1600" dirty="0" smtClean="0">
                <a:ea typeface="新細明體" pitchFamily="-106" charset="-120"/>
              </a:rPr>
              <a:t> examples into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Iterate k = 1…s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find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\in B(w_</a:t>
            </a:r>
            <a:r>
              <a:rPr lang="en-US" altLang="zh-TW" sz="1600" baseline="-25000" dirty="0" smtClean="0">
                <a:ea typeface="新細明體" pitchFamily="-106" charset="-120"/>
              </a:rPr>
              <a:t>k-1</a:t>
            </a:r>
            <a:r>
              <a:rPr lang="en-US" altLang="zh-TW" sz="1600" dirty="0" smtClean="0">
                <a:ea typeface="新細明體" pitchFamily="-106" charset="-120"/>
              </a:rPr>
              <a:t>, r)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clear the working set</a:t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    until </a:t>
            </a:r>
            <a:r>
              <a:rPr lang="en-US" altLang="zh-TW" sz="1600" dirty="0" err="1" smtClean="0">
                <a:ea typeface="新細明體" pitchFamily="-106" charset="-120"/>
              </a:rPr>
              <a:t>m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points are drawn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: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draw next x</a:t>
            </a: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if |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* x| &lt; </a:t>
            </a:r>
            <a:r>
              <a:rPr lang="en-US" altLang="zh-TW" sz="1600" dirty="0" err="1" smtClean="0">
                <a:ea typeface="新細明體" pitchFamily="-106" charset="-120"/>
              </a:rPr>
              <a:t>b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endParaRPr lang="en-US" altLang="zh-TW" sz="1600" dirty="0" smtClean="0">
              <a:ea typeface="新細明體" pitchFamily="-106" charset="-120"/>
            </a:endParaRPr>
          </a:p>
          <a:p>
            <a:pPr marL="344487" lvl="1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             put x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/>
            </a:r>
            <a:br>
              <a:rPr lang="en-US" altLang="zh-TW" sz="1600" dirty="0" smtClean="0">
                <a:ea typeface="新細明體" pitchFamily="-106" charset="-120"/>
              </a:rPr>
            </a:br>
            <a:r>
              <a:rPr lang="en-US" altLang="zh-TW" sz="1600" dirty="0" smtClean="0">
                <a:ea typeface="新細明體" pitchFamily="-106" charset="-120"/>
              </a:rPr>
              <a:t>An approximate approach will not looking for </a:t>
            </a:r>
            <a:r>
              <a:rPr lang="en-US" altLang="zh-TW" sz="1600" dirty="0" err="1" smtClean="0">
                <a:ea typeface="新細明體" pitchFamily="-106" charset="-120"/>
              </a:rPr>
              <a:t>w</a:t>
            </a:r>
            <a:r>
              <a:rPr lang="en-US" altLang="zh-TW" sz="1600" baseline="-25000" dirty="0" err="1" smtClean="0">
                <a:ea typeface="新細明體" pitchFamily="-106" charset="-120"/>
              </a:rPr>
              <a:t>k</a:t>
            </a:r>
            <a:r>
              <a:rPr lang="en-US" altLang="zh-TW" sz="1600" dirty="0" smtClean="0">
                <a:ea typeface="新細明體" pitchFamily="-106" charset="-120"/>
              </a:rPr>
              <a:t> in B(w</a:t>
            </a:r>
            <a:r>
              <a:rPr lang="en-US" altLang="zh-TW" sz="1600" baseline="-25000" dirty="0" smtClean="0">
                <a:ea typeface="新細明體" pitchFamily="-106" charset="-120"/>
              </a:rPr>
              <a:t>k-1</a:t>
            </a:r>
            <a:r>
              <a:rPr lang="en-US" altLang="zh-TW" sz="1600" dirty="0" smtClean="0">
                <a:ea typeface="新細明體" pitchFamily="-106" charset="-120"/>
              </a:rPr>
              <a:t>, r), but put unlabeled points into </a:t>
            </a:r>
            <a:r>
              <a:rPr lang="en-US" altLang="zh-TW" sz="1600" dirty="0" err="1" smtClean="0">
                <a:ea typeface="新細明體" pitchFamily="-106" charset="-120"/>
              </a:rPr>
              <a:t>ws</a:t>
            </a:r>
            <a:r>
              <a:rPr lang="en-US" altLang="zh-TW" sz="1600" dirty="0" smtClean="0">
                <a:ea typeface="新細明體" pitchFamily="-106" charset="-120"/>
              </a:rPr>
              <a:t> with their automatic labels.</a:t>
            </a:r>
          </a:p>
          <a:p>
            <a:pPr lvl="2" eaLnBrk="1" hangingPunct="1">
              <a:spcBef>
                <a:spcPts val="0"/>
              </a:spcBef>
            </a:pPr>
            <a:endParaRPr lang="en-US" altLang="zh-TW" sz="12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5638800" cy="32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5676900" cy="33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343400"/>
            <a:ext cx="25908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765589"/>
            <a:ext cx="1905000" cy="339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5867400"/>
            <a:ext cx="6629400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Low-noise Assumptions for </a:t>
            </a:r>
            <a:br>
              <a:rPr lang="en-US" b="1" dirty="0" smtClean="0"/>
            </a:br>
            <a:r>
              <a:rPr lang="en-US" b="1" dirty="0" smtClean="0"/>
              <a:t>non-separable case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6858603" cy="8687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49956"/>
            <a:ext cx="6825312" cy="960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5800" y="1811774"/>
                <a:ext cx="4405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There exists a know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+mn-lt"/>
                        <a:ea typeface="Cambria Math"/>
                      </a:rPr>
                      <m:t>𝛽</m:t>
                    </m:r>
                    <m:r>
                      <a:rPr lang="en-US" sz="2000" b="0" i="1" smtClean="0">
                        <a:latin typeface="+mn-lt"/>
                        <a:ea typeface="Cambria Math"/>
                      </a:rPr>
                      <m:t>&gt;0</m:t>
                    </m:r>
                  </m:oMath>
                </a14:m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11774"/>
                <a:ext cx="440518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52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3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Algorithms Recap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36219"/>
              </p:ext>
            </p:extLst>
          </p:nvPr>
        </p:nvGraphicFramePr>
        <p:xfrm>
          <a:off x="457200" y="1828800"/>
          <a:ext cx="8229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</a:t>
                      </a:r>
                      <a:r>
                        <a:rPr lang="en-US" dirty="0" smtClean="0"/>
                        <a:t>Separable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 of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from a known prior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Chosen from a known distribution on R</a:t>
                      </a:r>
                      <a:r>
                        <a:rPr lang="en-US" baseline="30000" dirty="0" smtClean="0"/>
                        <a:t>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Perceptron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sphere in R</a:t>
                      </a:r>
                      <a:r>
                        <a:rPr lang="en-US" baseline="30000" dirty="0" smtClean="0"/>
                        <a:t>d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Margin-based Active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Uniform</a:t>
                      </a:r>
                      <a:r>
                        <a:rPr lang="en-US" baseline="0" dirty="0" smtClean="0"/>
                        <a:t> on unit sphere in R</a:t>
                      </a:r>
                      <a:r>
                        <a:rPr lang="en-US" baseline="30000" dirty="0" smtClean="0"/>
                        <a:t>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3440" y="4582160"/>
            <a:ext cx="745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Theoretical bound comparison:</a:t>
            </a:r>
          </a:p>
          <a:p>
            <a:r>
              <a:rPr lang="en-US" dirty="0" smtClean="0"/>
              <a:t>Margin-based &lt; Active Perceptron = QBC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</a:t>
            </a:r>
            <a:r>
              <a:rPr lang="en-US" sz="2400" b="1" dirty="0"/>
              <a:t>a</a:t>
            </a:r>
            <a:r>
              <a:rPr lang="en-US" sz="2400" b="1" dirty="0" smtClean="0"/>
              <a:t>ssumptions: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99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</a:t>
            </a: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Evaluation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itchFamily="-106" charset="-120"/>
              </a:rPr>
              <a:t>Experiment 1: Synthesized dataset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 smtClean="0">
                <a:ea typeface="新細明體" pitchFamily="-106" charset="-120"/>
              </a:rPr>
              <a:t>Experiment 2: Real world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-106" charset="-120"/>
              </a:rPr>
              <a:t>Text classification problem</a:t>
            </a:r>
            <a:endParaRPr lang="en-US" altLang="zh-TW" sz="28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2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Motivation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Supervised Learning: require labels for every point</a:t>
            </a: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In many scenarios, plenty of </a:t>
            </a:r>
            <a:r>
              <a:rPr lang="en-US" altLang="zh-TW" sz="2600" dirty="0" smtClean="0">
                <a:ea typeface="新細明體" pitchFamily="-106" charset="-120"/>
              </a:rPr>
              <a:t>unlabeled points available, but labels expensive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Typical </a:t>
            </a:r>
            <a:r>
              <a:rPr lang="en-US" altLang="zh-TW" sz="2600" dirty="0" smtClean="0">
                <a:ea typeface="新細明體" pitchFamily="-106" charset="-120"/>
              </a:rPr>
              <a:t>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Document (image, video) </a:t>
            </a:r>
            <a:r>
              <a:rPr lang="en-US" altLang="zh-TW" sz="2400" dirty="0" smtClean="0">
                <a:ea typeface="新細明體" pitchFamily="-106" charset="-120"/>
              </a:rPr>
              <a:t>Labeling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Speech recognition</a:t>
            </a:r>
            <a:endParaRPr lang="en-US" altLang="zh-TW" sz="24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600" dirty="0" smtClean="0">
              <a:ea typeface="新細明體" pitchFamily="-106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Solution: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504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1 </a:t>
            </a: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Synthesized Dataset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Uniform distributed points on unit sphere centered at origin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Exists an oracle linear separator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Split into training / testing set: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Training points 5000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Testing points 3000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classification accuracy on testing set</a:t>
            </a:r>
            <a:endParaRPr lang="en-US" altLang="zh-TW" sz="20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theoretical error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Compare with baseline method: Perceptron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 smtClean="0">
              <a:ea typeface="新細明體" pitchFamily="-106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6903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0" y="1295400"/>
            <a:ext cx="885825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Linear Separable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25550"/>
            <a:ext cx="87376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0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 Setup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Experiment 2: Real world dataset (20news)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Document classification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Perform three binary classification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Recreation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Computer (Easy)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Politics </a:t>
            </a:r>
            <a:r>
              <a:rPr lang="en-US" altLang="zh-TW" sz="1600" dirty="0" err="1" smtClean="0">
                <a:ea typeface="新細明體" pitchFamily="-106" charset="-120"/>
              </a:rPr>
              <a:t>vs</a:t>
            </a:r>
            <a:r>
              <a:rPr lang="en-US" altLang="zh-TW" sz="1600" dirty="0" smtClean="0">
                <a:ea typeface="新細明體" pitchFamily="-106" charset="-120"/>
              </a:rPr>
              <a:t> </a:t>
            </a:r>
            <a:r>
              <a:rPr lang="en-US" altLang="zh-TW" sz="1600" dirty="0" smtClean="0">
                <a:ea typeface="新細明體" pitchFamily="-106" charset="-120"/>
              </a:rPr>
              <a:t>Religion (Slightly Difficult)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itchFamily="-106" charset="-120"/>
              </a:rPr>
              <a:t>PC </a:t>
            </a:r>
            <a:r>
              <a:rPr lang="en-US" altLang="zh-TW" sz="1600" dirty="0" err="1">
                <a:ea typeface="新細明體" pitchFamily="-106" charset="-120"/>
              </a:rPr>
              <a:t>vs</a:t>
            </a:r>
            <a:r>
              <a:rPr lang="en-US" altLang="zh-TW" sz="1600" dirty="0">
                <a:ea typeface="新細明體" pitchFamily="-106" charset="-120"/>
              </a:rPr>
              <a:t> Mac </a:t>
            </a:r>
            <a:r>
              <a:rPr lang="en-US" altLang="zh-TW" sz="1600" dirty="0" smtClean="0">
                <a:ea typeface="新細明體" pitchFamily="-106" charset="-120"/>
              </a:rPr>
              <a:t>(Difficult)</a:t>
            </a:r>
            <a:endParaRPr lang="en-US" altLang="zh-TW" sz="1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Learn an linear classifier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pitchFamily="-106" charset="-120"/>
              </a:rPr>
              <a:t>Feature of the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>
                <a:ea typeface="新細明體" pitchFamily="-106" charset="-120"/>
              </a:rPr>
              <a:t>Normalized </a:t>
            </a:r>
            <a:r>
              <a:rPr lang="en-US" altLang="zh-TW" sz="1600" dirty="0" err="1" smtClean="0">
                <a:ea typeface="新細明體" pitchFamily="-106" charset="-120"/>
              </a:rPr>
              <a:t>tf-idf</a:t>
            </a:r>
            <a:r>
              <a:rPr lang="en-US" altLang="zh-TW" sz="1600" dirty="0" smtClean="0">
                <a:ea typeface="新細明體" pitchFamily="-106" charset="-120"/>
              </a:rPr>
              <a:t> weighted term vector for each document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Challenges comparing to synthesis data</a:t>
            </a:r>
            <a:endParaRPr lang="en-US" altLang="zh-TW" sz="2400" dirty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linear separable data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concept class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Assumption on data distribution won’t hold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-106" charset="-120"/>
                <a:cs typeface="+mn-cs"/>
              </a:rPr>
              <a:t>Very high dimension (60000+ distinct terms)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Noisy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216025"/>
            <a:ext cx="882015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What is Active Learning?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The </a:t>
                </a:r>
                <a:r>
                  <a:rPr lang="en-US" altLang="zh-TW" sz="2600" dirty="0" smtClean="0">
                    <a:ea typeface="新細明體" pitchFamily="-106" charset="-120"/>
                  </a:rPr>
                  <a:t>key idea of Active Learning is that if the learning algorithm is allowed to choose the data from which it learns, it will perform better with less training. [Burr 2010</a:t>
                </a:r>
                <a:r>
                  <a:rPr lang="en-US" altLang="zh-TW" sz="2600" dirty="0" smtClean="0">
                    <a:ea typeface="新細明體" pitchFamily="-106" charset="-120"/>
                  </a:rPr>
                  <a:t>]</a:t>
                </a: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>
                    <a:ea typeface="新細明體" pitchFamily="-106" charset="-120"/>
                  </a:rPr>
                  <a:t>Goal: </a:t>
                </a:r>
                <a:r>
                  <a:rPr lang="en-US" sz="2600" dirty="0">
                    <a:ea typeface="新細明體" pitchFamily="-106" charset="-12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/>
                        <a:ea typeface="新細明體" pitchFamily="-106" charset="-120"/>
                      </a:rPr>
                      <m:t>h</m:t>
                    </m:r>
                  </m:oMath>
                </a14:m>
                <a:r>
                  <a:rPr lang="en-US" sz="2600" dirty="0">
                    <a:ea typeface="新細明體" pitchFamily="-106" charset="-120"/>
                  </a:rPr>
                  <a:t> with minimum </a:t>
                </a:r>
                <a:r>
                  <a:rPr lang="en-US" sz="2600" dirty="0">
                    <a:ea typeface="新細明體" pitchFamily="-106" charset="-120"/>
                  </a:rPr>
                  <a:t>cost by actively selecting examples to learn </a:t>
                </a:r>
                <a:r>
                  <a:rPr lang="en-US" sz="2600" dirty="0" smtClean="0">
                    <a:ea typeface="新細明體" pitchFamily="-106" charset="-120"/>
                  </a:rPr>
                  <a:t>from.</a:t>
                </a:r>
                <a:endParaRPr lang="en-US" altLang="zh-TW" sz="2600" dirty="0">
                  <a:ea typeface="新細明體" pitchFamily="-106" charset="-120"/>
                </a:endParaRPr>
              </a:p>
              <a:p>
                <a:pPr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600" dirty="0" smtClean="0">
                    <a:ea typeface="新細明體" pitchFamily="-106" charset="-120"/>
                  </a:rPr>
                  <a:t>Active learning </a:t>
                </a:r>
                <a:r>
                  <a:rPr lang="en-US" altLang="zh-TW" sz="2600" dirty="0" smtClean="0">
                    <a:ea typeface="新細明體" pitchFamily="-106" charset="-120"/>
                  </a:rPr>
                  <a:t>reduces the sample complexity</a:t>
                </a:r>
              </a:p>
              <a:p>
                <a:pPr lvl="1" eaLnBrk="1" hangingPunct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TW" sz="2200" dirty="0" smtClean="0">
                    <a:ea typeface="新細明體" pitchFamily="-106" charset="-120"/>
                  </a:rPr>
                  <a:t>For example,</a:t>
                </a:r>
                <a:endParaRPr lang="en-US" altLang="zh-TW" sz="2200" dirty="0" smtClean="0">
                  <a:ea typeface="新細明體" pitchFamily="-106" charset="-120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  <a:ea typeface="新細明體" pitchFamily="-106" charset="-120"/>
                        </a:rPr>
                        <m:t>𝑝𝑜𝑙𝑦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/>
                                  <a:ea typeface="新細明體" pitchFamily="-106" charset="-120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/>
                              <a:ea typeface="新細明體" pitchFamily="-106" charset="-120"/>
                            </a:rPr>
                            <m:t>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  <a:ea typeface="新細明體" pitchFamily="-106" charset="-12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𝑝𝑜𝑙𝑦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400" i="1"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,…</m:t>
                          </m:r>
                        </m:e>
                      </m:func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TW" sz="2800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" y="1295400"/>
                <a:ext cx="8763000" cy="4724400"/>
              </a:xfrm>
              <a:prstGeom prst="rect">
                <a:avLst/>
              </a:prstGeom>
              <a:blipFill rotWithShape="1">
                <a:blip r:embed="rId2"/>
                <a:stretch>
                  <a:fillRect l="-278" t="-1161" r="-21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Experiment-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Real Data</a:t>
            </a:r>
            <a:r>
              <a:rPr lang="en-US" altLang="zh-TW" sz="4400" dirty="0">
                <a:ea typeface="新細明體" pitchFamily="-106" charset="-120"/>
              </a:rPr>
              <a:t/>
            </a:r>
            <a:br>
              <a:rPr lang="en-US" altLang="zh-TW" sz="4400" dirty="0">
                <a:ea typeface="新細明體" pitchFamily="-106" charset="-120"/>
              </a:rPr>
            </a:br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 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63428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Closing Remarks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Active learning algorithms performs very well if all assumptions are satisfied.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However, since the assumptions are hardly satisfied in real world </a:t>
            </a:r>
            <a:r>
              <a:rPr lang="en-US" sz="2600" dirty="0" smtClean="0"/>
              <a:t>data, </a:t>
            </a:r>
            <a:r>
              <a:rPr lang="en-US" sz="2600" dirty="0" smtClean="0"/>
              <a:t>the performance gain is not as much as expected</a:t>
            </a:r>
            <a:r>
              <a:rPr lang="en-US" sz="2600" dirty="0" smtClean="0"/>
              <a:t>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Non-separable: sensitive to noise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Unknown d</a:t>
            </a:r>
            <a:r>
              <a:rPr lang="en-US" sz="2200" dirty="0" smtClean="0"/>
              <a:t>istribution: bounds not valid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High dimension: still high sample complexity because the complexity actually depends on d.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Ongoing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Generate a noisy dataset but satisfies the assumption of margin-based active learning algorithm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Use SVM instead of perceptron for the basic routine of learning for margin-based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Reference</a:t>
            </a:r>
            <a:endParaRPr lang="zh-CN" altLang="en-US" b="1" dirty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Dasgupta</a:t>
            </a:r>
            <a:r>
              <a:rPr lang="en-US" sz="2000" dirty="0"/>
              <a:t>, </a:t>
            </a:r>
            <a:r>
              <a:rPr lang="en-US" sz="2000" dirty="0" err="1"/>
              <a:t>Kalai</a:t>
            </a:r>
            <a:r>
              <a:rPr lang="en-US" sz="2000" dirty="0"/>
              <a:t>, and </a:t>
            </a:r>
            <a:r>
              <a:rPr lang="en-US" sz="2000" dirty="0" err="1"/>
              <a:t>Monteleoni</a:t>
            </a:r>
            <a:r>
              <a:rPr lang="en-US" sz="2000" dirty="0"/>
              <a:t>. Analysis of Perceptron-based Active Learning. COLT, 2005.</a:t>
            </a:r>
            <a:br>
              <a:rPr lang="en-US" sz="2000" dirty="0"/>
            </a:br>
            <a:r>
              <a:rPr lang="en-US" sz="2000" dirty="0"/>
              <a:t>[2] Freund, </a:t>
            </a:r>
            <a:r>
              <a:rPr lang="en-US" sz="2000" dirty="0" err="1"/>
              <a:t>Seung</a:t>
            </a:r>
            <a:r>
              <a:rPr lang="en-US" sz="2000" dirty="0"/>
              <a:t>, Shamir, and </a:t>
            </a:r>
            <a:r>
              <a:rPr lang="en-US" sz="2000" dirty="0" err="1"/>
              <a:t>Tishby</a:t>
            </a:r>
            <a:r>
              <a:rPr lang="en-US" sz="2000" dirty="0"/>
              <a:t>. Selective Sampling Using the Query by Committee Algorithm. Machine Learning, 1997.</a:t>
            </a:r>
            <a:br>
              <a:rPr lang="en-US" sz="2000" dirty="0"/>
            </a:br>
            <a:r>
              <a:rPr lang="en-US" sz="2000" dirty="0"/>
              <a:t>[3] </a:t>
            </a:r>
            <a:r>
              <a:rPr lang="en-US" sz="2000" dirty="0" err="1"/>
              <a:t>Balcan</a:t>
            </a:r>
            <a:r>
              <a:rPr lang="en-US" sz="2000" dirty="0"/>
              <a:t>, </a:t>
            </a:r>
            <a:r>
              <a:rPr lang="en-US" sz="2000" dirty="0" err="1"/>
              <a:t>Broder</a:t>
            </a:r>
            <a:r>
              <a:rPr lang="en-US" sz="2000" dirty="0"/>
              <a:t> and Zhang. Margin-based Active Learning. COLT, 2007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[4] Active </a:t>
            </a:r>
            <a:r>
              <a:rPr lang="en-US" sz="2000" dirty="0"/>
              <a:t>Learning Literature </a:t>
            </a:r>
            <a:r>
              <a:rPr lang="en-US" sz="2000" dirty="0" smtClean="0"/>
              <a:t>Survey, Burr </a:t>
            </a:r>
            <a:r>
              <a:rPr lang="en-US" sz="2000" dirty="0" err="1" smtClean="0"/>
              <a:t>Settles,Computer</a:t>
            </a:r>
            <a:r>
              <a:rPr lang="en-US" sz="2000" dirty="0" smtClean="0"/>
              <a:t> </a:t>
            </a:r>
            <a:r>
              <a:rPr lang="en-US" sz="2000" dirty="0"/>
              <a:t>Sciences Technical </a:t>
            </a:r>
            <a:r>
              <a:rPr lang="en-US" sz="2000" dirty="0" smtClean="0"/>
              <a:t>Report, </a:t>
            </a:r>
            <a:r>
              <a:rPr lang="en-US" sz="2000" dirty="0"/>
              <a:t>January 26, </a:t>
            </a:r>
            <a:r>
              <a:rPr lang="en-US" sz="2000" dirty="0" smtClean="0"/>
              <a:t>2010</a:t>
            </a:r>
          </a:p>
          <a:p>
            <a:pPr marL="0" indent="0">
              <a:buNone/>
            </a:pPr>
            <a:r>
              <a:rPr lang="en-US" sz="2000" dirty="0" smtClean="0"/>
              <a:t>[5] Active </a:t>
            </a:r>
            <a:r>
              <a:rPr lang="en-US" sz="2000" dirty="0"/>
              <a:t>Learning with Committees for Text Categorization. In proceedings of the Fourteenth National Conference on Artificial Intelligence, 1997</a:t>
            </a:r>
            <a:br>
              <a:rPr lang="en-US" sz="2000" dirty="0"/>
            </a:br>
            <a:r>
              <a:rPr lang="en-US" sz="2000" dirty="0" smtClean="0"/>
              <a:t>[6] Query </a:t>
            </a:r>
            <a:r>
              <a:rPr lang="en-US" sz="2000" dirty="0"/>
              <a:t>by Committee Made Real, Ran </a:t>
            </a:r>
            <a:r>
              <a:rPr lang="en-US" sz="2000" dirty="0" err="1"/>
              <a:t>Gilad-Bachrach</a:t>
            </a:r>
            <a:r>
              <a:rPr lang="en-US" sz="2000" dirty="0"/>
              <a:t>, Amir </a:t>
            </a:r>
            <a:r>
              <a:rPr lang="en-US" sz="2000" dirty="0" err="1"/>
              <a:t>Navot</a:t>
            </a:r>
            <a:r>
              <a:rPr lang="en-US" sz="2000" dirty="0"/>
              <a:t> and </a:t>
            </a:r>
            <a:r>
              <a:rPr lang="en-US" sz="2000" dirty="0" err="1"/>
              <a:t>Naftali</a:t>
            </a:r>
            <a:r>
              <a:rPr lang="en-US" sz="2000" dirty="0"/>
              <a:t> </a:t>
            </a:r>
            <a:r>
              <a:rPr lang="en-US" sz="2000" dirty="0" err="1"/>
              <a:t>Tishby</a:t>
            </a:r>
            <a:r>
              <a:rPr lang="en-US" sz="2000" dirty="0"/>
              <a:t>, NIPS 2005</a:t>
            </a:r>
            <a:br>
              <a:rPr lang="en-US" sz="2000" dirty="0"/>
            </a:b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EAB18-E0EA-45DC-AA4D-A7A0A794259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34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Thank you!</a:t>
            </a:r>
          </a:p>
          <a:p>
            <a:pPr algn="ctr" eaLnBrk="1" hangingPunct="1">
              <a:buFont typeface="Wingdings" pitchFamily="-106" charset="2"/>
              <a:buNone/>
            </a:pP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Q 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新細明體" pitchFamily="-106" charset="-120"/>
                <a:cs typeface="Arial" pitchFamily="34" charset="0"/>
              </a:rPr>
              <a:t>&amp; A</a:t>
            </a:r>
            <a:endParaRPr lang="en-US" altLang="zh-TW" sz="6000" dirty="0" smtClean="0">
              <a:solidFill>
                <a:schemeClr val="accent6">
                  <a:lumMod val="75000"/>
                </a:schemeClr>
              </a:solidFill>
              <a:ea typeface="新細明體" pitchFamily="-106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4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Active Learning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Example: 2-dimensional linear separator </a:t>
            </a:r>
            <a:endParaRPr lang="en-US" altLang="zh-TW" sz="26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points are unit vectors following uniform distribution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itchFamily="-106" charset="-120"/>
              </a:rPr>
              <a:t>Version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The “possible” hypothesis space according to seen labels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pitchFamily="-106" charset="-120"/>
              </a:rPr>
              <a:t>Idea: some data points give no additional information to narrow down the version space so we don’t need to learn from it.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600" dirty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5</a:t>
            </a:fld>
            <a:endParaRPr lang="en-US" sz="120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Outline of </a:t>
            </a:r>
            <a:r>
              <a:rPr lang="en-US" altLang="zh-TW" b="1" dirty="0">
                <a:latin typeface="Arial" pitchFamily="34" charset="0"/>
                <a:ea typeface="新細明體" pitchFamily="-106" charset="-120"/>
                <a:cs typeface="Arial" pitchFamily="34" charset="0"/>
              </a:rPr>
              <a:t>O</a:t>
            </a:r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ur Project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We implement three active learning algorithms: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Query </a:t>
            </a:r>
            <a:r>
              <a:rPr lang="en-US" altLang="zh-TW" sz="2200" dirty="0">
                <a:ea typeface="新細明體" pitchFamily="-106" charset="-120"/>
              </a:rPr>
              <a:t>by </a:t>
            </a:r>
            <a:r>
              <a:rPr lang="en-US" altLang="zh-TW" sz="2200" dirty="0" smtClean="0">
                <a:ea typeface="新細明體" pitchFamily="-106" charset="-120"/>
              </a:rPr>
              <a:t>Committee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ea typeface="新細明體" pitchFamily="-106" charset="-120"/>
              </a:rPr>
              <a:t>Active </a:t>
            </a:r>
            <a:r>
              <a:rPr lang="en-US" altLang="zh-TW" sz="2200" dirty="0" smtClean="0">
                <a:ea typeface="新細明體" pitchFamily="-106" charset="-120"/>
              </a:rPr>
              <a:t>Perceptron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ea typeface="新細明體" pitchFamily="-106" charset="-120"/>
              </a:rPr>
              <a:t>Margin Based Active </a:t>
            </a:r>
            <a:r>
              <a:rPr lang="en-US" altLang="zh-TW" sz="2200" dirty="0" smtClean="0">
                <a:ea typeface="新細明體" pitchFamily="-106" charset="-120"/>
              </a:rPr>
              <a:t>Learning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600" dirty="0" smtClean="0">
                <a:ea typeface="新細明體" pitchFamily="-106" charset="-120"/>
              </a:rPr>
              <a:t>We </a:t>
            </a:r>
            <a:r>
              <a:rPr lang="en-US" altLang="zh-TW" sz="2600" dirty="0" smtClean="0">
                <a:ea typeface="新細明體" pitchFamily="-106" charset="-120"/>
              </a:rPr>
              <a:t>will present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>
                <a:ea typeface="新細明體" pitchFamily="-106" charset="-120"/>
              </a:rPr>
              <a:t>A</a:t>
            </a:r>
            <a:r>
              <a:rPr lang="en-US" altLang="zh-TW" sz="2200" dirty="0" smtClean="0">
                <a:ea typeface="新細明體" pitchFamily="-106" charset="-120"/>
              </a:rPr>
              <a:t>lgorithm description and their assumptions</a:t>
            </a:r>
            <a:endParaRPr lang="en-US" altLang="zh-TW" sz="2200" dirty="0" smtClean="0">
              <a:ea typeface="新細明體" pitchFamily="-106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Theoretical </a:t>
            </a:r>
            <a:r>
              <a:rPr lang="en-US" altLang="zh-TW" sz="2200" dirty="0">
                <a:ea typeface="新細明體" pitchFamily="-106" charset="-120"/>
              </a:rPr>
              <a:t>b</a:t>
            </a:r>
            <a:r>
              <a:rPr lang="en-US" altLang="zh-TW" sz="2200" dirty="0" smtClean="0">
                <a:ea typeface="新細明體" pitchFamily="-106" charset="-120"/>
              </a:rPr>
              <a:t>ounds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Experiment evaluation on synthetic data and real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200" dirty="0" smtClean="0">
                <a:ea typeface="新細明體" pitchFamily="-106" charset="-120"/>
              </a:rPr>
              <a:t>Analysis on the experiment results</a:t>
            </a:r>
            <a:endParaRPr lang="en-US" altLang="zh-TW" sz="2600" dirty="0">
              <a:ea typeface="新細明體" pitchFamily="-106" charset="-12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TW" sz="2600" dirty="0" smtClean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0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6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</a:t>
            </a:r>
            <a:r>
              <a:rPr lang="en-US" altLang="zh-TW" sz="40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Committee - Algorithm</a:t>
            </a:r>
            <a:endParaRPr lang="zh-TW" altLang="en-US" sz="40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TW" sz="2600" dirty="0" smtClean="0">
                    <a:ea typeface="新細明體" pitchFamily="-106" charset="-120"/>
                  </a:rPr>
                  <a:t>Description </a:t>
                </a:r>
                <a:r>
                  <a:rPr lang="en-US" altLang="zh-TW" sz="2600" dirty="0" smtClean="0">
                    <a:ea typeface="新細明體" pitchFamily="-106" charset="-120"/>
                  </a:rPr>
                  <a:t>of the algorithm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Step 1: Get an unlabeled example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drawn at random </a:t>
                </a:r>
                <a:r>
                  <a:rPr lang="en-US" sz="2400" dirty="0" smtClean="0"/>
                  <a:t>from data distribution</a:t>
                </a:r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2: Randomly select two committee members to predict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from version space</a:t>
                </a:r>
                <a:endParaRPr lang="en-US" altLang="zh-TW" sz="240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3: If the two predictions are equal then reject the example and return to Step1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Step 4: If the two predictions are different, get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  <m: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to be all concepts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TW" sz="2400" dirty="0" smtClean="0">
                    <a:ea typeface="新細明體" pitchFamily="-106" charset="-120"/>
                  </a:rPr>
                  <a:t>Stop when consecutively reject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/>
                            <a:ea typeface="新細明體" pitchFamily="-106" charset="-120"/>
                          </a:rPr>
                          <m:t>1</m:t>
                        </m:r>
                      </m:num>
                      <m:den>
                        <m:r>
                          <a:rPr lang="zh-TW" altLang="en-US" sz="240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4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TW" sz="240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𝑛</m:t>
                                </m:r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+1)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sz="2400" b="0" i="1" smtClean="0">
                                <a:latin typeface="Cambria Math"/>
                                <a:ea typeface="新細明體" pitchFamily="-106" charset="-120"/>
                              </a:rPr>
                              <m:t>3</m:t>
                            </m:r>
                            <m:r>
                              <a:rPr lang="zh-TW" altLang="en-US" sz="2400" b="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 examples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610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 l="-354" t="-1968" r="-2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7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 -Assumptions</a:t>
            </a:r>
            <a:endParaRPr lang="zh-TW" altLang="en-US" sz="3600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pitchFamily="-106" charset="-128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-106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-106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-106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0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Hypothesis H is from a prior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Data is from a know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600" dirty="0" smtClean="0">
                <a:ea typeface="新細明體" pitchFamily="-106" charset="-120"/>
              </a:rPr>
              <a:t>No noise in data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pitchFamily="-106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ea typeface="新細明體" pitchFamily="-106" charset="-120"/>
            </a:endParaRP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     </a:t>
            </a:r>
            <a:endParaRPr lang="en-US" altLang="zh-TW" dirty="0" smtClean="0">
              <a:ea typeface="新細明體" pitchFamily="-10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8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Information Gain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instantaneous information gain from the </a:t>
                </a:r>
                <a:r>
                  <a:rPr lang="en-US" altLang="zh-TW" sz="2000" i="1" dirty="0" smtClean="0">
                    <a:ea typeface="新細明體" pitchFamily="-106" charset="-120"/>
                  </a:rPr>
                  <a:t>i</a:t>
                </a:r>
                <a:r>
                  <a:rPr lang="en-US" altLang="zh-TW" sz="2000" dirty="0" smtClean="0">
                    <a:ea typeface="新細明體" pitchFamily="-106" charset="-120"/>
                  </a:rPr>
                  <a:t> </a:t>
                </a:r>
                <a:r>
                  <a:rPr lang="en-US" altLang="zh-TW" sz="2000" dirty="0" err="1" smtClean="0">
                    <a:ea typeface="新細明體" pitchFamily="-106" charset="-120"/>
                  </a:rPr>
                  <a:t>th</a:t>
                </a:r>
                <a:r>
                  <a:rPr lang="en-US" altLang="zh-TW" sz="2000" dirty="0" smtClean="0">
                    <a:ea typeface="新細明體" pitchFamily="-106" charset="-120"/>
                  </a:rPr>
                  <a:t> label example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/>
                          <a:ea typeface="新細明體" pitchFamily="-106" charset="-120"/>
                        </a:rPr>
                        <m:t>g</m:t>
                      </m:r>
                      <m:r>
                        <a:rPr lang="en-US" altLang="zh-TW" sz="2000" b="0" i="0" smtClean="0">
                          <a:latin typeface="Cambria Math"/>
                          <a:ea typeface="新細明體" pitchFamily="-106" charset="-120"/>
                        </a:rPr>
                        <m:t>=−</m:t>
                      </m:r>
                      <m:func>
                        <m:funcPr>
                          <m:ctrlPr>
                            <a:rPr lang="en-US" altLang="zh-TW" sz="2000" i="1" smtClean="0">
                              <a:latin typeface="Cambria Math"/>
                              <a:ea typeface="新細明體" pitchFamily="-106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 i="0" smtClean="0">
                              <a:latin typeface="Cambria Math"/>
                              <a:ea typeface="新細明體" pitchFamily="-106" charset="-12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  <a:ea typeface="新細明體" pitchFamily="-106" charset="-12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𝑃𝑟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新細明體" pitchFamily="-106" charset="-12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新細明體" pitchFamily="-106" charset="-120"/>
                                    </a:rPr>
                                    <m:t>𝑖</m:t>
                                  </m:r>
                                  <m:r>
                                    <a:rPr lang="en-US" altLang="zh-TW" sz="2000" b="0" i="1" smtClean="0">
                                      <a:latin typeface="Cambria Math"/>
                                      <a:ea typeface="新細明體" pitchFamily="-106" charset="-12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/>
                                  <a:ea typeface="新細明體" pitchFamily="-106" charset="-12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TW" sz="18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It is proved that there exists a uniform lower bound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1/9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+7/(18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2</m:t>
                        </m:r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r>
                  <a:rPr lang="en-US" altLang="zh-TW" sz="2000" dirty="0" smtClean="0">
                    <a:ea typeface="新細明體" pitchFamily="-106" charset="-120"/>
                  </a:rPr>
                  <a:t> for information gain for any dimension. </a:t>
                </a: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49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6" charset="-128"/>
              </a:defRPr>
            </a:lvl9pPr>
          </a:lstStyle>
          <a:p>
            <a:pPr eaLnBrk="1" hangingPunct="1"/>
            <a:fld id="{AAA04654-EE4A-4EBE-BC23-CDB80A2BF4DE}" type="slidenum">
              <a:rPr lang="en-US" sz="1200">
                <a:latin typeface="Garamond" pitchFamily="-106" charset="0"/>
              </a:rPr>
              <a:pPr eaLnBrk="1" hangingPunct="1"/>
              <a:t>9</a:t>
            </a:fld>
            <a:endParaRPr lang="en-US" sz="1200" dirty="0">
              <a:latin typeface="Garamond" pitchFamily="-106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latin typeface="Arial" pitchFamily="34" charset="0"/>
                <a:ea typeface="新細明體" pitchFamily="-106" charset="-120"/>
                <a:cs typeface="Arial" pitchFamily="34" charset="0"/>
              </a:rPr>
              <a:t>Query By Committee</a:t>
            </a:r>
            <a:endParaRPr lang="zh-TW" altLang="en-US" b="1" dirty="0" smtClean="0">
              <a:latin typeface="Arial" pitchFamily="34" charset="0"/>
              <a:ea typeface="新細明體" pitchFamily="-106" charset="-12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-106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-106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-106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-106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106" charset="-128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altLang="zh-TW" sz="2400" i="1" u="sng" dirty="0" smtClean="0">
                    <a:ea typeface="新細明體" pitchFamily="-106" charset="-120"/>
                  </a:rPr>
                  <a:t>Theorem</a:t>
                </a:r>
                <a:r>
                  <a:rPr lang="en-US" altLang="zh-TW" sz="2400" dirty="0" smtClean="0">
                    <a:ea typeface="新細明體" pitchFamily="-106" charset="-120"/>
                  </a:rPr>
                  <a:t> </a:t>
                </a:r>
                <a:br>
                  <a:rPr lang="en-US" altLang="zh-TW" sz="2400" dirty="0" smtClean="0">
                    <a:ea typeface="新細明體" pitchFamily="-106" charset="-120"/>
                  </a:rPr>
                </a:br>
                <a:r>
                  <a:rPr lang="en-US" altLang="zh-TW" sz="2400" dirty="0" smtClean="0">
                    <a:ea typeface="新細明體" pitchFamily="-106" charset="-120"/>
                  </a:rPr>
                  <a:t>If a concept class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新細明體" pitchFamily="-106" charset="-120"/>
                      </a:rPr>
                      <m:t>𝐶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has VC-dimension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0&lt;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𝑑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&lt; ∞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 and the expected information gain of queries made by QBC is uniformly lower bounded by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𝑔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&gt;0</m:t>
                    </m:r>
                  </m:oMath>
                </a14:m>
                <a:r>
                  <a:rPr lang="en-US" altLang="zh-TW" sz="2400" dirty="0" smtClean="0">
                    <a:ea typeface="新細明體" pitchFamily="-106" charset="-120"/>
                  </a:rPr>
                  <a:t>, then following holds with probability larger than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1 − </m:t>
                    </m:r>
                    <m:r>
                      <a:rPr lang="zh-TW" altLang="en-US" sz="2000" b="0" i="1" smtClean="0">
                        <a:latin typeface="Cambria Math"/>
                        <a:ea typeface="新細明體" pitchFamily="-106" charset="-120"/>
                      </a:rPr>
                      <m:t>𝛿</m:t>
                    </m:r>
                    <m: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,</m:t>
                    </m:r>
                  </m:oMath>
                </a14:m>
                <a:endParaRPr lang="en-US" altLang="zh-TW" sz="2000" b="0" dirty="0" smtClean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number of calls to sample is smaller than </a:t>
                </a:r>
              </a:p>
              <a:p>
                <a:pPr marL="344487" lvl="1" indent="0" eaLnBrk="1" hangingPunct="1"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/>
                        <a:ea typeface="新細明體" pitchFamily="-106" charset="-120"/>
                      </a:rPr>
                      <m:t>max</m:t>
                    </m:r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⁡(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𝑒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𝛿</m:t>
                        </m:r>
                      </m:den>
                    </m:f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,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160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𝑑</m:t>
                            </m:r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  <m:r>
                          <a:rPr lang="zh-TW" altLang="en-US" sz="2000" b="0" i="1" smtClean="0">
                            <a:latin typeface="Cambria Math"/>
                            <a:ea typeface="新細明體" pitchFamily="-106" charset="-120"/>
                          </a:rPr>
                          <m:t>𝜖</m:t>
                        </m:r>
                      </m:den>
                    </m:f>
                    <m:func>
                      <m:funcPr>
                        <m:ctrlP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/>
                            <a:ea typeface="新細明體" pitchFamily="-106" charset="-120"/>
                          </a:rPr>
                          <m:t>max</m:t>
                        </m:r>
                      </m:fName>
                      <m:e>
                        <m:sSup>
                          <m:sSupPr>
                            <m:ctrlP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i="1">
                                    <a:latin typeface="Cambria Math"/>
                                    <a:ea typeface="新細明體" pitchFamily="-106" charset="-120"/>
                                  </a:rPr>
                                  <m:t>6, </m:t>
                                </m:r>
                                <m:func>
                                  <m:funcPr>
                                    <m:ctrlPr>
                                      <a:rPr lang="en-US" altLang="zh-TW" sz="2000" i="1">
                                        <a:latin typeface="Cambria Math"/>
                                        <a:ea typeface="新細明體" pitchFamily="-106" charset="-12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>
                                        <a:latin typeface="Cambria Math"/>
                                        <a:ea typeface="新細明體" pitchFamily="-106" charset="-120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80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TW" altLang="en-US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𝜀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sz="2000" i="1">
                                                <a:latin typeface="Cambria Math"/>
                                                <a:ea typeface="新細明體" pitchFamily="-106" charset="-12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sz="2000" i="1">
                                            <a:latin typeface="Cambria Math"/>
                                            <a:ea typeface="新細明體" pitchFamily="-106" charset="-12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TW" sz="2000" b="0" i="1" smtClean="0">
                        <a:latin typeface="Cambria Math"/>
                        <a:ea typeface="新細明體" pitchFamily="-106" charset="-120"/>
                      </a:rPr>
                      <m:t>)</m:t>
                    </m:r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>
                    <a:ea typeface="新細明體" pitchFamily="-106" charset="-120"/>
                  </a:rPr>
                  <a:t>The number of calls to </a:t>
                </a:r>
                <a:r>
                  <a:rPr lang="en-US" altLang="zh-TW" sz="2000" dirty="0" smtClean="0">
                    <a:ea typeface="新細明體" pitchFamily="-106" charset="-120"/>
                  </a:rPr>
                  <a:t>label </a:t>
                </a:r>
                <a:r>
                  <a:rPr lang="en-US" altLang="zh-TW" sz="2000" dirty="0">
                    <a:ea typeface="新細明體" pitchFamily="-106" charset="-120"/>
                  </a:rPr>
                  <a:t>is smaller than </a:t>
                </a:r>
                <a:endParaRPr lang="en-US" altLang="zh-TW" sz="2000" dirty="0" smtClean="0">
                  <a:ea typeface="新細明體" pitchFamily="-106" charset="-120"/>
                </a:endParaRPr>
              </a:p>
              <a:p>
                <a:pPr marL="344487" lvl="1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TW" sz="2000" dirty="0">
                    <a:ea typeface="新細明體" pitchFamily="-106" charset="-120"/>
                  </a:rPr>
                  <a:t> </a:t>
                </a:r>
                <a:r>
                  <a:rPr lang="en-US" altLang="zh-TW" sz="2000" dirty="0" smtClean="0">
                    <a:ea typeface="新細明體" pitchFamily="-106" charset="-12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  <a:ea typeface="新細明體" pitchFamily="-106" charset="-12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新細明體" pitchFamily="-106" charset="-120"/>
                      </a:rPr>
                      <m:t>=</m:t>
                    </m:r>
                    <m:f>
                      <m:f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10(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𝑑</m:t>
                        </m:r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+1)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/>
                            <a:ea typeface="新細明體" pitchFamily="-106" charset="-12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US" altLang="zh-TW" sz="2000" i="1" smtClean="0">
                            <a:latin typeface="Cambria Math"/>
                            <a:ea typeface="新細明體" pitchFamily="-106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i="0" smtClean="0">
                            <a:latin typeface="Cambria Math"/>
                            <a:ea typeface="新細明體" pitchFamily="-106" charset="-12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/>
                                <a:ea typeface="新細明體" pitchFamily="-106" charset="-12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/>
                                <a:ea typeface="新細明體" pitchFamily="-106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/>
                                    <a:ea typeface="新細明體" pitchFamily="-106" charset="-12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000" i="1" smtClean="0">
                                <a:latin typeface="Cambria Math"/>
                                <a:ea typeface="新細明體" pitchFamily="-106" charset="-12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altLang="zh-TW" sz="2000" dirty="0" smtClean="0">
                  <a:ea typeface="新細明體" pitchFamily="-106" charset="-120"/>
                </a:endParaRPr>
              </a:p>
              <a:p>
                <a:pPr lvl="1" eaLnBrk="1" hangingPunct="1">
                  <a:spcBef>
                    <a:spcPts val="600"/>
                  </a:spcBef>
                </a:pPr>
                <a:r>
                  <a:rPr lang="en-US" altLang="zh-TW" sz="2000" dirty="0" smtClean="0">
                    <a:ea typeface="新細明體" pitchFamily="-106" charset="-120"/>
                  </a:rPr>
                  <a:t>The probability that the prediction algorithm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picking a hypothesis </a:t>
                </a:r>
                <a:r>
                  <a:rPr lang="en-US" sz="2000" i="1" dirty="0"/>
                  <a:t>h</a:t>
                </a:r>
                <a:r>
                  <a:rPr lang="en-US" sz="2000" dirty="0"/>
                  <a:t> random from version space</a:t>
                </a:r>
                <a:r>
                  <a:rPr lang="en-US" altLang="zh-TW" sz="2000" dirty="0" smtClean="0">
                    <a:ea typeface="新細明體" pitchFamily="-106" charset="-120"/>
                  </a:rPr>
                  <a:t> of QBC makes a mistake is smaller than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  <a:ea typeface="新細明體" pitchFamily="-106" charset="-120"/>
                      </a:rPr>
                      <m:t>𝜖</m:t>
                    </m:r>
                  </m:oMath>
                </a14:m>
                <a:r>
                  <a:rPr lang="en-US" sz="2000" dirty="0" smtClean="0">
                    <a:ea typeface="新細明體" pitchFamily="-106" charset="-120"/>
                  </a:rPr>
                  <a:t>. [</a:t>
                </a:r>
                <a:r>
                  <a:rPr lang="en-US" sz="2000" dirty="0" smtClean="0"/>
                  <a:t>Freund 97</a:t>
                </a:r>
                <a:r>
                  <a:rPr lang="en-US" sz="2000" dirty="0" smtClean="0">
                    <a:ea typeface="新細明體" pitchFamily="-106" charset="-120"/>
                  </a:rPr>
                  <a:t>]</a:t>
                </a:r>
                <a:endParaRPr lang="en-US" altLang="zh-TW" sz="2000" dirty="0">
                  <a:ea typeface="新細明體" pitchFamily="-106" charset="-12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TW" sz="2400" dirty="0">
                  <a:ea typeface="新細明體" pitchFamily="-106" charset="-120"/>
                </a:endParaRPr>
              </a:p>
              <a:p>
                <a:pPr marL="344487" lvl="1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     </a:t>
                </a:r>
                <a:endParaRPr lang="en-US" altLang="zh-TW" dirty="0" smtClean="0">
                  <a:ea typeface="新細明體" pitchFamily="-106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219200"/>
                <a:ext cx="8534400" cy="5105400"/>
              </a:xfrm>
              <a:prstGeom prst="rect">
                <a:avLst/>
              </a:prstGeom>
              <a:blipFill rotWithShape="1">
                <a:blip r:embed="rId3"/>
                <a:stretch>
                  <a:fillRect l="-286" t="-835" r="-1071" b="-2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14798</TotalTime>
  <Words>1633</Words>
  <Application>Microsoft Office PowerPoint</Application>
  <PresentationFormat>On-screen Show (4:3)</PresentationFormat>
  <Paragraphs>282</Paragraphs>
  <Slides>34</Slides>
  <Notes>10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Edge</vt:lpstr>
      <vt:lpstr>Empirical Study of  Active Learning Algorithms</vt:lpstr>
      <vt:lpstr>Motivation</vt:lpstr>
      <vt:lpstr>What is Active Learning?</vt:lpstr>
      <vt:lpstr>Active Learning</vt:lpstr>
      <vt:lpstr>Outline of Our Project</vt:lpstr>
      <vt:lpstr>Query By Committee - Algorithm</vt:lpstr>
      <vt:lpstr>Query By Committee -Assumptions</vt:lpstr>
      <vt:lpstr>Query By Committee</vt:lpstr>
      <vt:lpstr>Query By Committee</vt:lpstr>
      <vt:lpstr>Query By Committee</vt:lpstr>
      <vt:lpstr>Query By Committee</vt:lpstr>
      <vt:lpstr>Active Perceptron - Algorithm</vt:lpstr>
      <vt:lpstr>Active Perceptron</vt:lpstr>
      <vt:lpstr>Margin Based Active Learning</vt:lpstr>
      <vt:lpstr>Margin Based Active Learning</vt:lpstr>
      <vt:lpstr>Margin Based Active Learning</vt:lpstr>
      <vt:lpstr>Low-noise Assumptions for  non-separable case</vt:lpstr>
      <vt:lpstr>Algorithms Recap</vt:lpstr>
      <vt:lpstr>Experiment Evaluation</vt:lpstr>
      <vt:lpstr>Experiment 1 Setup</vt:lpstr>
      <vt:lpstr>Experiment-Linear Separable  </vt:lpstr>
      <vt:lpstr>Experiment-Linear Separable  </vt:lpstr>
      <vt:lpstr>Experiment-Linear Separable  </vt:lpstr>
      <vt:lpstr>Experiment-Linear Separable  </vt:lpstr>
      <vt:lpstr>Experiment-Linear Separable  </vt:lpstr>
      <vt:lpstr>Experiment Setup</vt:lpstr>
      <vt:lpstr>Experiment-Noisy  </vt:lpstr>
      <vt:lpstr>Experiment-Real Data  </vt:lpstr>
      <vt:lpstr>Experiment-Real Data  </vt:lpstr>
      <vt:lpstr>Experiment-Real Data  </vt:lpstr>
      <vt:lpstr>Closing Remarks</vt:lpstr>
      <vt:lpstr>Ongoing</vt:lpstr>
      <vt:lpstr>Reference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Operators for Continuous Queries on Data Streams</dc:title>
  <dc:creator>MICROSOFT</dc:creator>
  <cp:lastModifiedBy>Gs</cp:lastModifiedBy>
  <cp:revision>679</cp:revision>
  <dcterms:created xsi:type="dcterms:W3CDTF">2004-09-06T02:58:46Z</dcterms:created>
  <dcterms:modified xsi:type="dcterms:W3CDTF">2011-11-30T22:34:32Z</dcterms:modified>
</cp:coreProperties>
</file>