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9"/>
  </p:notesMasterIdLst>
  <p:handoutMasterIdLst>
    <p:handoutMasterId r:id="rId10"/>
  </p:handoutMasterIdLst>
  <p:sldIdLst>
    <p:sldId id="256" r:id="rId2"/>
    <p:sldId id="459" r:id="rId3"/>
    <p:sldId id="460" r:id="rId4"/>
    <p:sldId id="461" r:id="rId5"/>
    <p:sldId id="462" r:id="rId6"/>
    <p:sldId id="463" r:id="rId7"/>
    <p:sldId id="458" r:id="rId8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26"/>
    </p:cViewPr>
  </p:sorterViewPr>
  <p:notesViewPr>
    <p:cSldViewPr>
      <p:cViewPr varScale="1">
        <p:scale>
          <a:sx n="83" d="100"/>
          <a:sy n="83" d="100"/>
        </p:scale>
        <p:origin x="-1872" y="-78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7D9A410-6537-467F-BC55-53142A040D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4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DFAA0BD4-28E6-4AA9-A380-6B49DDD43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35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EFA26795-9CB1-432C-9B68-F9BC449F0C4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77136-09BD-42A7-BD55-FAEE866D8038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196BC-2E4A-4CEA-AD6E-CC321A37B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33678-414D-4A37-B058-1C5382BE48CC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17434-52A0-4DA8-B764-F82370E486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142AC-DCDB-4038-8B72-EFAF17E95763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F64E6-9C6F-4ABF-899F-68626E0F77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5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21BFF-F3AD-4524-BC0D-644D41C25A37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4022C-6C12-459F-8B84-15571B1B8A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8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CE6A4-7A2F-49B6-9BFD-A0D0130AD4AA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C2A3D-BFC2-4D99-B028-721B28A032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8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E55CE8-395B-4FC8-887F-58966868E366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770382-BC82-4341-A115-2AEA2ECE1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99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BDEA8-5042-47DF-8252-9BC329ED4AEE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E695B-4F1D-41E1-B65F-F468A56C7F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974EE-B68F-4DD2-AB56-A69D47976A66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EAB18-E0EA-45DC-AA4D-A7A0A79425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3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D585EB-EFAB-4A49-8EDC-31F3C1C9C862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C0E86-136F-4F22-84CD-36282058DF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6E1A5-B230-4B7D-A202-8D37E722DD9C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32917-FA71-4093-BEE2-AF7C7132E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71E49-5E8F-4D0B-864D-31780362091F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39505-9D04-4F77-B2BF-CA7E6B934F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52797-1293-4981-8226-3D2D8AFDC94B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AFC60-747B-4E61-ABDC-12B47A4B0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3C2C0-8EB7-45A2-BD78-85B06E844851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1F937-E494-4D70-8942-DB4AA976F2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84496-27D4-46DF-A34B-C191FE530B09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EE5CB-C53B-4624-9D01-2A3D488B90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3CAE7-299B-4EB0-8A44-D3A7371EA6BC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93CB2-8AA9-47D9-B93C-3632578EF0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-106" charset="0"/>
              </a:defRPr>
            </a:lvl1pPr>
          </a:lstStyle>
          <a:p>
            <a:fld id="{3CF3EC0B-A545-4EF2-BA77-EC7DF0406A33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-106" charset="0"/>
              </a:defRPr>
            </a:lvl1pPr>
          </a:lstStyle>
          <a:p>
            <a:fld id="{424B4E36-1020-4168-8DED-4B9EEB3085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40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41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pitchFamily="-106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30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06" charset="2"/>
        <a:buChar char="q"/>
        <a:defRPr sz="26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22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6" charset="2"/>
        <a:buChar char="q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83FA9C9E-2388-456A-AF2D-3C435243F862}" type="slidenum">
              <a:rPr lang="en-US" sz="1200">
                <a:latin typeface="Garamond" pitchFamily="-106" charset="0"/>
              </a:rPr>
              <a:pPr eaLnBrk="1" hangingPunct="1"/>
              <a:t>1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219200"/>
          </a:xfrm>
        </p:spPr>
        <p:txBody>
          <a:bodyPr/>
          <a:lstStyle/>
          <a:p>
            <a:pPr algn="ctr" eaLnBrk="1" hangingPunct="1"/>
            <a:r>
              <a:rPr lang="en-US" altLang="zh-TW" sz="54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Learning</a:t>
            </a:r>
            <a:endParaRPr lang="en-US" altLang="zh-TW" sz="5400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324600" cy="1295400"/>
          </a:xfrm>
        </p:spPr>
        <p:txBody>
          <a:bodyPr/>
          <a:lstStyle/>
          <a:p>
            <a:pPr algn="r" eaLnBrk="1" hangingPunct="1">
              <a:buFont typeface="Wingdings" pitchFamily="-106" charset="2"/>
              <a:buNone/>
            </a:pPr>
            <a:r>
              <a:rPr lang="en-US" altLang="zh-TW" dirty="0" smtClean="0">
                <a:ea typeface="新細明體" pitchFamily="-106" charset="-120"/>
              </a:rPr>
              <a:t>Chen Liu, Shi Gao and Ye </a:t>
            </a:r>
            <a:r>
              <a:rPr lang="en-US" altLang="zh-TW" dirty="0" err="1" smtClean="0">
                <a:ea typeface="新細明體" pitchFamily="-106" charset="-120"/>
              </a:rPr>
              <a:t>Tian</a:t>
            </a:r>
            <a:endParaRPr lang="en-US" altLang="zh-TW" dirty="0" smtClean="0">
              <a:ea typeface="新細明體" pitchFamily="-106" charset="-120"/>
            </a:endParaRPr>
          </a:p>
          <a:p>
            <a:pPr eaLnBrk="1" hangingPunct="1">
              <a:buFont typeface="Wingdings" pitchFamily="-106" charset="2"/>
              <a:buNone/>
            </a:pPr>
            <a:r>
              <a:rPr lang="en-US" altLang="zh-TW" dirty="0" smtClean="0">
                <a:ea typeface="新細明體" pitchFamily="-106" charset="-120"/>
              </a:rPr>
              <a:t>University of California, Los </a:t>
            </a:r>
            <a:r>
              <a:rPr lang="en-US" altLang="zh-TW" dirty="0" smtClean="0">
                <a:ea typeface="新細明體" pitchFamily="-106" charset="-120"/>
              </a:rPr>
              <a:t>Angeles</a:t>
            </a:r>
            <a:endParaRPr lang="en-US" altLang="zh-TW" dirty="0" smtClean="0">
              <a:ea typeface="新細明體" pitchFamily="-106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2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Motivation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458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A whole lot of unlabeled points available, but labels expensive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Choose data points which are most informative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Learn Actively: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Select the query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Maximize the 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Minimize the cost (the number of labeling)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>
                <a:ea typeface="新細明體" pitchFamily="-106" charset="-120"/>
              </a:rPr>
              <a:t>Goal: </a:t>
            </a:r>
            <a:r>
              <a:rPr lang="en-US" sz="2600" dirty="0">
                <a:ea typeface="新細明體" pitchFamily="-106" charset="-120"/>
              </a:rPr>
              <a:t>accurate classifier with minimum cost</a:t>
            </a:r>
            <a:endParaRPr lang="en-US" altLang="zh-TW" sz="2600" dirty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04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3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Motivation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The condition of active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A large number of unlabeled points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Can query any point for label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Example: threshold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Find transition between 0 and 1 labels in minimum steps</a:t>
            </a:r>
            <a:endParaRPr lang="en-US" altLang="zh-TW" sz="2400" dirty="0" smtClean="0">
              <a:ea typeface="新細明體" pitchFamily="-106" charset="-12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>
              <a:ea typeface="新細明體" pitchFamily="-106" charset="-12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38200" y="5181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46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2766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x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3505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886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3434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9530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6388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81305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81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2954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13144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22"/>
          <p:cNvSpPr txBox="1">
            <a:spLocks noChangeArrowheads="1"/>
          </p:cNvSpPr>
          <p:nvPr/>
        </p:nvSpPr>
        <p:spPr bwMode="auto">
          <a:xfrm>
            <a:off x="1981200" y="4648200"/>
            <a:ext cx="292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23"/>
          <p:cNvSpPr txBox="1">
            <a:spLocks noChangeArrowheads="1"/>
          </p:cNvSpPr>
          <p:nvPr/>
        </p:nvSpPr>
        <p:spPr bwMode="auto">
          <a:xfrm>
            <a:off x="25146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2771775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32956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3581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" name="TextBox 27"/>
          <p:cNvSpPr txBox="1">
            <a:spLocks noChangeArrowheads="1"/>
          </p:cNvSpPr>
          <p:nvPr/>
        </p:nvSpPr>
        <p:spPr bwMode="auto">
          <a:xfrm>
            <a:off x="3886199" y="4648200"/>
            <a:ext cx="15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4" name="TextBox 28"/>
          <p:cNvSpPr txBox="1">
            <a:spLocks noChangeArrowheads="1"/>
          </p:cNvSpPr>
          <p:nvPr/>
        </p:nvSpPr>
        <p:spPr bwMode="auto">
          <a:xfrm>
            <a:off x="4343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5" name="TextBox 29"/>
          <p:cNvSpPr txBox="1">
            <a:spLocks noChangeArrowheads="1"/>
          </p:cNvSpPr>
          <p:nvPr/>
        </p:nvSpPr>
        <p:spPr bwMode="auto">
          <a:xfrm>
            <a:off x="49530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6" name="TextBox 30"/>
          <p:cNvSpPr txBox="1">
            <a:spLocks noChangeArrowheads="1"/>
          </p:cNvSpPr>
          <p:nvPr/>
        </p:nvSpPr>
        <p:spPr bwMode="auto">
          <a:xfrm>
            <a:off x="56388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1295400" y="4659312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2851727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3276600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7"/>
          <p:cNvSpPr txBox="1">
            <a:spLocks noChangeArrowheads="1"/>
          </p:cNvSpPr>
          <p:nvPr/>
        </p:nvSpPr>
        <p:spPr bwMode="auto">
          <a:xfrm>
            <a:off x="3904816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1" name="TextBox 27"/>
          <p:cNvSpPr txBox="1">
            <a:spLocks noChangeArrowheads="1"/>
          </p:cNvSpPr>
          <p:nvPr/>
        </p:nvSpPr>
        <p:spPr bwMode="auto">
          <a:xfrm>
            <a:off x="35052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27"/>
          <p:cNvSpPr txBox="1">
            <a:spLocks noChangeArrowheads="1"/>
          </p:cNvSpPr>
          <p:nvPr/>
        </p:nvSpPr>
        <p:spPr bwMode="auto">
          <a:xfrm>
            <a:off x="56388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8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4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Problem Statement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5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Algorithms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Active Perceptron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Margin Based Active Learning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Query by Committee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Query an example based on the degree of disagreement between committee of classifiers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Select “most informative” data to optimize expected gain</a:t>
            </a:r>
          </a:p>
          <a:p>
            <a:pPr marL="344487" lvl="1" indent="0" eaLnBrk="1" hangingPunct="1">
              <a:lnSpc>
                <a:spcPct val="90000"/>
              </a:lnSpc>
              <a:buNone/>
            </a:pP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60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6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610600" cy="472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600" dirty="0" smtClean="0">
                    <a:ea typeface="新細明體" pitchFamily="-106" charset="-120"/>
                  </a:rPr>
                  <a:t>Description of the algorithm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400" dirty="0" smtClean="0"/>
                  <a:t>Get an unlabeled example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US" sz="2400" dirty="0" smtClean="0"/>
                  <a:t> drawn at random from D</a:t>
                </a:r>
                <a:endParaRPr lang="en-US" sz="2400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Select “most informative” data to optimize expected gain</a:t>
                </a: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610600" cy="4724400"/>
              </a:xfrm>
              <a:prstGeom prst="rect">
                <a:avLst/>
              </a:prstGeom>
              <a:blipFill rotWithShape="1">
                <a:blip r:embed="rId2"/>
                <a:stretch>
                  <a:fillRect l="-354" t="-2065" r="-10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59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7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>
              <a:ea typeface="新細明體" pitchFamily="-106" charset="-12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30725"/>
          </a:xfrm>
        </p:spPr>
        <p:txBody>
          <a:bodyPr/>
          <a:lstStyle/>
          <a:p>
            <a:pPr algn="ctr" eaLnBrk="1" hangingPunct="1">
              <a:buFont typeface="Wingdings" pitchFamily="-106" charset="2"/>
              <a:buNone/>
            </a:pPr>
            <a:r>
              <a:rPr lang="en-US" altLang="zh-TW" sz="6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新細明體" pitchFamily="-106" charset="-120"/>
                <a:cs typeface="Arial" pitchFamily="34" charset="0"/>
              </a:rPr>
              <a:t>THANK YOU</a:t>
            </a:r>
            <a:r>
              <a:rPr lang="en-US" altLang="zh-TW" sz="6000" dirty="0" smtClean="0">
                <a:solidFill>
                  <a:schemeClr val="accent6">
                    <a:lumMod val="75000"/>
                  </a:schemeClr>
                </a:solidFill>
                <a:ea typeface="新細明體" pitchFamily="-106" charset="-120"/>
              </a:rPr>
              <a:t>!</a:t>
            </a:r>
            <a:endParaRPr lang="en-US" altLang="zh-TW" sz="6000" dirty="0" smtClean="0">
              <a:solidFill>
                <a:schemeClr val="accent6">
                  <a:lumMod val="75000"/>
                </a:schemeClr>
              </a:solidFill>
              <a:ea typeface="新細明體" pitchFamily="-106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14158</TotalTime>
  <Words>192</Words>
  <Application>Microsoft Office PowerPoint</Application>
  <PresentationFormat>On-screen Show (4:3)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ＭＳ Ｐゴシック</vt:lpstr>
      <vt:lpstr>Garamond</vt:lpstr>
      <vt:lpstr>Wingdings</vt:lpstr>
      <vt:lpstr>新細明體</vt:lpstr>
      <vt:lpstr>Helvetica-Narrow</vt:lpstr>
      <vt:lpstr>Batang</vt:lpstr>
      <vt:lpstr>Times New Roman</vt:lpstr>
      <vt:lpstr>Symbol</vt:lpstr>
      <vt:lpstr>Edge</vt:lpstr>
      <vt:lpstr>Active Learning</vt:lpstr>
      <vt:lpstr>Motivation</vt:lpstr>
      <vt:lpstr>Motivation</vt:lpstr>
      <vt:lpstr>Problem Statement</vt:lpstr>
      <vt:lpstr>Algorithms</vt:lpstr>
      <vt:lpstr>Query By Committee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Operators for Continuous Queries on Data Streams</dc:title>
  <dc:creator>MICROSOFT</dc:creator>
  <cp:lastModifiedBy>Gs</cp:lastModifiedBy>
  <cp:revision>512</cp:revision>
  <dcterms:created xsi:type="dcterms:W3CDTF">2004-09-06T02:58:46Z</dcterms:created>
  <dcterms:modified xsi:type="dcterms:W3CDTF">2011-11-29T05:15:46Z</dcterms:modified>
</cp:coreProperties>
</file>