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notesMasterIdLst>
    <p:notesMasterId r:id="rId17"/>
  </p:notesMasterIdLst>
  <p:handoutMasterIdLst>
    <p:handoutMasterId r:id="rId18"/>
  </p:handoutMasterIdLst>
  <p:sldIdLst>
    <p:sldId id="256" r:id="rId2"/>
    <p:sldId id="459" r:id="rId3"/>
    <p:sldId id="460" r:id="rId4"/>
    <p:sldId id="461" r:id="rId5"/>
    <p:sldId id="462" r:id="rId6"/>
    <p:sldId id="465" r:id="rId7"/>
    <p:sldId id="463" r:id="rId8"/>
    <p:sldId id="468" r:id="rId9"/>
    <p:sldId id="466" r:id="rId10"/>
    <p:sldId id="470" r:id="rId11"/>
    <p:sldId id="469" r:id="rId12"/>
    <p:sldId id="472" r:id="rId13"/>
    <p:sldId id="473" r:id="rId14"/>
    <p:sldId id="458" r:id="rId15"/>
    <p:sldId id="471" r:id="rId16"/>
  </p:sldIdLst>
  <p:sldSz cx="9144000" cy="6858000" type="screen4x3"/>
  <p:notesSz cx="69977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FF"/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369" autoAdjust="0"/>
  </p:normalViewPr>
  <p:slideViewPr>
    <p:cSldViewPr>
      <p:cViewPr varScale="1">
        <p:scale>
          <a:sx n="62" d="100"/>
          <a:sy n="62" d="100"/>
        </p:scale>
        <p:origin x="-1596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9126"/>
    </p:cViewPr>
  </p:sorterViewPr>
  <p:notesViewPr>
    <p:cSldViewPr>
      <p:cViewPr varScale="1">
        <p:scale>
          <a:sx n="83" d="100"/>
          <a:sy n="83" d="100"/>
        </p:scale>
        <p:origin x="-1872" y="-78"/>
      </p:cViewPr>
      <p:guideLst>
        <p:guide orient="horz" pos="2924"/>
        <p:guide pos="22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endParaRPr lang="en-US"/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endParaRPr lang="en-US"/>
          </a:p>
        </p:txBody>
      </p:sp>
      <p:sp>
        <p:nvSpPr>
          <p:cNvPr id="2334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endParaRPr lang="en-US"/>
          </a:p>
        </p:txBody>
      </p:sp>
      <p:sp>
        <p:nvSpPr>
          <p:cNvPr id="2334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C7D9A410-6537-467F-BC55-53142A040D7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3147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endParaRPr lang="en-US"/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endParaRPr 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52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52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endParaRPr lang="en-US"/>
          </a:p>
        </p:txBody>
      </p:sp>
      <p:sp>
        <p:nvSpPr>
          <p:cNvPr id="952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DFAA0BD4-28E6-4AA9-A380-6B49DDD43FF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0358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1pPr>
            <a:lvl2pPr marL="37931725" indent="-37474525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9pPr>
          </a:lstStyle>
          <a:p>
            <a:pPr eaLnBrk="1" hangingPunct="1"/>
            <a:fld id="{EFA26795-9CB1-432C-9B68-F9BC449F0C4D}" type="slidenum">
              <a:rPr lang="en-US" sz="1200"/>
              <a:pPr eaLnBrk="1" hangingPunct="1"/>
              <a:t>1</a:t>
            </a:fld>
            <a:endParaRPr lang="en-US" sz="120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Gibbs prediction means to predict the label of example by picking a hypothesis h random</a:t>
                </a:r>
                <a:r>
                  <a:rPr lang="en-US" baseline="0" dirty="0" smtClean="0"/>
                  <a:t> from version space</a:t>
                </a:r>
              </a:p>
              <a:p>
                <a:r>
                  <a:rPr lang="en-US" sz="1200" dirty="0" smtClean="0">
                    <a:ea typeface="新細明體" pitchFamily="-106" charset="-120"/>
                  </a:rPr>
                  <a:t>Namely, QBC </a:t>
                </a:r>
                <a:r>
                  <a:rPr lang="en-US" sz="1200" dirty="0">
                    <a:ea typeface="新細明體" pitchFamily="-106" charset="-120"/>
                  </a:rPr>
                  <a:t>will reach a generalization error of</a:t>
                </a:r>
                <a14:m>
                  <m:oMath xmlns:m="http://schemas.openxmlformats.org/officeDocument/2006/math">
                    <m:r>
                      <a:rPr lang="en-US" altLang="zh-TW" sz="1200" b="0" i="0" smtClean="0">
                        <a:latin typeface="Cambria Math"/>
                        <a:ea typeface="新細明體" pitchFamily="-106" charset="-120"/>
                      </a:rPr>
                      <m:t> </m:t>
                    </m:r>
                    <m:r>
                      <a:rPr lang="zh-TW" altLang="en-US" sz="1200" i="1">
                        <a:latin typeface="Cambria Math"/>
                        <a:ea typeface="新細明體" pitchFamily="-106" charset="-120"/>
                      </a:rPr>
                      <m:t>𝜖</m:t>
                    </m:r>
                  </m:oMath>
                </a14:m>
                <a:r>
                  <a:rPr lang="en-US" sz="1200" dirty="0" smtClean="0">
                    <a:ea typeface="新細明體" pitchFamily="-106" charset="-120"/>
                  </a:rPr>
                  <a:t> </a:t>
                </a:r>
                <a:r>
                  <a:rPr lang="en-US" sz="1200" dirty="0">
                    <a:ea typeface="新細明體" pitchFamily="-106" charset="-120"/>
                  </a:rPr>
                  <a:t>when using only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/>
                        <a:ea typeface="新細明體" pitchFamily="-106" charset="-120"/>
                      </a:rPr>
                      <m:t>𝑂</m:t>
                    </m:r>
                    <m:r>
                      <a:rPr lang="en-US" sz="1200" b="0" i="1" smtClean="0">
                        <a:latin typeface="Cambria Math"/>
                        <a:ea typeface="新細明體" pitchFamily="-106" charset="-120"/>
                      </a:rPr>
                      <m:t>(</m:t>
                    </m:r>
                    <m:func>
                      <m:funcPr>
                        <m:ctrlPr>
                          <a:rPr lang="en-US" sz="1200" b="0" i="1" smtClean="0">
                            <a:latin typeface="Cambria Math"/>
                            <a:ea typeface="新細明體" pitchFamily="-106" charset="-12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/>
                            <a:ea typeface="新細明體" pitchFamily="-106" charset="-12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sz="1200" b="0" i="1" smtClean="0">
                                <a:latin typeface="Cambria Math"/>
                                <a:ea typeface="新細明體" pitchFamily="-106" charset="-120"/>
                              </a:rPr>
                            </m:ctrlPr>
                          </m:fPr>
                          <m:num>
                            <m:r>
                              <a:rPr lang="en-US" sz="1200" b="0" i="1" smtClean="0">
                                <a:latin typeface="Cambria Math"/>
                                <a:ea typeface="新細明體" pitchFamily="-106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200" b="0" i="1" smtClean="0">
                                <a:latin typeface="Cambria Math"/>
                                <a:ea typeface="Cambria Math"/>
                              </a:rPr>
                              <m:t>𝛿</m:t>
                            </m:r>
                          </m:den>
                        </m:f>
                      </m:e>
                    </m:func>
                    <m:r>
                      <a:rPr lang="en-US" sz="1200" b="0" i="1" smtClean="0">
                        <a:latin typeface="Cambria Math"/>
                        <a:ea typeface="新細明體" pitchFamily="-106" charset="-120"/>
                      </a:rPr>
                      <m:t>)</m:t>
                    </m:r>
                  </m:oMath>
                </a14:m>
                <a:r>
                  <a:rPr lang="en-US" sz="1200" dirty="0" smtClean="0">
                    <a:ea typeface="新細明體" pitchFamily="-106" charset="-120"/>
                  </a:rPr>
                  <a:t> labels</a:t>
                </a:r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Gibbs prediction means to predict the label of example by picking a hypothesis h random</a:t>
                </a:r>
                <a:r>
                  <a:rPr lang="en-US" baseline="0" dirty="0" smtClean="0"/>
                  <a:t> from version space</a:t>
                </a:r>
              </a:p>
              <a:p>
                <a:r>
                  <a:rPr lang="en-US" sz="1200" dirty="0" smtClean="0">
                    <a:ea typeface="新細明體" pitchFamily="-106" charset="-120"/>
                  </a:rPr>
                  <a:t>Namely, QBC </a:t>
                </a:r>
                <a:r>
                  <a:rPr lang="en-US" sz="1200" dirty="0">
                    <a:ea typeface="新細明體" pitchFamily="-106" charset="-120"/>
                  </a:rPr>
                  <a:t>will reach a generalization error of</a:t>
                </a:r>
                <a:r>
                  <a:rPr lang="en-US" altLang="zh-TW" sz="1200" b="0" i="0" smtClean="0">
                    <a:latin typeface="Cambria Math"/>
                    <a:ea typeface="新細明體" pitchFamily="-106" charset="-120"/>
                  </a:rPr>
                  <a:t> </a:t>
                </a:r>
                <a:r>
                  <a:rPr lang="zh-TW" altLang="en-US" sz="1200" i="0">
                    <a:latin typeface="Cambria Math"/>
                    <a:ea typeface="新細明體" pitchFamily="-106" charset="-120"/>
                  </a:rPr>
                  <a:t>𝜖</a:t>
                </a:r>
                <a:r>
                  <a:rPr lang="en-US" sz="1200" dirty="0" smtClean="0">
                    <a:ea typeface="新細明體" pitchFamily="-106" charset="-120"/>
                  </a:rPr>
                  <a:t> </a:t>
                </a:r>
                <a:r>
                  <a:rPr lang="en-US" sz="1200" dirty="0">
                    <a:ea typeface="新細明體" pitchFamily="-106" charset="-120"/>
                  </a:rPr>
                  <a:t>when using only </a:t>
                </a:r>
                <a:r>
                  <a:rPr lang="en-US" sz="1200" b="0" i="0" smtClean="0">
                    <a:latin typeface="Cambria Math"/>
                    <a:ea typeface="新細明體" pitchFamily="-106" charset="-120"/>
                  </a:rPr>
                  <a:t>𝑂(log⁡〖1/</a:t>
                </a:r>
                <a:r>
                  <a:rPr lang="en-US" sz="1200" b="0" i="0" smtClean="0">
                    <a:latin typeface="Cambria Math"/>
                    <a:ea typeface="Cambria Math"/>
                  </a:rPr>
                  <a:t>𝛿〗</a:t>
                </a:r>
                <a:r>
                  <a:rPr lang="en-US" sz="1200" b="0" i="0" smtClean="0">
                    <a:latin typeface="Cambria Math"/>
                    <a:ea typeface="新細明體" pitchFamily="-106" charset="-120"/>
                  </a:rPr>
                  <a:t>)</a:t>
                </a:r>
                <a:r>
                  <a:rPr lang="en-US" sz="1200" dirty="0" smtClean="0">
                    <a:ea typeface="新細明體" pitchFamily="-106" charset="-120"/>
                  </a:rPr>
                  <a:t> labels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AA0BD4-28E6-4AA9-A380-6B49DDD43FF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45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6" charset="-128"/>
                <a:cs typeface="+mn-cs"/>
              </a:rPr>
              <a:t>QBC maintains a committee of hypotheses consistent with the labeled examples it has seen so far – a representation of the version space. For many real-world problems, the committee is infinite. The main obstacle in implementing QBC is the need to sample from the version space (step 2).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6" charset="-128"/>
                <a:cs typeface="+mn-cs"/>
              </a:rPr>
              <a:t>It is hard to do this with reasonable computational complexity in high dimension space.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AA0BD4-28E6-4AA9-A380-6B49DDD43FF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611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6" charset="-128"/>
                <a:cs typeface="+mn-cs"/>
              </a:rPr>
              <a:t>QBC maintains a committee of hypotheses consistent with the labeled examples it has seen so far – a representation of the version space. For many real-world problems, the committee is infinite. The main obstacle in implementing QBC is the need to sample from the version space (step 2).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6" charset="-128"/>
                <a:cs typeface="+mn-cs"/>
              </a:rPr>
              <a:t>It is hard to do this with reasonable computational complexity in high dimension space.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6" charset="-128"/>
                <a:cs typeface="+mn-cs"/>
              </a:rPr>
              <a:t>When there is a very large number of candidate hypotheses, explicitly representing them will not be practical.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AA0BD4-28E6-4AA9-A380-6B49DDD43FF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61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ea typeface="+mn-ea"/>
            </a:endParaRPr>
          </a:p>
        </p:txBody>
      </p:sp>
      <p:sp>
        <p:nvSpPr>
          <p:cNvPr id="3420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420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77136-09BD-42A7-BD55-FAEE866D8038}" type="datetime1">
              <a:rPr lang="en-US"/>
              <a:pPr/>
              <a:t>11/29/2011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Models and Operators for Continuous Queries on Data Streams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B196BC-2E4A-4CEA-AD6E-CC321A37B09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546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533678-414D-4A37-B058-1C5382BE48CC}" type="datetime1">
              <a:rPr lang="en-US"/>
              <a:pPr/>
              <a:t>11/29/2011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Models and Operators for Continuous Queries on Data Streams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C17434-52A0-4DA8-B764-F82370E486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349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7142AC-DCDB-4038-8B72-EFAF17E95763}" type="datetime1">
              <a:rPr lang="en-US"/>
              <a:pPr/>
              <a:t>11/29/2011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Models and Operators for Continuous Queries on Data Streams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DF64E6-9C6F-4ABF-899F-68626E0F775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7512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41763"/>
            <a:ext cx="4038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A21BFF-F3AD-4524-BC0D-644D41C25A37}" type="datetime1">
              <a:rPr lang="en-US"/>
              <a:pPr/>
              <a:t>11/29/2011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Models and Operators for Continuous Queries on Data Streams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64022C-6C12-459F-8B84-15571B1B8AE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1804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9CE6A4-7A2F-49B6-9BFD-A0D0130AD4AA}" type="datetime1">
              <a:rPr lang="en-US"/>
              <a:pPr/>
              <a:t>11/29/2011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Models and Operators for Continuous Queries on Data Streams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CC2A3D-BFC2-4D99-B028-721B28A0324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6989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E55CE8-395B-4FC8-887F-58966868E366}" type="datetime1">
              <a:rPr lang="en-US"/>
              <a:pPr/>
              <a:t>11/29/2011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Models and Operators for Continuous Queries on Data Streams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770382-BC82-4341-A115-2AEA2ECE15E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5994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CBDEA8-5042-47DF-8252-9BC329ED4AEE}" type="datetime1">
              <a:rPr lang="en-US"/>
              <a:pPr/>
              <a:t>11/29/2011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Models and Operators for Continuous Queries on Data Streams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DE695B-4F1D-41E1-B65F-F468A56C7FC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186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7974EE-B68F-4DD2-AB56-A69D47976A66}" type="datetime1">
              <a:rPr lang="en-US"/>
              <a:pPr/>
              <a:t>11/29/2011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Models and Operators for Continuous Queries on Data Streams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4EAB18-E0EA-45DC-AA4D-A7A0A794259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836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D585EB-EFAB-4A49-8EDC-31F3C1C9C862}" type="datetime1">
              <a:rPr lang="en-US"/>
              <a:pPr/>
              <a:t>11/29/2011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Models and Operators for Continuous Queries on Data Streams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8C0E86-136F-4F22-84CD-36282058DF4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327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56E1A5-B230-4B7D-A202-8D37E722DD9C}" type="datetime1">
              <a:rPr lang="en-US"/>
              <a:pPr/>
              <a:t>11/29/2011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Models and Operators for Continuous Queries on Data Streams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A32917-FA71-4093-BEE2-AF7C7132EC4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294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871E49-5E8F-4D0B-864D-31780362091F}" type="datetime1">
              <a:rPr lang="en-US"/>
              <a:pPr/>
              <a:t>11/29/2011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Models and Operators for Continuous Queries on Data Streams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639505-9D04-4F77-B2BF-CA7E6B934FD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4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852797-1293-4981-8226-3D2D8AFDC94B}" type="datetime1">
              <a:rPr lang="en-US"/>
              <a:pPr/>
              <a:t>11/29/2011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Models and Operators for Continuous Queries on Data Streams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3AFC60-747B-4E61-ABDC-12B47A4B077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80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53C2C0-8EB7-45A2-BD78-85B06E844851}" type="datetime1">
              <a:rPr lang="en-US"/>
              <a:pPr/>
              <a:t>11/29/2011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Models and Operators for Continuous Queries on Data Streams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D1F937-E494-4D70-8942-DB4AA976F2D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665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084496-27D4-46DF-A34B-C191FE530B09}" type="datetime1">
              <a:rPr lang="en-US"/>
              <a:pPr/>
              <a:t>11/29/2011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Models and Operators for Continuous Queries on Data Streams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8EE5CB-C53B-4624-9D01-2A3D488B904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137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D3CAE7-299B-4EB0-8A44-D3A7371EA6BC}" type="datetime1">
              <a:rPr lang="en-US"/>
              <a:pPr/>
              <a:t>11/29/2011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Models and Operators for Continuous Queries on Data Streams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D93CB2-8AA9-47D9-B93C-3632578EF09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901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4099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-106" charset="0"/>
              </a:defRPr>
            </a:lvl1pPr>
          </a:lstStyle>
          <a:p>
            <a:fld id="{3CF3EC0B-A545-4EF2-BA77-EC7DF0406A33}" type="datetime1">
              <a:rPr lang="en-US"/>
              <a:pPr/>
              <a:t>11/29/2011</a:t>
            </a:fld>
            <a:endParaRPr lang="en-US"/>
          </a:p>
        </p:txBody>
      </p:sp>
      <p:sp>
        <p:nvSpPr>
          <p:cNvPr id="34099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+mj-lt"/>
                <a:ea typeface="+mn-ea"/>
              </a:defRPr>
            </a:lvl1pPr>
          </a:lstStyle>
          <a:p>
            <a:pPr>
              <a:defRPr/>
            </a:pPr>
            <a:r>
              <a:rPr lang="en-US" altLang="en-US"/>
              <a:t>Models and Operators for Continuous Queries on Data Streams</a:t>
            </a:r>
          </a:p>
        </p:txBody>
      </p:sp>
      <p:sp>
        <p:nvSpPr>
          <p:cNvPr id="34099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pitchFamily="-106" charset="0"/>
              </a:defRPr>
            </a:lvl1pPr>
          </a:lstStyle>
          <a:p>
            <a:fld id="{424B4E36-1020-4168-8DED-4B9EEB3085E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40999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341000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pitchFamily="-106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pitchFamily="-106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pitchFamily="-106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pitchFamily="-106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pitchFamily="-106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-106" charset="2"/>
        <a:buChar char="n"/>
        <a:defRPr sz="3000">
          <a:solidFill>
            <a:schemeClr val="tx1"/>
          </a:solidFill>
          <a:latin typeface="+mn-lt"/>
          <a:ea typeface="ＭＳ Ｐゴシック" pitchFamily="-106" charset="-128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-106" charset="2"/>
        <a:buChar char="q"/>
        <a:defRPr sz="2600">
          <a:solidFill>
            <a:schemeClr val="tx1"/>
          </a:solidFill>
          <a:latin typeface="+mn-lt"/>
          <a:ea typeface="ＭＳ Ｐゴシック" pitchFamily="-106" charset="-128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-106" charset="2"/>
        <a:buChar char="n"/>
        <a:defRPr sz="2200">
          <a:solidFill>
            <a:schemeClr val="tx1"/>
          </a:solidFill>
          <a:latin typeface="+mn-lt"/>
          <a:ea typeface="ＭＳ Ｐゴシック" pitchFamily="-106" charset="-128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6" charset="2"/>
        <a:buChar char="q"/>
        <a:defRPr sz="2000">
          <a:solidFill>
            <a:schemeClr val="tx1"/>
          </a:solidFill>
          <a:latin typeface="+mn-lt"/>
          <a:ea typeface="ＭＳ Ｐゴシック" pitchFamily="-106" charset="-128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2000">
          <a:solidFill>
            <a:schemeClr val="tx1"/>
          </a:solidFill>
          <a:latin typeface="+mn-lt"/>
          <a:ea typeface="ＭＳ Ｐゴシック" pitchFamily="-106" charset="-128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9pPr>
          </a:lstStyle>
          <a:p>
            <a:pPr eaLnBrk="1" hangingPunct="1"/>
            <a:fld id="{83FA9C9E-2388-456A-AF2D-3C435243F862}" type="slidenum">
              <a:rPr lang="en-US" sz="1200">
                <a:latin typeface="Garamond" pitchFamily="-106" charset="0"/>
              </a:rPr>
              <a:pPr eaLnBrk="1" hangingPunct="1"/>
              <a:t>1</a:t>
            </a:fld>
            <a:endParaRPr lang="en-US" sz="1200">
              <a:latin typeface="Garamond" pitchFamily="-106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447800"/>
            <a:ext cx="8686800" cy="2286000"/>
          </a:xfrm>
        </p:spPr>
        <p:txBody>
          <a:bodyPr/>
          <a:lstStyle/>
          <a:p>
            <a:pPr eaLnBrk="1" hangingPunct="1"/>
            <a:r>
              <a:rPr lang="en-US" altLang="zh-TW" sz="4000" b="1" dirty="0">
                <a:latin typeface="Arial" pitchFamily="34" charset="0"/>
                <a:ea typeface="新細明體" pitchFamily="-106" charset="-120"/>
                <a:cs typeface="Arial" pitchFamily="34" charset="0"/>
              </a:rPr>
              <a:t>Empirical Study of </a:t>
            </a:r>
            <a:r>
              <a:rPr lang="en-US" altLang="zh-TW" sz="4000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/>
            </a:r>
            <a:br>
              <a:rPr lang="en-US" altLang="zh-TW" sz="4000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</a:br>
            <a:r>
              <a:rPr lang="en-US" altLang="zh-TW" sz="4000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Active </a:t>
            </a:r>
            <a:r>
              <a:rPr lang="en-US" altLang="zh-TW" sz="4000" b="1" dirty="0">
                <a:latin typeface="Arial" pitchFamily="34" charset="0"/>
                <a:ea typeface="新細明體" pitchFamily="-106" charset="-120"/>
                <a:cs typeface="Arial" pitchFamily="34" charset="0"/>
              </a:rPr>
              <a:t>Learning Algorithms</a:t>
            </a:r>
            <a:endParaRPr lang="en-US" altLang="zh-TW" sz="4000" b="1" dirty="0" smtClean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324600" cy="1295400"/>
          </a:xfrm>
        </p:spPr>
        <p:txBody>
          <a:bodyPr/>
          <a:lstStyle/>
          <a:p>
            <a:pPr algn="r" eaLnBrk="1" hangingPunct="1">
              <a:buFont typeface="Wingdings" pitchFamily="-106" charset="2"/>
              <a:buNone/>
            </a:pPr>
            <a:r>
              <a:rPr lang="en-US" altLang="zh-TW" sz="2400" i="1" dirty="0" smtClean="0">
                <a:ea typeface="新細明體" pitchFamily="-106" charset="-120"/>
              </a:rPr>
              <a:t>Chen Liu, Shi Gao and Ye </a:t>
            </a:r>
            <a:r>
              <a:rPr lang="en-US" altLang="zh-TW" sz="2400" i="1" dirty="0" err="1" smtClean="0">
                <a:ea typeface="新細明體" pitchFamily="-106" charset="-120"/>
              </a:rPr>
              <a:t>Tian</a:t>
            </a:r>
            <a:endParaRPr lang="en-US" altLang="zh-TW" sz="2400" i="1" dirty="0" smtClean="0">
              <a:ea typeface="新細明體" pitchFamily="-106" charset="-120"/>
            </a:endParaRPr>
          </a:p>
          <a:p>
            <a:pPr algn="r" eaLnBrk="1" hangingPunct="1">
              <a:buFont typeface="Wingdings" pitchFamily="-106" charset="2"/>
              <a:buNone/>
            </a:pPr>
            <a:r>
              <a:rPr lang="en-US" altLang="zh-TW" sz="2400" i="1" dirty="0" smtClean="0">
                <a:ea typeface="新細明體" pitchFamily="-106" charset="-120"/>
              </a:rPr>
              <a:t>University of California, Los Angeles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534400" cy="865187"/>
          </a:xfrm>
        </p:spPr>
        <p:txBody>
          <a:bodyPr lIns="0" rIns="0"/>
          <a:lstStyle/>
          <a:p>
            <a:pPr eaLnBrk="1" hangingPunct="1"/>
            <a:r>
              <a:rPr lang="en-US" altLang="zh-CN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Margin Based Active Learning</a:t>
            </a:r>
            <a:endParaRPr lang="zh-CN" altLang="en-US" b="1" dirty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EAB18-E0EA-45DC-AA4D-A7A0A794259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49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Experiment Setup</a:t>
            </a:r>
            <a:endParaRPr lang="zh-CN" altLang="en-US" b="1" dirty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600" dirty="0" smtClean="0">
                <a:ea typeface="新細明體" pitchFamily="-106" charset="-120"/>
              </a:rPr>
              <a:t>Synthesized Dataset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>
                <a:ea typeface="新細明體" pitchFamily="-106" charset="-120"/>
              </a:rPr>
              <a:t>10-dimension random data set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>
                <a:ea typeface="新細明體" pitchFamily="-106" charset="-120"/>
              </a:rPr>
              <a:t>10-dimension noisy data set</a:t>
            </a:r>
            <a:endParaRPr lang="en-US" altLang="zh-TW" sz="2400" dirty="0">
              <a:ea typeface="新細明體" pitchFamily="-106" charset="-12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TW" sz="2600" dirty="0">
              <a:ea typeface="新細明體" pitchFamily="-106" charset="-12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sz="2600" dirty="0" smtClean="0">
                <a:ea typeface="新細明體" pitchFamily="-106" charset="-120"/>
              </a:rPr>
              <a:t>Real Dataset</a:t>
            </a:r>
            <a:endParaRPr lang="en-US" altLang="zh-TW" sz="2600" dirty="0">
              <a:ea typeface="新細明體" pitchFamily="-106" charset="-12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20 Newsgroups dataset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>
                <a:ea typeface="新細明體" pitchFamily="-106" charset="-120"/>
              </a:rPr>
              <a:t>Randomly select 3 categories[?]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21,334 unique tokens in titles</a:t>
            </a:r>
            <a:endParaRPr lang="en-US" altLang="zh-TW" sz="2400" dirty="0">
              <a:ea typeface="新細明體" pitchFamily="-106" charset="-12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EAB18-E0EA-45DC-AA4D-A7A0A794259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60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Experiment</a:t>
            </a:r>
            <a:endParaRPr lang="zh-CN" altLang="en-US" b="1" dirty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altLang="zh-TW" sz="2400" dirty="0">
              <a:ea typeface="新細明體" pitchFamily="-106" charset="-12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EAB18-E0EA-45DC-AA4D-A7A0A794259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Closing Remarks</a:t>
            </a:r>
            <a:endParaRPr lang="zh-CN" altLang="en-US" b="1" dirty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T</a:t>
            </a:r>
            <a:r>
              <a:rPr lang="en-US" sz="2800" dirty="0" smtClean="0"/>
              <a:t>hree existing </a:t>
            </a:r>
            <a:r>
              <a:rPr lang="en-US" sz="2800" dirty="0"/>
              <a:t>active learning </a:t>
            </a:r>
            <a:r>
              <a:rPr lang="en-US" sz="2800" dirty="0" smtClean="0"/>
              <a:t>algorithms with theory bounds are analyzed.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2800" dirty="0" smtClean="0"/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We </a:t>
            </a:r>
            <a:r>
              <a:rPr lang="en-US" sz="2800" dirty="0" smtClean="0"/>
              <a:t>implement the </a:t>
            </a:r>
            <a:r>
              <a:rPr lang="en-US" sz="2800" dirty="0"/>
              <a:t>typical algorithms and apply them to synthesis and real world data sets to </a:t>
            </a:r>
            <a:r>
              <a:rPr lang="en-US" sz="2800" dirty="0" smtClean="0"/>
              <a:t>evaluate performance by comparing </a:t>
            </a:r>
            <a:r>
              <a:rPr lang="en-US" sz="2800" dirty="0"/>
              <a:t>the actual performance with the theoretical results</a:t>
            </a:r>
            <a:r>
              <a:rPr lang="en-US" sz="2800" dirty="0" smtClean="0"/>
              <a:t>.</a:t>
            </a:r>
            <a:r>
              <a:rPr lang="en-US" sz="2800" dirty="0"/>
              <a:t> </a:t>
            </a:r>
            <a:endParaRPr lang="en-US" altLang="zh-TW" sz="2400" dirty="0">
              <a:ea typeface="新細明體" pitchFamily="-106" charset="-120"/>
            </a:endParaRPr>
          </a:p>
          <a:p>
            <a:pPr eaLnBrk="1" hangingPunct="1">
              <a:lnSpc>
                <a:spcPct val="90000"/>
              </a:lnSpc>
            </a:pPr>
            <a:endParaRPr lang="en-US" altLang="zh-TW" sz="2400" dirty="0">
              <a:ea typeface="新細明體" pitchFamily="-106" charset="-12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EAB18-E0EA-45DC-AA4D-A7A0A794259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99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9pPr>
          </a:lstStyle>
          <a:p>
            <a:pPr eaLnBrk="1" hangingPunct="1"/>
            <a:fld id="{AAA04654-EE4A-4EBE-BC23-CDB80A2BF4DE}" type="slidenum">
              <a:rPr lang="en-US" sz="1200">
                <a:latin typeface="Garamond" pitchFamily="-106" charset="0"/>
              </a:rPr>
              <a:pPr eaLnBrk="1" hangingPunct="1"/>
              <a:t>14</a:t>
            </a:fld>
            <a:endParaRPr lang="en-US" sz="1200">
              <a:latin typeface="Garamond" pitchFamily="-106" charset="0"/>
            </a:endParaRP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229600" cy="4530725"/>
          </a:xfrm>
        </p:spPr>
        <p:txBody>
          <a:bodyPr/>
          <a:lstStyle/>
          <a:p>
            <a:pPr algn="ctr" eaLnBrk="1" hangingPunct="1">
              <a:buFont typeface="Wingdings" pitchFamily="-106" charset="2"/>
              <a:buNone/>
            </a:pPr>
            <a:r>
              <a:rPr lang="en-US" altLang="zh-TW" sz="6000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ea typeface="新細明體" pitchFamily="-106" charset="-120"/>
                <a:cs typeface="Arial" pitchFamily="34" charset="0"/>
              </a:rPr>
              <a:t>Q &amp; A</a:t>
            </a:r>
            <a:endParaRPr lang="en-US" altLang="zh-TW" sz="6000" dirty="0" smtClean="0">
              <a:solidFill>
                <a:schemeClr val="accent6">
                  <a:lumMod val="75000"/>
                </a:schemeClr>
              </a:solidFill>
              <a:ea typeface="新細明體" pitchFamily="-106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Reference</a:t>
            </a:r>
            <a:endParaRPr lang="zh-CN" altLang="en-US" b="1" dirty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534400" cy="4911725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[1] </a:t>
            </a:r>
            <a:r>
              <a:rPr lang="en-US" sz="2000" dirty="0" err="1"/>
              <a:t>Dasgupta</a:t>
            </a:r>
            <a:r>
              <a:rPr lang="en-US" sz="2000" dirty="0"/>
              <a:t>, </a:t>
            </a:r>
            <a:r>
              <a:rPr lang="en-US" sz="2000" dirty="0" err="1"/>
              <a:t>Kalai</a:t>
            </a:r>
            <a:r>
              <a:rPr lang="en-US" sz="2000" dirty="0"/>
              <a:t>, and </a:t>
            </a:r>
            <a:r>
              <a:rPr lang="en-US" sz="2000" dirty="0" err="1"/>
              <a:t>Monteleoni</a:t>
            </a:r>
            <a:r>
              <a:rPr lang="en-US" sz="2000" dirty="0"/>
              <a:t>. Analysis of Perceptron-based Active Learning. COLT, 2005.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[2] Freund, </a:t>
            </a:r>
            <a:r>
              <a:rPr lang="en-US" sz="2000" dirty="0" err="1"/>
              <a:t>Seung</a:t>
            </a:r>
            <a:r>
              <a:rPr lang="en-US" sz="2000" dirty="0"/>
              <a:t>, Shamir, and </a:t>
            </a:r>
            <a:r>
              <a:rPr lang="en-US" sz="2000" dirty="0" err="1"/>
              <a:t>Tishby</a:t>
            </a:r>
            <a:r>
              <a:rPr lang="en-US" sz="2000" dirty="0"/>
              <a:t>. Selective Sampling Using the Query by Committee Algorithm. Machine Learning, 1997.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[3] </a:t>
            </a:r>
            <a:r>
              <a:rPr lang="en-US" sz="2000" dirty="0" err="1"/>
              <a:t>Balcan</a:t>
            </a:r>
            <a:r>
              <a:rPr lang="en-US" sz="2000" dirty="0"/>
              <a:t>, </a:t>
            </a:r>
            <a:r>
              <a:rPr lang="en-US" sz="2000" dirty="0" err="1"/>
              <a:t>Broder</a:t>
            </a:r>
            <a:r>
              <a:rPr lang="en-US" sz="2000" dirty="0"/>
              <a:t> and Zhang. Margin-based Active Learning. COLT, 2007.</a:t>
            </a:r>
            <a:endParaRPr lang="zh-CN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EAB18-E0EA-45DC-AA4D-A7A0A794259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74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9pPr>
          </a:lstStyle>
          <a:p>
            <a:pPr eaLnBrk="1" hangingPunct="1"/>
            <a:fld id="{AAA04654-EE4A-4EBE-BC23-CDB80A2BF4DE}" type="slidenum">
              <a:rPr lang="en-US" sz="1200">
                <a:latin typeface="Garamond" pitchFamily="-106" charset="0"/>
              </a:rPr>
              <a:pPr eaLnBrk="1" hangingPunct="1"/>
              <a:t>2</a:t>
            </a:fld>
            <a:endParaRPr lang="en-US" sz="1200">
              <a:latin typeface="Garamond" pitchFamily="-106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Motivation</a:t>
            </a:r>
            <a:endParaRPr lang="zh-TW" altLang="en-US" b="1" dirty="0" smtClean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219200"/>
            <a:ext cx="84582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-106" charset="2"/>
              <a:buChar char="n"/>
              <a:defRPr sz="3000">
                <a:solidFill>
                  <a:schemeClr val="tx1"/>
                </a:solidFill>
                <a:latin typeface="+mn-lt"/>
                <a:ea typeface="ＭＳ Ｐゴシック" pitchFamily="-106" charset="-128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-106" charset="2"/>
              <a:buChar char="q"/>
              <a:defRPr sz="2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-106" charset="2"/>
              <a:buChar char="n"/>
              <a:defRPr sz="22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-106" charset="2"/>
              <a:buChar char="q"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-106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TW" sz="2600" dirty="0" smtClean="0">
                <a:ea typeface="新細明體" pitchFamily="-106" charset="-120"/>
              </a:rPr>
              <a:t>A whole lot of unlabeled points available, but labels expensive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600" dirty="0" smtClean="0">
                <a:ea typeface="新細明體" pitchFamily="-106" charset="-120"/>
              </a:rPr>
              <a:t>Choose data points which are most informative</a:t>
            </a:r>
          </a:p>
          <a:p>
            <a:pPr eaLnBrk="1" hangingPunct="1">
              <a:lnSpc>
                <a:spcPct val="90000"/>
              </a:lnSpc>
            </a:pPr>
            <a:endParaRPr lang="en-US" altLang="zh-TW" sz="2600" dirty="0" smtClean="0">
              <a:ea typeface="新細明體" pitchFamily="-106" charset="-12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sz="2600" dirty="0" smtClean="0">
                <a:ea typeface="新細明體" pitchFamily="-106" charset="-120"/>
              </a:rPr>
              <a:t>Learn Actively: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>
                <a:ea typeface="新細明體" pitchFamily="-106" charset="-120"/>
              </a:rPr>
              <a:t>Select the query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>
                <a:ea typeface="新細明體" pitchFamily="-106" charset="-120"/>
              </a:rPr>
              <a:t>Maximize the accuracy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>
                <a:ea typeface="新細明體" pitchFamily="-106" charset="-120"/>
              </a:rPr>
              <a:t>Minimize the cost (the number of labeling)</a:t>
            </a:r>
          </a:p>
          <a:p>
            <a:pPr eaLnBrk="1" hangingPunct="1">
              <a:lnSpc>
                <a:spcPct val="90000"/>
              </a:lnSpc>
            </a:pPr>
            <a:endParaRPr lang="en-US" altLang="zh-TW" sz="2600" dirty="0" smtClean="0">
              <a:ea typeface="新細明體" pitchFamily="-106" charset="-12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sz="2600" dirty="0">
                <a:ea typeface="新細明體" pitchFamily="-106" charset="-120"/>
              </a:rPr>
              <a:t>Goal: </a:t>
            </a:r>
            <a:r>
              <a:rPr lang="en-US" sz="2600" dirty="0">
                <a:ea typeface="新細明體" pitchFamily="-106" charset="-120"/>
              </a:rPr>
              <a:t>accurate classifier with minimum cost</a:t>
            </a:r>
            <a:endParaRPr lang="en-US" altLang="zh-TW" sz="2600" dirty="0">
              <a:ea typeface="新細明體" pitchFamily="-106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50476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9pPr>
          </a:lstStyle>
          <a:p>
            <a:pPr eaLnBrk="1" hangingPunct="1"/>
            <a:fld id="{AAA04654-EE4A-4EBE-BC23-CDB80A2BF4DE}" type="slidenum">
              <a:rPr lang="en-US" sz="1200">
                <a:latin typeface="Garamond" pitchFamily="-106" charset="0"/>
              </a:rPr>
              <a:pPr eaLnBrk="1" hangingPunct="1"/>
              <a:t>3</a:t>
            </a:fld>
            <a:endParaRPr lang="en-US" sz="1200">
              <a:latin typeface="Garamond" pitchFamily="-106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Motivation</a:t>
            </a:r>
            <a:endParaRPr lang="zh-TW" altLang="en-US" b="1" dirty="0" smtClean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219200"/>
            <a:ext cx="86106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-106" charset="2"/>
              <a:buChar char="n"/>
              <a:defRPr sz="3000">
                <a:solidFill>
                  <a:schemeClr val="tx1"/>
                </a:solidFill>
                <a:latin typeface="+mn-lt"/>
                <a:ea typeface="ＭＳ Ｐゴシック" pitchFamily="-106" charset="-128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-106" charset="2"/>
              <a:buChar char="q"/>
              <a:defRPr sz="2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-106" charset="2"/>
              <a:buChar char="n"/>
              <a:defRPr sz="22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-106" charset="2"/>
              <a:buChar char="q"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-106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TW" sz="2600" dirty="0" smtClean="0">
                <a:ea typeface="新細明體" pitchFamily="-106" charset="-120"/>
              </a:rPr>
              <a:t>The condition of active learning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>
                <a:ea typeface="新細明體" pitchFamily="-106" charset="-120"/>
              </a:rPr>
              <a:t>A large number of unlabeled points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>
                <a:ea typeface="新細明體" pitchFamily="-106" charset="-120"/>
              </a:rPr>
              <a:t>Can query any point for label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TW" sz="2600" dirty="0" smtClean="0">
              <a:ea typeface="新細明體" pitchFamily="-106" charset="-12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sz="2600" dirty="0" smtClean="0">
                <a:ea typeface="新細明體" pitchFamily="-106" charset="-120"/>
              </a:rPr>
              <a:t>Example: threshold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Find transition between 0 and 1 labels in minimum steps</a:t>
            </a:r>
            <a:endParaRPr lang="en-US" altLang="zh-TW" sz="2400" dirty="0" smtClean="0">
              <a:ea typeface="新細明體" pitchFamily="-106" charset="-12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TW" sz="2600" dirty="0">
              <a:ea typeface="新細明體" pitchFamily="-106" charset="-120"/>
            </a:endParaRPr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838200" y="5181600"/>
            <a:ext cx="5638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514600" y="49672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/>
              <a:t>x</a:t>
            </a:r>
          </a:p>
        </p:txBody>
      </p:sp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3276600" y="4967287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/>
              <a:t>x</a:t>
            </a:r>
          </a:p>
        </p:txBody>
      </p:sp>
      <p:sp>
        <p:nvSpPr>
          <p:cNvPr id="9" name="Text Box 16"/>
          <p:cNvSpPr txBox="1">
            <a:spLocks noChangeArrowheads="1"/>
          </p:cNvSpPr>
          <p:nvPr/>
        </p:nvSpPr>
        <p:spPr bwMode="auto">
          <a:xfrm>
            <a:off x="3505200" y="4967287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/>
              <a:t>x</a:t>
            </a:r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3886200" y="4967287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/>
              <a:t>x</a:t>
            </a:r>
          </a:p>
        </p:txBody>
      </p:sp>
      <p:sp>
        <p:nvSpPr>
          <p:cNvPr id="11" name="Text Box 18"/>
          <p:cNvSpPr txBox="1">
            <a:spLocks noChangeArrowheads="1"/>
          </p:cNvSpPr>
          <p:nvPr/>
        </p:nvSpPr>
        <p:spPr bwMode="auto">
          <a:xfrm>
            <a:off x="4343400" y="4967287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/>
              <a:t>x</a:t>
            </a:r>
          </a:p>
        </p:txBody>
      </p:sp>
      <p:sp>
        <p:nvSpPr>
          <p:cNvPr id="12" name="Text Box 19"/>
          <p:cNvSpPr txBox="1">
            <a:spLocks noChangeArrowheads="1"/>
          </p:cNvSpPr>
          <p:nvPr/>
        </p:nvSpPr>
        <p:spPr bwMode="auto">
          <a:xfrm>
            <a:off x="4953000" y="4967287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/>
              <a:t>x</a:t>
            </a:r>
          </a:p>
        </p:txBody>
      </p:sp>
      <p:sp>
        <p:nvSpPr>
          <p:cNvPr id="13" name="Text Box 20"/>
          <p:cNvSpPr txBox="1">
            <a:spLocks noChangeArrowheads="1"/>
          </p:cNvSpPr>
          <p:nvPr/>
        </p:nvSpPr>
        <p:spPr bwMode="auto">
          <a:xfrm>
            <a:off x="5638800" y="4967287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/>
              <a:t>x</a:t>
            </a:r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2813050" y="4967287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/>
              <a:t>x</a:t>
            </a:r>
          </a:p>
        </p:txBody>
      </p:sp>
      <p:sp>
        <p:nvSpPr>
          <p:cNvPr id="15" name="Text Box 22"/>
          <p:cNvSpPr txBox="1">
            <a:spLocks noChangeArrowheads="1"/>
          </p:cNvSpPr>
          <p:nvPr/>
        </p:nvSpPr>
        <p:spPr bwMode="auto">
          <a:xfrm>
            <a:off x="1981200" y="4967287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/>
              <a:t>x</a:t>
            </a:r>
          </a:p>
        </p:txBody>
      </p:sp>
      <p:sp>
        <p:nvSpPr>
          <p:cNvPr id="16" name="Text Box 23"/>
          <p:cNvSpPr txBox="1">
            <a:spLocks noChangeArrowheads="1"/>
          </p:cNvSpPr>
          <p:nvPr/>
        </p:nvSpPr>
        <p:spPr bwMode="auto">
          <a:xfrm>
            <a:off x="1295400" y="49672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/>
              <a:t>x</a:t>
            </a:r>
          </a:p>
        </p:txBody>
      </p:sp>
      <p:sp>
        <p:nvSpPr>
          <p:cNvPr id="17" name="TextBox 21"/>
          <p:cNvSpPr txBox="1">
            <a:spLocks noChangeArrowheads="1"/>
          </p:cNvSpPr>
          <p:nvPr/>
        </p:nvSpPr>
        <p:spPr bwMode="auto">
          <a:xfrm>
            <a:off x="1314450" y="4648200"/>
            <a:ext cx="152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rgbClr val="FF0000"/>
                </a:solidFill>
              </a:rPr>
              <a:t>?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8" name="TextBox 22"/>
          <p:cNvSpPr txBox="1">
            <a:spLocks noChangeArrowheads="1"/>
          </p:cNvSpPr>
          <p:nvPr/>
        </p:nvSpPr>
        <p:spPr bwMode="auto">
          <a:xfrm>
            <a:off x="1981200" y="4648200"/>
            <a:ext cx="2921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rgbClr val="FF0000"/>
                </a:solidFill>
              </a:rPr>
              <a:t>?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9" name="TextBox 23"/>
          <p:cNvSpPr txBox="1">
            <a:spLocks noChangeArrowheads="1"/>
          </p:cNvSpPr>
          <p:nvPr/>
        </p:nvSpPr>
        <p:spPr bwMode="auto">
          <a:xfrm>
            <a:off x="2514600" y="4648200"/>
            <a:ext cx="152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rgbClr val="FF0000"/>
                </a:solidFill>
              </a:rPr>
              <a:t>?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0" name="TextBox 24"/>
          <p:cNvSpPr txBox="1">
            <a:spLocks noChangeArrowheads="1"/>
          </p:cNvSpPr>
          <p:nvPr/>
        </p:nvSpPr>
        <p:spPr bwMode="auto">
          <a:xfrm>
            <a:off x="2771775" y="4648200"/>
            <a:ext cx="152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rgbClr val="FF0000"/>
                </a:solidFill>
              </a:rPr>
              <a:t>?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1" name="TextBox 25"/>
          <p:cNvSpPr txBox="1">
            <a:spLocks noChangeArrowheads="1"/>
          </p:cNvSpPr>
          <p:nvPr/>
        </p:nvSpPr>
        <p:spPr bwMode="auto">
          <a:xfrm>
            <a:off x="3295650" y="4648200"/>
            <a:ext cx="152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rgbClr val="FF0000"/>
                </a:solidFill>
              </a:rPr>
              <a:t>?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2" name="TextBox 26"/>
          <p:cNvSpPr txBox="1">
            <a:spLocks noChangeArrowheads="1"/>
          </p:cNvSpPr>
          <p:nvPr/>
        </p:nvSpPr>
        <p:spPr bwMode="auto">
          <a:xfrm>
            <a:off x="3581400" y="4648200"/>
            <a:ext cx="152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chemeClr val="accent2"/>
                </a:solidFill>
              </a:rPr>
              <a:t>?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23" name="TextBox 27"/>
          <p:cNvSpPr txBox="1">
            <a:spLocks noChangeArrowheads="1"/>
          </p:cNvSpPr>
          <p:nvPr/>
        </p:nvSpPr>
        <p:spPr bwMode="auto">
          <a:xfrm>
            <a:off x="3886199" y="4648200"/>
            <a:ext cx="1555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chemeClr val="accent2"/>
                </a:solidFill>
              </a:rPr>
              <a:t>?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24" name="TextBox 28"/>
          <p:cNvSpPr txBox="1">
            <a:spLocks noChangeArrowheads="1"/>
          </p:cNvSpPr>
          <p:nvPr/>
        </p:nvSpPr>
        <p:spPr bwMode="auto">
          <a:xfrm>
            <a:off x="4343400" y="4648200"/>
            <a:ext cx="152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chemeClr val="accent2"/>
                </a:solidFill>
              </a:rPr>
              <a:t>?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25" name="TextBox 29"/>
          <p:cNvSpPr txBox="1">
            <a:spLocks noChangeArrowheads="1"/>
          </p:cNvSpPr>
          <p:nvPr/>
        </p:nvSpPr>
        <p:spPr bwMode="auto">
          <a:xfrm>
            <a:off x="4953000" y="4648200"/>
            <a:ext cx="152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chemeClr val="accent2"/>
                </a:solidFill>
              </a:rPr>
              <a:t>?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26" name="TextBox 30"/>
          <p:cNvSpPr txBox="1">
            <a:spLocks noChangeArrowheads="1"/>
          </p:cNvSpPr>
          <p:nvPr/>
        </p:nvSpPr>
        <p:spPr bwMode="auto">
          <a:xfrm>
            <a:off x="5638800" y="4648200"/>
            <a:ext cx="152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chemeClr val="accent2"/>
                </a:solidFill>
              </a:rPr>
              <a:t>?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27" name="TextBox 21"/>
          <p:cNvSpPr txBox="1">
            <a:spLocks noChangeArrowheads="1"/>
          </p:cNvSpPr>
          <p:nvPr/>
        </p:nvSpPr>
        <p:spPr bwMode="auto">
          <a:xfrm>
            <a:off x="1295400" y="4659312"/>
            <a:ext cx="34867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rgbClr val="FF0000"/>
                </a:solidFill>
              </a:rPr>
              <a:t>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8" name="TextBox 21"/>
          <p:cNvSpPr txBox="1">
            <a:spLocks noChangeArrowheads="1"/>
          </p:cNvSpPr>
          <p:nvPr/>
        </p:nvSpPr>
        <p:spPr bwMode="auto">
          <a:xfrm>
            <a:off x="2851727" y="4648200"/>
            <a:ext cx="34867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rgbClr val="FF0000"/>
                </a:solidFill>
              </a:rPr>
              <a:t>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9" name="TextBox 21"/>
          <p:cNvSpPr txBox="1">
            <a:spLocks noChangeArrowheads="1"/>
          </p:cNvSpPr>
          <p:nvPr/>
        </p:nvSpPr>
        <p:spPr bwMode="auto">
          <a:xfrm>
            <a:off x="3276600" y="4648200"/>
            <a:ext cx="34867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rgbClr val="FF0000"/>
                </a:solidFill>
              </a:rPr>
              <a:t>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0" name="TextBox 27"/>
          <p:cNvSpPr txBox="1">
            <a:spLocks noChangeArrowheads="1"/>
          </p:cNvSpPr>
          <p:nvPr/>
        </p:nvSpPr>
        <p:spPr bwMode="auto">
          <a:xfrm>
            <a:off x="3904816" y="4648200"/>
            <a:ext cx="362384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chemeClr val="accent2"/>
                </a:solidFill>
              </a:rPr>
              <a:t>1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1" name="TextBox 27"/>
          <p:cNvSpPr txBox="1">
            <a:spLocks noChangeArrowheads="1"/>
          </p:cNvSpPr>
          <p:nvPr/>
        </p:nvSpPr>
        <p:spPr bwMode="auto">
          <a:xfrm>
            <a:off x="3505200" y="4648200"/>
            <a:ext cx="362384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chemeClr val="accent2"/>
                </a:solidFill>
              </a:rPr>
              <a:t>1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2" name="TextBox 27"/>
          <p:cNvSpPr txBox="1">
            <a:spLocks noChangeArrowheads="1"/>
          </p:cNvSpPr>
          <p:nvPr/>
        </p:nvSpPr>
        <p:spPr bwMode="auto">
          <a:xfrm>
            <a:off x="5638800" y="4648200"/>
            <a:ext cx="362384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chemeClr val="accent2"/>
                </a:solidFill>
              </a:rPr>
              <a:t>1</a:t>
            </a:r>
            <a:endParaRPr 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785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9pPr>
          </a:lstStyle>
          <a:p>
            <a:pPr eaLnBrk="1" hangingPunct="1"/>
            <a:fld id="{AAA04654-EE4A-4EBE-BC23-CDB80A2BF4DE}" type="slidenum">
              <a:rPr lang="en-US" sz="1200">
                <a:latin typeface="Garamond" pitchFamily="-106" charset="0"/>
              </a:rPr>
              <a:pPr eaLnBrk="1" hangingPunct="1"/>
              <a:t>4</a:t>
            </a:fld>
            <a:endParaRPr lang="en-US" sz="1200">
              <a:latin typeface="Garamond" pitchFamily="-106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Problem Statement</a:t>
            </a:r>
            <a:endParaRPr lang="zh-TW" altLang="en-US" b="1" dirty="0" smtClean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35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9pPr>
          </a:lstStyle>
          <a:p>
            <a:pPr eaLnBrk="1" hangingPunct="1"/>
            <a:fld id="{AAA04654-EE4A-4EBE-BC23-CDB80A2BF4DE}" type="slidenum">
              <a:rPr lang="en-US" sz="1200">
                <a:latin typeface="Garamond" pitchFamily="-106" charset="0"/>
              </a:rPr>
              <a:pPr eaLnBrk="1" hangingPunct="1"/>
              <a:t>5</a:t>
            </a:fld>
            <a:endParaRPr lang="en-US" sz="1200">
              <a:latin typeface="Garamond" pitchFamily="-106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Algorithms</a:t>
            </a:r>
            <a:endParaRPr lang="zh-TW" altLang="en-US" b="1" dirty="0" smtClean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81000" y="1219200"/>
            <a:ext cx="86106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-106" charset="2"/>
              <a:buChar char="n"/>
              <a:defRPr sz="3000">
                <a:solidFill>
                  <a:schemeClr val="tx1"/>
                </a:solidFill>
                <a:latin typeface="+mn-lt"/>
                <a:ea typeface="ＭＳ Ｐゴシック" pitchFamily="-106" charset="-128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-106" charset="2"/>
              <a:buChar char="q"/>
              <a:defRPr sz="2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-106" charset="2"/>
              <a:buChar char="n"/>
              <a:defRPr sz="22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-106" charset="2"/>
              <a:buChar char="q"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-106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TW" sz="2600" dirty="0" smtClean="0">
                <a:ea typeface="新細明體" pitchFamily="-106" charset="-120"/>
              </a:rPr>
              <a:t>Active Perceptron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600" dirty="0" smtClean="0">
                <a:ea typeface="新細明體" pitchFamily="-106" charset="-120"/>
              </a:rPr>
              <a:t>Margin Based Active Learning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600" dirty="0" smtClean="0">
                <a:ea typeface="新細明體" pitchFamily="-106" charset="-120"/>
              </a:rPr>
              <a:t>Query by Committee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Query an example based on the degree of disagreement between committee of classifiers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>
                <a:ea typeface="新細明體" pitchFamily="-106" charset="-120"/>
              </a:rPr>
              <a:t>Select “most informative” data to optimize expected gain</a:t>
            </a:r>
          </a:p>
          <a:p>
            <a:pPr marL="344487" lvl="1" indent="0" eaLnBrk="1" hangingPunct="1">
              <a:lnSpc>
                <a:spcPct val="90000"/>
              </a:lnSpc>
              <a:buNone/>
            </a:pPr>
            <a:endParaRPr lang="en-US" altLang="zh-TW" dirty="0" smtClean="0">
              <a:ea typeface="新細明體" pitchFamily="-106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2602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9pPr>
          </a:lstStyle>
          <a:p>
            <a:pPr eaLnBrk="1" hangingPunct="1"/>
            <a:fld id="{AAA04654-EE4A-4EBE-BC23-CDB80A2BF4DE}" type="slidenum">
              <a:rPr lang="en-US" sz="1200">
                <a:latin typeface="Garamond" pitchFamily="-106" charset="0"/>
              </a:rPr>
              <a:pPr eaLnBrk="1" hangingPunct="1"/>
              <a:t>6</a:t>
            </a:fld>
            <a:endParaRPr lang="en-US" sz="1200" dirty="0">
              <a:latin typeface="Garamond" pitchFamily="-106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Query By Committee</a:t>
            </a:r>
            <a:endParaRPr lang="zh-TW" altLang="en-US" b="1" dirty="0" smtClean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3"/>
              <p:cNvSpPr txBox="1">
                <a:spLocks noChangeArrowheads="1"/>
              </p:cNvSpPr>
              <p:nvPr/>
            </p:nvSpPr>
            <p:spPr bwMode="auto">
              <a:xfrm>
                <a:off x="381000" y="1219200"/>
                <a:ext cx="8534400" cy="5105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itchFamily="-106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  <a:cs typeface="+mn-cs"/>
                  </a:defRPr>
                </a:lvl1pPr>
                <a:lvl2pPr marL="669925" indent="-32543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-106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</a:defRPr>
                </a:lvl2pPr>
                <a:lvl3pPr marL="1022350" indent="-35083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itchFamily="-106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</a:defRPr>
                </a:lvl3pPr>
                <a:lvl4pPr marL="1339850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-106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</a:defRPr>
                </a:lvl4pPr>
                <a:lvl5pPr marL="1681163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-106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</a:defRPr>
                </a:lvl5pPr>
                <a:lvl6pPr marL="21383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5955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0527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5099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eaLnBrk="1" hangingPunct="1">
                  <a:spcBef>
                    <a:spcPts val="0"/>
                  </a:spcBef>
                </a:pPr>
                <a:r>
                  <a:rPr lang="en-US" altLang="zh-TW" sz="2400" dirty="0" smtClean="0">
                    <a:ea typeface="新細明體" pitchFamily="-106" charset="-120"/>
                  </a:rPr>
                  <a:t>If a concept class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/>
                        <a:ea typeface="新細明體" pitchFamily="-106" charset="-120"/>
                      </a:rPr>
                      <m:t>𝐶</m:t>
                    </m:r>
                  </m:oMath>
                </a14:m>
                <a:r>
                  <a:rPr lang="en-US" altLang="zh-TW" sz="2400" dirty="0" smtClean="0">
                    <a:ea typeface="新細明體" pitchFamily="-106" charset="-120"/>
                  </a:rPr>
                  <a:t> has VC-dimension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/>
                        <a:ea typeface="新細明體" pitchFamily="-106" charset="-120"/>
                      </a:rPr>
                      <m:t>0&lt;</m:t>
                    </m:r>
                    <m:r>
                      <a:rPr lang="en-US" altLang="zh-TW" sz="2000" b="0" i="1" smtClean="0">
                        <a:latin typeface="Cambria Math"/>
                        <a:ea typeface="新細明體" pitchFamily="-106" charset="-120"/>
                      </a:rPr>
                      <m:t>𝑑</m:t>
                    </m:r>
                    <m:r>
                      <a:rPr lang="en-US" altLang="zh-TW" sz="2000" b="0" i="1" smtClean="0">
                        <a:latin typeface="Cambria Math"/>
                        <a:ea typeface="新細明體" pitchFamily="-106" charset="-120"/>
                      </a:rPr>
                      <m:t>&lt; ∞</m:t>
                    </m:r>
                  </m:oMath>
                </a14:m>
                <a:r>
                  <a:rPr lang="en-US" altLang="zh-TW" sz="2400" dirty="0" smtClean="0">
                    <a:ea typeface="新細明體" pitchFamily="-106" charset="-120"/>
                  </a:rPr>
                  <a:t> and the expected information gain of queries made by QBC is uniformly lower bounded by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/>
                        <a:ea typeface="新細明體" pitchFamily="-106" charset="-120"/>
                      </a:rPr>
                      <m:t>𝑔</m:t>
                    </m:r>
                    <m:r>
                      <a:rPr lang="en-US" altLang="zh-TW" sz="2000" b="0" i="1" smtClean="0">
                        <a:latin typeface="Cambria Math"/>
                        <a:ea typeface="新細明體" pitchFamily="-106" charset="-120"/>
                      </a:rPr>
                      <m:t>&gt;0</m:t>
                    </m:r>
                  </m:oMath>
                </a14:m>
                <a:r>
                  <a:rPr lang="en-US" altLang="zh-TW" sz="2400" dirty="0" smtClean="0">
                    <a:ea typeface="新細明體" pitchFamily="-106" charset="-120"/>
                  </a:rPr>
                  <a:t>, then following holds with probability larger than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/>
                        <a:ea typeface="新細明體" pitchFamily="-106" charset="-120"/>
                      </a:rPr>
                      <m:t>1 − </m:t>
                    </m:r>
                    <m:r>
                      <a:rPr lang="zh-TW" altLang="en-US" sz="2000" b="0" i="1" smtClean="0">
                        <a:latin typeface="Cambria Math"/>
                        <a:ea typeface="新細明體" pitchFamily="-106" charset="-120"/>
                      </a:rPr>
                      <m:t>𝛿</m:t>
                    </m:r>
                    <m:r>
                      <a:rPr lang="en-US" altLang="zh-TW" sz="2000" b="0" i="0" smtClean="0">
                        <a:latin typeface="Cambria Math"/>
                        <a:ea typeface="新細明體" pitchFamily="-106" charset="-120"/>
                      </a:rPr>
                      <m:t>,</m:t>
                    </m:r>
                  </m:oMath>
                </a14:m>
                <a:endParaRPr lang="en-US" altLang="zh-TW" sz="2000" b="0" dirty="0" smtClean="0">
                  <a:ea typeface="新細明體" pitchFamily="-106" charset="-120"/>
                </a:endParaRPr>
              </a:p>
              <a:p>
                <a:pPr lvl="1" eaLnBrk="1" hangingPunct="1">
                  <a:lnSpc>
                    <a:spcPct val="150000"/>
                  </a:lnSpc>
                  <a:spcBef>
                    <a:spcPts val="600"/>
                  </a:spcBef>
                </a:pPr>
                <a:r>
                  <a:rPr lang="en-US" altLang="zh-TW" sz="2000" dirty="0" smtClean="0">
                    <a:ea typeface="新細明體" pitchFamily="-106" charset="-120"/>
                  </a:rPr>
                  <a:t>The number of calls to sample is smaller than </a:t>
                </a:r>
              </a:p>
              <a:p>
                <a:pPr marL="344487" lvl="1" indent="0" eaLnBrk="1" hangingPunct="1">
                  <a:spcBef>
                    <a:spcPts val="0"/>
                  </a:spcBef>
                  <a:buNone/>
                </a:pPr>
                <a:r>
                  <a:rPr lang="en-US" altLang="zh-TW" sz="2000" dirty="0">
                    <a:ea typeface="新細明體" pitchFamily="-106" charset="-120"/>
                  </a:rPr>
                  <a:t> </a:t>
                </a:r>
                <a:r>
                  <a:rPr lang="en-US" altLang="zh-TW" sz="2000" dirty="0" smtClean="0">
                    <a:ea typeface="新細明體" pitchFamily="-106" charset="-120"/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latin typeface="Cambria Math"/>
                            <a:ea typeface="新細明體" pitchFamily="-106" charset="-12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/>
                            <a:ea typeface="新細明體" pitchFamily="-106" charset="-120"/>
                          </a:rPr>
                          <m:t>𝑚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/>
                            <a:ea typeface="新細明體" pitchFamily="-106" charset="-120"/>
                          </a:rPr>
                          <m:t>0</m:t>
                        </m:r>
                      </m:sub>
                    </m:sSub>
                    <m:r>
                      <a:rPr lang="en-US" altLang="zh-TW" sz="2000" b="0" i="1" smtClean="0">
                        <a:latin typeface="Cambria Math"/>
                        <a:ea typeface="新細明體" pitchFamily="-106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sz="2000" b="0" i="0" smtClean="0">
                        <a:latin typeface="Cambria Math"/>
                        <a:ea typeface="新細明體" pitchFamily="-106" charset="-120"/>
                      </a:rPr>
                      <m:t>max</m:t>
                    </m:r>
                    <m:r>
                      <a:rPr lang="en-US" altLang="zh-TW" sz="2000" b="0" i="1" smtClean="0">
                        <a:latin typeface="Cambria Math"/>
                        <a:ea typeface="新細明體" pitchFamily="-106" charset="-120"/>
                      </a:rPr>
                      <m:t>⁡(</m:t>
                    </m:r>
                    <m:f>
                      <m:fPr>
                        <m:ctrlPr>
                          <a:rPr lang="en-US" altLang="zh-TW" sz="2000" b="0" i="1" smtClean="0">
                            <a:latin typeface="Cambria Math"/>
                            <a:ea typeface="新細明體" pitchFamily="-106" charset="-120"/>
                          </a:rPr>
                        </m:ctrlPr>
                      </m:fPr>
                      <m:num>
                        <m:r>
                          <a:rPr lang="en-US" altLang="zh-TW" sz="2000" b="0" i="1" smtClean="0">
                            <a:latin typeface="Cambria Math"/>
                            <a:ea typeface="新細明體" pitchFamily="-106" charset="-120"/>
                          </a:rPr>
                          <m:t>4</m:t>
                        </m:r>
                        <m:r>
                          <a:rPr lang="en-US" altLang="zh-TW" sz="2000" b="0" i="1" smtClean="0">
                            <a:latin typeface="Cambria Math"/>
                            <a:ea typeface="新細明體" pitchFamily="-106" charset="-120"/>
                          </a:rPr>
                          <m:t>𝑑</m:t>
                        </m:r>
                      </m:num>
                      <m:den>
                        <m:r>
                          <a:rPr lang="en-US" altLang="zh-TW" sz="2000" b="0" i="1" smtClean="0">
                            <a:latin typeface="Cambria Math"/>
                            <a:ea typeface="新細明體" pitchFamily="-106" charset="-120"/>
                          </a:rPr>
                          <m:t>𝑒</m:t>
                        </m:r>
                        <m:r>
                          <a:rPr lang="zh-TW" altLang="en-US" sz="2000" b="0" i="1" smtClean="0">
                            <a:latin typeface="Cambria Math"/>
                            <a:ea typeface="新細明體" pitchFamily="-106" charset="-120"/>
                          </a:rPr>
                          <m:t>𝛿</m:t>
                        </m:r>
                      </m:den>
                    </m:f>
                    <m:r>
                      <a:rPr lang="en-US" altLang="zh-TW" sz="2000" b="0" i="1" smtClean="0">
                        <a:latin typeface="Cambria Math"/>
                        <a:ea typeface="新細明體" pitchFamily="-106" charset="-120"/>
                      </a:rPr>
                      <m:t>,</m:t>
                    </m:r>
                    <m:f>
                      <m:fPr>
                        <m:ctrlPr>
                          <a:rPr lang="en-US" altLang="zh-TW" sz="2000" b="0" i="1" smtClean="0">
                            <a:latin typeface="Cambria Math"/>
                            <a:ea typeface="新細明體" pitchFamily="-106" charset="-120"/>
                          </a:rPr>
                        </m:ctrlPr>
                      </m:fPr>
                      <m:num>
                        <m:r>
                          <a:rPr lang="en-US" altLang="zh-TW" sz="2000" b="0" i="1" smtClean="0">
                            <a:latin typeface="Cambria Math"/>
                            <a:ea typeface="新細明體" pitchFamily="-106" charset="-120"/>
                          </a:rPr>
                          <m:t>160</m:t>
                        </m:r>
                        <m:d>
                          <m:dPr>
                            <m:ctrlPr>
                              <a:rPr lang="en-US" altLang="zh-TW" sz="2000" b="0" i="1" smtClean="0">
                                <a:latin typeface="Cambria Math"/>
                                <a:ea typeface="新細明體" pitchFamily="-106" charset="-120"/>
                              </a:rPr>
                            </m:ctrlPr>
                          </m:dPr>
                          <m:e>
                            <m:r>
                              <a:rPr lang="en-US" altLang="zh-TW" sz="2000" b="0" i="1" smtClean="0">
                                <a:latin typeface="Cambria Math"/>
                                <a:ea typeface="新細明體" pitchFamily="-106" charset="-120"/>
                              </a:rPr>
                              <m:t>𝑑</m:t>
                            </m:r>
                            <m:r>
                              <a:rPr lang="en-US" altLang="zh-TW" sz="2000" b="0" i="1" smtClean="0">
                                <a:latin typeface="Cambria Math"/>
                                <a:ea typeface="新細明體" pitchFamily="-106" charset="-120"/>
                              </a:rPr>
                              <m:t>+1</m:t>
                            </m:r>
                          </m:e>
                        </m:d>
                      </m:num>
                      <m:den>
                        <m:r>
                          <a:rPr lang="en-US" altLang="zh-TW" sz="2000" b="0" i="1" smtClean="0">
                            <a:latin typeface="Cambria Math"/>
                            <a:ea typeface="新細明體" pitchFamily="-106" charset="-120"/>
                          </a:rPr>
                          <m:t>𝑔</m:t>
                        </m:r>
                        <m:r>
                          <a:rPr lang="zh-TW" altLang="en-US" sz="2000" b="0" i="1" smtClean="0">
                            <a:latin typeface="Cambria Math"/>
                            <a:ea typeface="新細明體" pitchFamily="-106" charset="-120"/>
                          </a:rPr>
                          <m:t>𝜖</m:t>
                        </m:r>
                      </m:den>
                    </m:f>
                    <m:func>
                      <m:funcPr>
                        <m:ctrlPr>
                          <a:rPr lang="en-US" altLang="zh-TW" sz="2000" b="0" i="1" smtClean="0">
                            <a:latin typeface="Cambria Math"/>
                            <a:ea typeface="新細明體" pitchFamily="-106" charset="-12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2000" b="0" i="0" smtClean="0">
                            <a:latin typeface="Cambria Math"/>
                            <a:ea typeface="新細明體" pitchFamily="-106" charset="-120"/>
                          </a:rPr>
                          <m:t>max</m:t>
                        </m:r>
                      </m:fName>
                      <m:e>
                        <m:sSup>
                          <m:sSupPr>
                            <m:ctrlPr>
                              <a:rPr lang="en-US" altLang="zh-TW" sz="2000" b="0" i="1" smtClean="0">
                                <a:latin typeface="Cambria Math"/>
                                <a:ea typeface="新細明體" pitchFamily="-106" charset="-12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sz="2000" i="1">
                                    <a:latin typeface="Cambria Math"/>
                                    <a:ea typeface="新細明體" pitchFamily="-106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000" i="1">
                                    <a:latin typeface="Cambria Math"/>
                                    <a:ea typeface="新細明體" pitchFamily="-106" charset="-120"/>
                                  </a:rPr>
                                  <m:t>6, </m:t>
                                </m:r>
                                <m:func>
                                  <m:funcPr>
                                    <m:ctrlPr>
                                      <a:rPr lang="en-US" altLang="zh-TW" sz="2000" i="1">
                                        <a:latin typeface="Cambria Math"/>
                                        <a:ea typeface="新細明體" pitchFamily="-106" charset="-12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TW" sz="2000">
                                        <a:latin typeface="Cambria Math"/>
                                        <a:ea typeface="新細明體" pitchFamily="-106" charset="-120"/>
                                      </a:rPr>
                                      <m:t>ln</m:t>
                                    </m:r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zh-TW" sz="2000" i="1">
                                            <a:latin typeface="Cambria Math"/>
                                            <a:ea typeface="新細明體" pitchFamily="-106" charset="-12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TW" sz="2000" i="1">
                                            <a:latin typeface="Cambria Math"/>
                                            <a:ea typeface="新細明體" pitchFamily="-106" charset="-120"/>
                                          </a:rPr>
                                          <m:t>80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zh-TW" sz="2000" i="1">
                                                <a:latin typeface="Cambria Math"/>
                                                <a:ea typeface="新細明體" pitchFamily="-106" charset="-12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TW" sz="2000" i="1">
                                                <a:latin typeface="Cambria Math"/>
                                                <a:ea typeface="新細明體" pitchFamily="-106" charset="-120"/>
                                              </a:rPr>
                                              <m:t>𝑑</m:t>
                                            </m:r>
                                            <m:r>
                                              <a:rPr lang="en-US" altLang="zh-TW" sz="2000" i="1">
                                                <a:latin typeface="Cambria Math"/>
                                                <a:ea typeface="新細明體" pitchFamily="-106" charset="-120"/>
                                              </a:rPr>
                                              <m:t>+1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zh-TW" altLang="en-US" sz="2000" i="1">
                                            <a:latin typeface="Cambria Math"/>
                                            <a:ea typeface="新細明體" pitchFamily="-106" charset="-120"/>
                                          </a:rPr>
                                          <m:t>𝜀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zh-TW" sz="2000" i="1">
                                                <a:latin typeface="Cambria Math"/>
                                                <a:ea typeface="新細明體" pitchFamily="-106" charset="-12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zh-TW" altLang="en-US" sz="2000" i="1">
                                                <a:latin typeface="Cambria Math"/>
                                                <a:ea typeface="新細明體" pitchFamily="-106" charset="-120"/>
                                              </a:rPr>
                                              <m:t>𝛿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TW" sz="2000" i="1">
                                                <a:latin typeface="Cambria Math"/>
                                                <a:ea typeface="新細明體" pitchFamily="-106" charset="-12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US" altLang="zh-TW" sz="2000" i="1">
                                            <a:latin typeface="Cambria Math"/>
                                            <a:ea typeface="新細明體" pitchFamily="-106" charset="-120"/>
                                          </a:rPr>
                                          <m:t>𝑔</m:t>
                                        </m:r>
                                      </m:den>
                                    </m:f>
                                  </m:e>
                                </m:func>
                              </m:e>
                            </m:d>
                          </m:e>
                          <m:sup>
                            <m:r>
                              <a:rPr lang="en-US" altLang="zh-TW" sz="2000" b="0" i="1" smtClean="0">
                                <a:latin typeface="Cambria Math"/>
                                <a:ea typeface="新細明體" pitchFamily="-106" charset="-120"/>
                              </a:rPr>
                              <m:t>2</m:t>
                            </m:r>
                          </m:sup>
                        </m:sSup>
                      </m:e>
                    </m:func>
                    <m:r>
                      <a:rPr lang="en-US" altLang="zh-TW" sz="2000" b="0" i="1" smtClean="0">
                        <a:latin typeface="Cambria Math"/>
                        <a:ea typeface="新細明體" pitchFamily="-106" charset="-120"/>
                      </a:rPr>
                      <m:t>)</m:t>
                    </m:r>
                  </m:oMath>
                </a14:m>
                <a:endParaRPr lang="en-US" altLang="zh-TW" sz="2000" dirty="0" smtClean="0">
                  <a:ea typeface="新細明體" pitchFamily="-106" charset="-120"/>
                </a:endParaRPr>
              </a:p>
              <a:p>
                <a:pPr lvl="1" eaLnBrk="1" hangingPunct="1">
                  <a:spcBef>
                    <a:spcPts val="600"/>
                  </a:spcBef>
                </a:pPr>
                <a:r>
                  <a:rPr lang="en-US" altLang="zh-TW" sz="2000" dirty="0">
                    <a:ea typeface="新細明體" pitchFamily="-106" charset="-120"/>
                  </a:rPr>
                  <a:t>The number of calls to </a:t>
                </a:r>
                <a:r>
                  <a:rPr lang="en-US" altLang="zh-TW" sz="2000" dirty="0" smtClean="0">
                    <a:ea typeface="新細明體" pitchFamily="-106" charset="-120"/>
                  </a:rPr>
                  <a:t>label </a:t>
                </a:r>
                <a:r>
                  <a:rPr lang="en-US" altLang="zh-TW" sz="2000" dirty="0">
                    <a:ea typeface="新細明體" pitchFamily="-106" charset="-120"/>
                  </a:rPr>
                  <a:t>is smaller than </a:t>
                </a:r>
                <a:endParaRPr lang="en-US" altLang="zh-TW" sz="2000" dirty="0" smtClean="0">
                  <a:ea typeface="新細明體" pitchFamily="-106" charset="-120"/>
                </a:endParaRPr>
              </a:p>
              <a:p>
                <a:pPr marL="344487" lvl="1" indent="0" eaLnBrk="1" hangingPunct="1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altLang="zh-TW" sz="2000" dirty="0">
                    <a:ea typeface="新細明體" pitchFamily="-106" charset="-120"/>
                  </a:rPr>
                  <a:t> </a:t>
                </a:r>
                <a:r>
                  <a:rPr lang="en-US" altLang="zh-TW" sz="2000" dirty="0" smtClean="0">
                    <a:ea typeface="新細明體" pitchFamily="-106" charset="-120"/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/>
                            <a:ea typeface="新細明體" pitchFamily="-106" charset="-12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/>
                            <a:ea typeface="新細明體" pitchFamily="-106" charset="-120"/>
                          </a:rPr>
                          <m:t>𝑛</m:t>
                        </m:r>
                      </m:e>
                      <m:sub>
                        <m:r>
                          <a:rPr lang="en-US" altLang="zh-TW" sz="2000" i="1">
                            <a:latin typeface="Cambria Math"/>
                            <a:ea typeface="新細明體" pitchFamily="-106" charset="-120"/>
                          </a:rPr>
                          <m:t>0</m:t>
                        </m:r>
                      </m:sub>
                    </m:sSub>
                    <m:r>
                      <a:rPr lang="en-US" altLang="zh-TW" sz="2000" i="1">
                        <a:latin typeface="Cambria Math"/>
                        <a:ea typeface="新細明體" pitchFamily="-106" charset="-120"/>
                      </a:rPr>
                      <m:t>=</m:t>
                    </m:r>
                    <m:f>
                      <m:fPr>
                        <m:ctrlPr>
                          <a:rPr lang="en-US" altLang="zh-TW" sz="2000" i="1" smtClean="0">
                            <a:latin typeface="Cambria Math"/>
                            <a:ea typeface="新細明體" pitchFamily="-106" charset="-120"/>
                          </a:rPr>
                        </m:ctrlPr>
                      </m:fPr>
                      <m:num>
                        <m:r>
                          <a:rPr lang="en-US" altLang="zh-TW" sz="2000" b="0" i="1" smtClean="0">
                            <a:latin typeface="Cambria Math"/>
                            <a:ea typeface="新細明體" pitchFamily="-106" charset="-120"/>
                          </a:rPr>
                          <m:t>10(</m:t>
                        </m:r>
                        <m:r>
                          <a:rPr lang="en-US" altLang="zh-TW" sz="2000" b="0" i="1" smtClean="0">
                            <a:latin typeface="Cambria Math"/>
                            <a:ea typeface="新細明體" pitchFamily="-106" charset="-120"/>
                          </a:rPr>
                          <m:t>𝑑</m:t>
                        </m:r>
                        <m:r>
                          <a:rPr lang="en-US" altLang="zh-TW" sz="2000" b="0" i="1" smtClean="0">
                            <a:latin typeface="Cambria Math"/>
                            <a:ea typeface="新細明體" pitchFamily="-106" charset="-120"/>
                          </a:rPr>
                          <m:t>+1)</m:t>
                        </m:r>
                      </m:num>
                      <m:den>
                        <m:r>
                          <a:rPr lang="en-US" altLang="zh-TW" sz="2000" b="0" i="1" smtClean="0">
                            <a:latin typeface="Cambria Math"/>
                            <a:ea typeface="新細明體" pitchFamily="-106" charset="-120"/>
                          </a:rPr>
                          <m:t>𝑔</m:t>
                        </m:r>
                      </m:den>
                    </m:f>
                    <m:func>
                      <m:funcPr>
                        <m:ctrlPr>
                          <a:rPr lang="en-US" altLang="zh-TW" sz="2000" i="1" smtClean="0">
                            <a:latin typeface="Cambria Math"/>
                            <a:ea typeface="新細明體" pitchFamily="-106" charset="-12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2000" i="0" smtClean="0">
                            <a:latin typeface="Cambria Math"/>
                            <a:ea typeface="新細明體" pitchFamily="-106" charset="-12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en-US" altLang="zh-TW" sz="2000" i="1" smtClean="0">
                                <a:latin typeface="Cambria Math"/>
                                <a:ea typeface="新細明體" pitchFamily="-106" charset="-120"/>
                              </a:rPr>
                            </m:ctrlPr>
                          </m:fPr>
                          <m:num>
                            <m:r>
                              <a:rPr lang="en-US" altLang="zh-TW" sz="2000" b="0" i="1" smtClean="0">
                                <a:latin typeface="Cambria Math"/>
                                <a:ea typeface="新細明體" pitchFamily="-106" charset="-120"/>
                              </a:rPr>
                              <m:t>4</m:t>
                            </m:r>
                            <m:sSub>
                              <m:sSubPr>
                                <m:ctrlPr>
                                  <a:rPr lang="en-US" altLang="zh-TW" sz="2000" b="0" i="1" smtClean="0">
                                    <a:latin typeface="Cambria Math"/>
                                    <a:ea typeface="新細明體" pitchFamily="-106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000" b="0" i="1" smtClean="0">
                                    <a:latin typeface="Cambria Math"/>
                                    <a:ea typeface="新細明體" pitchFamily="-106" charset="-12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altLang="zh-TW" sz="2000" b="0" i="1" smtClean="0">
                                    <a:latin typeface="Cambria Math"/>
                                    <a:ea typeface="新細明體" pitchFamily="-106" charset="-120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r>
                              <a:rPr lang="zh-TW" altLang="en-US" sz="2000" i="1" smtClean="0">
                                <a:latin typeface="Cambria Math"/>
                                <a:ea typeface="新細明體" pitchFamily="-106" charset="-120"/>
                              </a:rPr>
                              <m:t>𝛿</m:t>
                            </m:r>
                          </m:den>
                        </m:f>
                      </m:e>
                    </m:func>
                  </m:oMath>
                </a14:m>
                <a:endParaRPr lang="en-US" altLang="zh-TW" sz="2000" dirty="0" smtClean="0">
                  <a:ea typeface="新細明體" pitchFamily="-106" charset="-120"/>
                </a:endParaRPr>
              </a:p>
              <a:p>
                <a:r>
                  <a:rPr lang="en-US" altLang="zh-TW" sz="2000" dirty="0" smtClean="0">
                    <a:ea typeface="新細明體" pitchFamily="-106" charset="-120"/>
                  </a:rPr>
                  <a:t>The probability that the Gibbs prediction algorithm that uses the final version space of QBC makes a mistake in its prediction is smaller than </a:t>
                </a:r>
                <a14:m>
                  <m:oMath xmlns:m="http://schemas.openxmlformats.org/officeDocument/2006/math">
                    <m:r>
                      <a:rPr lang="zh-TW" altLang="en-US" sz="2000" i="1" smtClean="0">
                        <a:latin typeface="Cambria Math"/>
                        <a:ea typeface="新細明體" pitchFamily="-106" charset="-120"/>
                      </a:rPr>
                      <m:t>𝜖</m:t>
                    </m:r>
                  </m:oMath>
                </a14:m>
                <a:r>
                  <a:rPr lang="en-US" sz="2000" dirty="0" smtClean="0">
                    <a:ea typeface="新細明體" pitchFamily="-106" charset="-120"/>
                  </a:rPr>
                  <a:t>. </a:t>
                </a:r>
                <a:r>
                  <a:rPr lang="en-US" sz="2000" dirty="0" smtClean="0">
                    <a:ea typeface="新細明體" pitchFamily="-106" charset="-120"/>
                  </a:rPr>
                  <a:t>[</a:t>
                </a:r>
                <a:r>
                  <a:rPr lang="en-US" sz="2000" dirty="0" smtClean="0"/>
                  <a:t>Freund 97</a:t>
                </a:r>
                <a:r>
                  <a:rPr lang="en-US" sz="2000" dirty="0" smtClean="0">
                    <a:ea typeface="新細明體" pitchFamily="-106" charset="-120"/>
                  </a:rPr>
                  <a:t>]</a:t>
                </a:r>
                <a:endParaRPr lang="en-US" altLang="zh-TW" sz="2000" dirty="0">
                  <a:ea typeface="新細明體" pitchFamily="-106" charset="-120"/>
                </a:endParaRPr>
              </a:p>
              <a:p>
                <a:pPr lvl="1" eaLnBrk="1" hangingPunct="1">
                  <a:lnSpc>
                    <a:spcPct val="90000"/>
                  </a:lnSpc>
                </a:pPr>
                <a:endParaRPr lang="en-US" altLang="zh-TW" sz="2400" dirty="0">
                  <a:ea typeface="新細明體" pitchFamily="-106" charset="-120"/>
                </a:endParaRPr>
              </a:p>
              <a:p>
                <a:pPr marL="344487" lvl="1" indent="0" eaLnBrk="1" hangingPunct="1">
                  <a:lnSpc>
                    <a:spcPct val="90000"/>
                  </a:lnSpc>
                  <a:buNone/>
                </a:pPr>
                <a:r>
                  <a:rPr lang="en-US" sz="2400" dirty="0" smtClean="0"/>
                  <a:t>     </a:t>
                </a:r>
                <a:endParaRPr lang="en-US" altLang="zh-TW" dirty="0" smtClean="0">
                  <a:ea typeface="新細明體" pitchFamily="-106" charset="-120"/>
                </a:endParaRPr>
              </a:p>
            </p:txBody>
          </p:sp>
        </mc:Choice>
        <mc:Fallback>
          <p:sp>
            <p:nvSpPr>
              <p:cNvPr id="7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1219200"/>
                <a:ext cx="8534400" cy="5105400"/>
              </a:xfrm>
              <a:prstGeom prst="rect">
                <a:avLst/>
              </a:prstGeom>
              <a:blipFill rotWithShape="1">
                <a:blip r:embed="rId3"/>
                <a:stretch>
                  <a:fillRect l="-286" t="-835" r="-107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15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9pPr>
          </a:lstStyle>
          <a:p>
            <a:pPr eaLnBrk="1" hangingPunct="1"/>
            <a:fld id="{AAA04654-EE4A-4EBE-BC23-CDB80A2BF4DE}" type="slidenum">
              <a:rPr lang="en-US" sz="1200">
                <a:latin typeface="Garamond" pitchFamily="-106" charset="0"/>
              </a:rPr>
              <a:pPr eaLnBrk="1" hangingPunct="1"/>
              <a:t>7</a:t>
            </a:fld>
            <a:endParaRPr lang="en-US" sz="1200" dirty="0">
              <a:latin typeface="Garamond" pitchFamily="-106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Query By Committee</a:t>
            </a:r>
            <a:endParaRPr lang="zh-TW" altLang="en-US" b="1" dirty="0" smtClean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3"/>
              <p:cNvSpPr txBox="1">
                <a:spLocks noChangeArrowheads="1"/>
              </p:cNvSpPr>
              <p:nvPr/>
            </p:nvSpPr>
            <p:spPr bwMode="auto">
              <a:xfrm>
                <a:off x="381000" y="1219200"/>
                <a:ext cx="8610600" cy="4953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itchFamily="-106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  <a:cs typeface="+mn-cs"/>
                  </a:defRPr>
                </a:lvl1pPr>
                <a:lvl2pPr marL="669925" indent="-32543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-106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</a:defRPr>
                </a:lvl2pPr>
                <a:lvl3pPr marL="1022350" indent="-35083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itchFamily="-106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</a:defRPr>
                </a:lvl3pPr>
                <a:lvl4pPr marL="1339850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-106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</a:defRPr>
                </a:lvl4pPr>
                <a:lvl5pPr marL="1681163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-106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</a:defRPr>
                </a:lvl5pPr>
                <a:lvl6pPr marL="21383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5955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0527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5099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</a:pPr>
                <a:r>
                  <a:rPr lang="en-US" altLang="zh-TW" sz="2600" dirty="0" smtClean="0">
                    <a:ea typeface="新細明體" pitchFamily="-106" charset="-120"/>
                  </a:rPr>
                  <a:t>Description of the algorithm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sz="2400" dirty="0" smtClean="0"/>
                  <a:t>Step 1: Get an unlabeled example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𝑥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𝑋</m:t>
                    </m:r>
                  </m:oMath>
                </a14:m>
                <a:r>
                  <a:rPr lang="en-US" sz="2400" dirty="0" smtClean="0"/>
                  <a:t> drawn at random from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𝐷</m:t>
                    </m:r>
                  </m:oMath>
                </a14:m>
                <a:endParaRPr lang="en-US" sz="2400" dirty="0"/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altLang="zh-TW" sz="2400" dirty="0" smtClean="0">
                    <a:ea typeface="新細明體" pitchFamily="-106" charset="-120"/>
                  </a:rPr>
                  <a:t>Step 2: Randomly select two committee members to predict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𝑥</m:t>
                    </m:r>
                  </m:oMath>
                </a14:m>
                <a:endParaRPr lang="en-US" altLang="zh-TW" sz="2400" dirty="0" smtClean="0">
                  <a:ea typeface="新細明體" pitchFamily="-106" charset="-120"/>
                </a:endParaRP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altLang="zh-TW" sz="2400" dirty="0" smtClean="0">
                    <a:ea typeface="新細明體" pitchFamily="-106" charset="-120"/>
                  </a:rPr>
                  <a:t>Step 3: If the two predictions are equal then reject the example and return to Step1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altLang="zh-TW" sz="2400" dirty="0" smtClean="0">
                    <a:ea typeface="新細明體" pitchFamily="-106" charset="-120"/>
                  </a:rPr>
                  <a:t>Step 4: If the two predictions are different, get label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/>
                      </a:rPr>
                      <m:t>c</m:t>
                    </m:r>
                    <m:r>
                      <a:rPr lang="en-US" sz="2400" b="0" i="0" smtClean="0">
                        <a:latin typeface="Cambria Math"/>
                      </a:rPr>
                      <m:t>(</m:t>
                    </m:r>
                    <m:r>
                      <a:rPr lang="en-US" sz="2400" i="1">
                        <a:latin typeface="Cambria Math"/>
                      </a:rPr>
                      <m:t>𝑥</m:t>
                    </m:r>
                    <m:r>
                      <a:rPr lang="en-US" sz="24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TW" sz="2400" dirty="0" smtClean="0">
                    <a:ea typeface="新細明體" pitchFamily="-106" charset="-120"/>
                  </a:rPr>
                  <a:t>,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TW" sz="2400" dirty="0" smtClean="0">
                    <a:ea typeface="新細明體" pitchFamily="-106" charset="-120"/>
                  </a:rPr>
                  <a:t> to be all concepts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/>
                          </a:rPr>
                          <m:t>c</m:t>
                        </m:r>
                      </m:e>
                      <m:sup>
                        <m:r>
                          <a:rPr lang="en-US" sz="2400" b="0" i="0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sz="2400">
                        <a:latin typeface="Cambria Math"/>
                        <a:ea typeface="Cambria Math"/>
                      </a:rPr>
                      <m:t>∈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TW" sz="2400" dirty="0" smtClean="0">
                    <a:ea typeface="新細明體" pitchFamily="-106" charset="-120"/>
                  </a:rPr>
                  <a:t> such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/>
                          </a:rPr>
                          <m:t>c</m:t>
                        </m:r>
                      </m:e>
                      <m:sup>
                        <m:r>
                          <a:rPr lang="en-US" sz="2400">
                            <a:latin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</a:rPr>
                      <m:t>𝑐</m:t>
                    </m:r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endParaRPr lang="en-US" sz="2400" b="0" dirty="0" smtClean="0"/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altLang="zh-TW" sz="2400" dirty="0" smtClean="0">
                    <a:ea typeface="新細明體" pitchFamily="-106" charset="-120"/>
                  </a:rPr>
                  <a:t>Stop when consecutively reject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 smtClean="0">
                            <a:latin typeface="Cambria Math"/>
                            <a:ea typeface="新細明體" pitchFamily="-106" charset="-120"/>
                          </a:rPr>
                        </m:ctrlPr>
                      </m:fPr>
                      <m:num>
                        <m:r>
                          <a:rPr lang="en-US" altLang="zh-TW" sz="2400" b="0" i="1" smtClean="0">
                            <a:latin typeface="Cambria Math"/>
                            <a:ea typeface="新細明體" pitchFamily="-106" charset="-120"/>
                          </a:rPr>
                          <m:t>1</m:t>
                        </m:r>
                      </m:num>
                      <m:den>
                        <m:r>
                          <a:rPr lang="zh-TW" altLang="en-US" sz="2400" i="1" smtClean="0">
                            <a:latin typeface="Cambria Math"/>
                            <a:ea typeface="新細明體" pitchFamily="-106" charset="-120"/>
                          </a:rPr>
                          <m:t>𝜖</m:t>
                        </m:r>
                      </m:den>
                    </m:f>
                    <m:func>
                      <m:funcPr>
                        <m:ctrlPr>
                          <a:rPr lang="en-US" altLang="zh-TW" sz="2400" i="1" smtClean="0">
                            <a:latin typeface="Cambria Math"/>
                            <a:ea typeface="新細明體" pitchFamily="-106" charset="-12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2400" i="0" smtClean="0">
                            <a:latin typeface="Cambria Math"/>
                            <a:ea typeface="新細明體" pitchFamily="-106" charset="-12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en-US" altLang="zh-TW" sz="2400" i="1" smtClean="0">
                                <a:latin typeface="Cambria Math"/>
                                <a:ea typeface="新細明體" pitchFamily="-106" charset="-12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TW" sz="2400" i="1" smtClean="0">
                                    <a:latin typeface="Cambria Math"/>
                                    <a:ea typeface="新細明體" pitchFamily="-106" charset="-120"/>
                                  </a:rPr>
                                </m:ctrlPr>
                              </m:sSupPr>
                              <m:e>
                                <m:r>
                                  <a:rPr lang="zh-TW" altLang="en-US" sz="2400" i="1" smtClean="0">
                                    <a:latin typeface="Cambria Math"/>
                                    <a:ea typeface="新細明體" pitchFamily="-106" charset="-120"/>
                                  </a:rPr>
                                  <m:t>𝜋</m:t>
                                </m:r>
                              </m:e>
                              <m:sup>
                                <m:r>
                                  <a:rPr lang="en-US" altLang="zh-TW" sz="2400" b="0" i="1" smtClean="0">
                                    <a:latin typeface="Cambria Math"/>
                                    <a:ea typeface="新細明體" pitchFamily="-106" charset="-120"/>
                                  </a:rPr>
                                  <m:t>2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altLang="zh-TW" sz="2400" i="1" smtClean="0">
                                    <a:latin typeface="Cambria Math"/>
                                    <a:ea typeface="新細明體" pitchFamily="-106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b="0" i="1" smtClean="0">
                                    <a:latin typeface="Cambria Math"/>
                                    <a:ea typeface="新細明體" pitchFamily="-106" charset="-120"/>
                                  </a:rPr>
                                  <m:t>(</m:t>
                                </m:r>
                                <m:r>
                                  <a:rPr lang="en-US" altLang="zh-TW" sz="2400" b="0" i="1" smtClean="0">
                                    <a:latin typeface="Cambria Math"/>
                                    <a:ea typeface="新細明體" pitchFamily="-106" charset="-120"/>
                                  </a:rPr>
                                  <m:t>𝑛</m:t>
                                </m:r>
                                <m:r>
                                  <a:rPr lang="en-US" altLang="zh-TW" sz="2400" b="0" i="1" smtClean="0">
                                    <a:latin typeface="Cambria Math"/>
                                    <a:ea typeface="新細明體" pitchFamily="-106" charset="-120"/>
                                  </a:rPr>
                                  <m:t>+1)</m:t>
                                </m:r>
                              </m:e>
                              <m:sup>
                                <m:r>
                                  <a:rPr lang="en-US" altLang="zh-TW" sz="2400" b="0" i="1" smtClean="0">
                                    <a:latin typeface="Cambria Math"/>
                                    <a:ea typeface="新細明體" pitchFamily="-106" charset="-12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TW" sz="2400" b="0" i="1" smtClean="0">
                                <a:latin typeface="Cambria Math"/>
                                <a:ea typeface="新細明體" pitchFamily="-106" charset="-120"/>
                              </a:rPr>
                              <m:t>3</m:t>
                            </m:r>
                            <m:r>
                              <a:rPr lang="zh-TW" altLang="en-US" sz="2400" b="0" i="1" smtClean="0">
                                <a:latin typeface="Cambria Math"/>
                                <a:ea typeface="新細明體" pitchFamily="-106" charset="-120"/>
                              </a:rPr>
                              <m:t>𝛿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altLang="zh-TW" sz="2400" dirty="0" smtClean="0">
                    <a:ea typeface="新細明體" pitchFamily="-106" charset="-120"/>
                  </a:rPr>
                  <a:t>  examples</a:t>
                </a:r>
              </a:p>
              <a:p>
                <a:pPr lvl="1" eaLnBrk="1" hangingPunct="1">
                  <a:lnSpc>
                    <a:spcPct val="90000"/>
                  </a:lnSpc>
                </a:pPr>
                <a:endParaRPr lang="en-US" altLang="zh-TW" sz="2400" dirty="0">
                  <a:ea typeface="新細明體" pitchFamily="-106" charset="-120"/>
                </a:endParaRPr>
              </a:p>
              <a:p>
                <a:pPr marL="344487" lvl="1" indent="0" eaLnBrk="1" hangingPunct="1">
                  <a:lnSpc>
                    <a:spcPct val="90000"/>
                  </a:lnSpc>
                  <a:buNone/>
                </a:pPr>
                <a:r>
                  <a:rPr lang="en-US" sz="2400" dirty="0" smtClean="0"/>
                  <a:t>     </a:t>
                </a:r>
                <a:endParaRPr lang="en-US" altLang="zh-TW" dirty="0" smtClean="0">
                  <a:ea typeface="新細明體" pitchFamily="-106" charset="-120"/>
                </a:endParaRPr>
              </a:p>
            </p:txBody>
          </p:sp>
        </mc:Choice>
        <mc:Fallback xmlns="">
          <p:sp>
            <p:nvSpPr>
              <p:cNvPr id="7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1219200"/>
                <a:ext cx="8610600" cy="4953000"/>
              </a:xfrm>
              <a:prstGeom prst="rect">
                <a:avLst/>
              </a:prstGeom>
              <a:blipFill rotWithShape="1">
                <a:blip r:embed="rId3"/>
                <a:stretch>
                  <a:fillRect l="-354" t="-1968" r="-28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5593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9pPr>
          </a:lstStyle>
          <a:p>
            <a:pPr eaLnBrk="1" hangingPunct="1"/>
            <a:fld id="{AAA04654-EE4A-4EBE-BC23-CDB80A2BF4DE}" type="slidenum">
              <a:rPr lang="en-US" sz="1200">
                <a:latin typeface="Garamond" pitchFamily="-106" charset="0"/>
              </a:rPr>
              <a:pPr eaLnBrk="1" hangingPunct="1"/>
              <a:t>8</a:t>
            </a:fld>
            <a:endParaRPr lang="en-US" sz="1200" dirty="0">
              <a:latin typeface="Garamond" pitchFamily="-106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Query By Committee</a:t>
            </a:r>
            <a:endParaRPr lang="zh-TW" altLang="en-US" b="1" dirty="0" smtClean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04800" y="1219200"/>
            <a:ext cx="87630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-106" charset="2"/>
              <a:buChar char="n"/>
              <a:defRPr sz="3000">
                <a:solidFill>
                  <a:schemeClr val="tx1"/>
                </a:solidFill>
                <a:latin typeface="+mn-lt"/>
                <a:ea typeface="ＭＳ Ｐゴシック" pitchFamily="-106" charset="-128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-106" charset="2"/>
              <a:buChar char="q"/>
              <a:defRPr sz="2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-106" charset="2"/>
              <a:buChar char="n"/>
              <a:defRPr sz="22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-106" charset="2"/>
              <a:buChar char="q"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-106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600" dirty="0" smtClean="0">
                <a:latin typeface="Arial" charset="0"/>
              </a:rPr>
              <a:t>For </a:t>
            </a:r>
            <a:r>
              <a:rPr lang="en-US" sz="2600" dirty="0">
                <a:latin typeface="Arial" charset="0"/>
              </a:rPr>
              <a:t>many real-world problems, the committee is infinite. </a:t>
            </a:r>
            <a:endParaRPr lang="en-US" sz="2600" dirty="0" smtClean="0">
              <a:latin typeface="Arial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600" dirty="0" smtClean="0">
                <a:latin typeface="Arial" charset="0"/>
              </a:rPr>
              <a:t>The </a:t>
            </a:r>
            <a:r>
              <a:rPr lang="en-US" sz="2600" dirty="0">
                <a:latin typeface="Arial" charset="0"/>
              </a:rPr>
              <a:t>main obstacle in implementing QBC is </a:t>
            </a:r>
            <a:r>
              <a:rPr lang="en-US" sz="2600" dirty="0" smtClean="0">
                <a:latin typeface="Arial" charset="0"/>
              </a:rPr>
              <a:t>to </a:t>
            </a:r>
            <a:r>
              <a:rPr lang="en-US" sz="2600" dirty="0">
                <a:latin typeface="Arial" charset="0"/>
              </a:rPr>
              <a:t>sample from the version space </a:t>
            </a:r>
            <a:r>
              <a:rPr lang="en-US" sz="2600" dirty="0" smtClean="0">
                <a:latin typeface="Arial" charset="0"/>
              </a:rPr>
              <a:t>(Step </a:t>
            </a:r>
            <a:r>
              <a:rPr lang="en-US" sz="2600" dirty="0">
                <a:latin typeface="Arial" charset="0"/>
              </a:rPr>
              <a:t>2</a:t>
            </a:r>
            <a:r>
              <a:rPr lang="en-US" sz="2600" dirty="0" smtClean="0">
                <a:latin typeface="Arial" charset="0"/>
              </a:rPr>
              <a:t>). It </a:t>
            </a:r>
            <a:r>
              <a:rPr lang="en-US" sz="2600" dirty="0">
                <a:latin typeface="Arial" charset="0"/>
              </a:rPr>
              <a:t>is hard to do this with reasonable computational complexity </a:t>
            </a:r>
            <a:r>
              <a:rPr lang="en-US" sz="2600" dirty="0" smtClean="0">
                <a:latin typeface="Arial" charset="0"/>
              </a:rPr>
              <a:t>when d is very large [Ran 2005].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600" dirty="0" smtClean="0">
                <a:latin typeface="Arial" charset="0"/>
              </a:rPr>
              <a:t>QBC is very sensitive for noisy data sets.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TW" sz="2600" dirty="0" smtClean="0">
                <a:latin typeface="Arial" charset="0"/>
                <a:ea typeface="新細明體" pitchFamily="-106" charset="-120"/>
              </a:rPr>
              <a:t>We implement </a:t>
            </a:r>
            <a:r>
              <a:rPr lang="en-US" altLang="zh-TW" sz="2600" dirty="0" smtClean="0">
                <a:latin typeface="Arial" charset="0"/>
                <a:ea typeface="新細明體" pitchFamily="-106" charset="-120"/>
              </a:rPr>
              <a:t>original QBC for low dimension data and </a:t>
            </a:r>
            <a:r>
              <a:rPr lang="en-US" altLang="zh-TW" sz="2600" dirty="0" smtClean="0">
                <a:latin typeface="Arial" charset="0"/>
                <a:ea typeface="新細明體" pitchFamily="-106" charset="-120"/>
              </a:rPr>
              <a:t>Active-majority QBC [</a:t>
            </a:r>
            <a:r>
              <a:rPr lang="en-US" sz="2600" dirty="0" err="1" smtClean="0"/>
              <a:t>Liere</a:t>
            </a:r>
            <a:r>
              <a:rPr lang="en-US" sz="2600" dirty="0" smtClean="0"/>
              <a:t> 97</a:t>
            </a:r>
            <a:r>
              <a:rPr lang="en-US" altLang="zh-TW" sz="2600" dirty="0" smtClean="0">
                <a:latin typeface="Arial" charset="0"/>
                <a:ea typeface="新細明體" pitchFamily="-106" charset="-120"/>
              </a:rPr>
              <a:t>] for high dimension data.</a:t>
            </a:r>
            <a:endParaRPr lang="en-US" altLang="zh-TW" sz="2600" dirty="0">
              <a:ea typeface="新細明體" pitchFamily="-106" charset="-120"/>
            </a:endParaRPr>
          </a:p>
          <a:p>
            <a:pPr marL="344487" lvl="1" indent="0" eaLnBrk="1" hangingPunct="1">
              <a:lnSpc>
                <a:spcPct val="90000"/>
              </a:lnSpc>
              <a:buNone/>
            </a:pPr>
            <a:r>
              <a:rPr lang="en-US" sz="2400" dirty="0" smtClean="0"/>
              <a:t>     </a:t>
            </a:r>
            <a:endParaRPr lang="en-US" altLang="zh-TW" dirty="0" smtClean="0">
              <a:ea typeface="新細明體" pitchFamily="-106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2655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>
                <a:latin typeface="Arial" pitchFamily="34" charset="0"/>
                <a:ea typeface="新細明體" pitchFamily="-106" charset="-120"/>
                <a:cs typeface="Arial" pitchFamily="34" charset="0"/>
              </a:rPr>
              <a:t>Active Perceptron</a:t>
            </a:r>
            <a:endParaRPr lang="zh-CN" altLang="en-US" b="1" dirty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EAB18-E0EA-45DC-AA4D-A7A0A794259A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3" y="1143000"/>
            <a:ext cx="8410575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 bwMode="auto">
          <a:xfrm>
            <a:off x="4343400" y="2514600"/>
            <a:ext cx="1828800" cy="533400"/>
          </a:xfrm>
          <a:prstGeom prst="rect">
            <a:avLst/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2470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14357</TotalTime>
  <Words>835</Words>
  <Application>Microsoft Office PowerPoint</Application>
  <PresentationFormat>On-screen Show (4:3)</PresentationFormat>
  <Paragraphs>121</Paragraphs>
  <Slides>15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Edge</vt:lpstr>
      <vt:lpstr>Empirical Study of  Active Learning Algorithms</vt:lpstr>
      <vt:lpstr>Motivation</vt:lpstr>
      <vt:lpstr>Motivation</vt:lpstr>
      <vt:lpstr>Problem Statement</vt:lpstr>
      <vt:lpstr>Algorithms</vt:lpstr>
      <vt:lpstr>Query By Committee</vt:lpstr>
      <vt:lpstr>Query By Committee</vt:lpstr>
      <vt:lpstr>Query By Committee</vt:lpstr>
      <vt:lpstr>Active Perceptron</vt:lpstr>
      <vt:lpstr>Margin Based Active Learning</vt:lpstr>
      <vt:lpstr>Experiment Setup</vt:lpstr>
      <vt:lpstr>Experiment</vt:lpstr>
      <vt:lpstr>Closing Remarks</vt:lpstr>
      <vt:lpstr>PowerPoint Presentation</vt:lpstr>
      <vt:lpstr>Reference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Models and Operators for Continuous Queries on Data Streams</dc:title>
  <dc:creator>MICROSOFT</dc:creator>
  <cp:lastModifiedBy>Gs</cp:lastModifiedBy>
  <cp:revision>545</cp:revision>
  <dcterms:created xsi:type="dcterms:W3CDTF">2004-09-06T02:58:46Z</dcterms:created>
  <dcterms:modified xsi:type="dcterms:W3CDTF">2011-11-30T05:05:56Z</dcterms:modified>
</cp:coreProperties>
</file>