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59" r:id="rId3"/>
    <p:sldId id="460" r:id="rId4"/>
    <p:sldId id="461" r:id="rId5"/>
    <p:sldId id="462" r:id="rId6"/>
    <p:sldId id="474" r:id="rId7"/>
    <p:sldId id="487" r:id="rId8"/>
    <p:sldId id="475" r:id="rId9"/>
    <p:sldId id="476" r:id="rId10"/>
    <p:sldId id="465" r:id="rId11"/>
    <p:sldId id="468" r:id="rId12"/>
    <p:sldId id="470" r:id="rId13"/>
    <p:sldId id="469" r:id="rId14"/>
    <p:sldId id="472" r:id="rId15"/>
    <p:sldId id="478" r:id="rId16"/>
    <p:sldId id="486" r:id="rId17"/>
    <p:sldId id="479" r:id="rId18"/>
    <p:sldId id="480" r:id="rId19"/>
    <p:sldId id="482" r:id="rId20"/>
    <p:sldId id="483" r:id="rId21"/>
    <p:sldId id="484" r:id="rId22"/>
    <p:sldId id="485" r:id="rId23"/>
    <p:sldId id="473" r:id="rId24"/>
    <p:sldId id="458" r:id="rId25"/>
    <p:sldId id="471" r:id="rId2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74" d="100"/>
          <a:sy n="74" d="100"/>
        </p:scale>
        <p:origin x="-16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Study 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10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Theorem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br>
                  <a:rPr lang="en-US" altLang="zh-TW" sz="2400" dirty="0" smtClean="0">
                    <a:ea typeface="新細明體" pitchFamily="-106" charset="-120"/>
                  </a:rPr>
                </a:br>
                <a:r>
                  <a:rPr lang="en-US" altLang="zh-TW" sz="2400" dirty="0" smtClean="0">
                    <a:ea typeface="新細明體" pitchFamily="-106" charset="-120"/>
                  </a:rPr>
                  <a:t>If a concept class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probability that the prediction algorithm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picking a hypothesis </a:t>
                </a:r>
                <a:r>
                  <a:rPr lang="en-US" sz="2000" i="1" dirty="0"/>
                  <a:t>h</a:t>
                </a:r>
                <a:r>
                  <a:rPr lang="en-US" sz="2000" dirty="0"/>
                  <a:t> random from version space</a:t>
                </a:r>
                <a:r>
                  <a:rPr lang="en-US" altLang="zh-TW" sz="2000" dirty="0" smtClean="0">
                    <a:ea typeface="新細明體" pitchFamily="-106" charset="-120"/>
                  </a:rPr>
                  <a:t> of QBC makes a mistake is smaller than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 b="-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For </a:t>
            </a:r>
            <a:r>
              <a:rPr lang="en-US" sz="2600" dirty="0">
                <a:latin typeface="Arial" charset="0"/>
              </a:rPr>
              <a:t>many real-world problems, the committee is infinite. 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>
                <a:latin typeface="Arial" charset="0"/>
              </a:rPr>
              <a:t>main obstacle in implementing QBC is </a:t>
            </a:r>
            <a:r>
              <a:rPr lang="en-US" sz="2600" dirty="0" smtClean="0">
                <a:latin typeface="Arial" charset="0"/>
              </a:rPr>
              <a:t>to </a:t>
            </a:r>
            <a:r>
              <a:rPr lang="en-US" sz="2600" dirty="0">
                <a:latin typeface="Arial" charset="0"/>
              </a:rPr>
              <a:t>sample from the version space </a:t>
            </a:r>
            <a:r>
              <a:rPr lang="en-US" sz="2600" dirty="0" smtClean="0">
                <a:latin typeface="Arial" charset="0"/>
              </a:rPr>
              <a:t>(Step </a:t>
            </a:r>
            <a:r>
              <a:rPr lang="en-US" sz="2600" dirty="0">
                <a:latin typeface="Arial" charset="0"/>
              </a:rPr>
              <a:t>2</a:t>
            </a:r>
            <a:r>
              <a:rPr lang="en-US" sz="2600" dirty="0" smtClean="0">
                <a:latin typeface="Arial" charset="0"/>
              </a:rPr>
              <a:t>). It </a:t>
            </a:r>
            <a:r>
              <a:rPr lang="en-US" sz="2600" dirty="0">
                <a:latin typeface="Arial" charset="0"/>
              </a:rPr>
              <a:t>is hard to do this with reasonable computational complexity </a:t>
            </a:r>
            <a:r>
              <a:rPr lang="en-US" sz="26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We implement original QBC for low dimension data and Active-majority QBC [</a:t>
            </a:r>
            <a:r>
              <a:rPr lang="en-US" sz="2600" dirty="0" err="1" smtClean="0"/>
              <a:t>Liere</a:t>
            </a:r>
            <a:r>
              <a:rPr lang="en-US" sz="2600" dirty="0" smtClean="0"/>
              <a:t> 97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] for high dimension data.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latin typeface="Arial" charset="0"/>
                <a:ea typeface="新細明體" pitchFamily="-106" charset="-120"/>
              </a:rPr>
              <a:t>Use Winnow algorithm to maintain a finite committee</a:t>
            </a:r>
            <a:endParaRPr lang="en-US" altLang="zh-TW" sz="2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10-dimension random data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10-dimension noisy data set</a:t>
            </a:r>
            <a:endParaRPr lang="en-US" altLang="zh-TW" sz="2400" dirty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Real Dataset</a:t>
            </a:r>
            <a:endParaRPr lang="en-US" altLang="zh-TW" sz="26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20 Newsgroups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Randomly select 3 categories[?]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21,334 unique tokens in titles</a:t>
            </a:r>
            <a:endParaRPr lang="en-US" altLang="zh-TW" sz="2400" dirty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6903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0" y="1295400"/>
            <a:ext cx="88582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25550"/>
            <a:ext cx="87376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Noisy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Typical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Document (image, video) Labeling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Hand-writing recognition (</a:t>
            </a:r>
            <a:r>
              <a:rPr lang="en-US" altLang="zh-TW" sz="2400" dirty="0" err="1" smtClean="0">
                <a:ea typeface="新細明體" pitchFamily="-106" charset="-120"/>
              </a:rPr>
              <a:t>Captcha</a:t>
            </a:r>
            <a:r>
              <a:rPr lang="en-US" altLang="zh-TW" sz="2400" dirty="0" smtClean="0">
                <a:ea typeface="新細明體" pitchFamily="-106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Speech recognition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16025"/>
            <a:ext cx="882015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hree existing </a:t>
            </a:r>
            <a:r>
              <a:rPr lang="en-US" sz="2800" dirty="0"/>
              <a:t>active learning </a:t>
            </a:r>
            <a:r>
              <a:rPr lang="en-US" sz="2800" dirty="0" smtClean="0"/>
              <a:t>algorithms with theory bounds are analyzed.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</a:t>
            </a:r>
            <a:r>
              <a:rPr lang="en-US" sz="2800" dirty="0" smtClean="0"/>
              <a:t>implement the </a:t>
            </a:r>
            <a:r>
              <a:rPr lang="en-US" sz="2800" dirty="0"/>
              <a:t>typical algorithms and apply them to synthesis and real world data sets to </a:t>
            </a:r>
            <a:r>
              <a:rPr lang="en-US" sz="2800" dirty="0" smtClean="0"/>
              <a:t>evaluate performance by comparing </a:t>
            </a:r>
            <a:r>
              <a:rPr lang="en-US" sz="2800" dirty="0"/>
              <a:t>the actual performance with the theoretical results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altLang="zh-TW" sz="2400" dirty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Active </a:t>
            </a:r>
            <a:r>
              <a:rPr lang="en-US" sz="2000" dirty="0"/>
              <a:t>Learning Literature </a:t>
            </a:r>
            <a:r>
              <a:rPr lang="en-US" sz="2000" dirty="0" smtClean="0"/>
              <a:t>Survey, Burr </a:t>
            </a:r>
            <a:r>
              <a:rPr lang="en-US" sz="2000" dirty="0" err="1" smtClean="0"/>
              <a:t>Settles,Computer</a:t>
            </a:r>
            <a:r>
              <a:rPr lang="en-US" sz="2000" dirty="0" smtClean="0"/>
              <a:t> </a:t>
            </a:r>
            <a:r>
              <a:rPr lang="en-US" sz="2000" dirty="0"/>
              <a:t>Sciences Technical </a:t>
            </a:r>
            <a:r>
              <a:rPr lang="en-US" sz="2000" dirty="0" smtClean="0"/>
              <a:t>Report, </a:t>
            </a:r>
            <a:r>
              <a:rPr lang="en-US" sz="2000" dirty="0"/>
              <a:t>January 26, 2010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What is Active Learning?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04800" y="1219200"/>
                <a:ext cx="87630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is a subfield of machine learning.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The key idea of Active Learning is that if the learning algorithm is allowed to choose the data from which it learns, it will perform better with less training. [Burr 2010]</a:t>
                </a:r>
                <a:endParaRPr lang="en-US" altLang="zh-TW" sz="2600" dirty="0">
                  <a:ea typeface="新細明體" pitchFamily="-106" charset="-12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aims to achieve high accuracy using as few labels as possible, for example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ea typeface="新細明體" pitchFamily="-106" charset="-120"/>
                        </a:rPr>
                        <m:t>𝑝𝑜𝑙𝑦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新細明體" pitchFamily="-106" charset="-12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𝑝𝑜𝑙𝑦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763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 l="-278" t="-1161" r="-21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Margin Based Active </a:t>
            </a:r>
            <a:r>
              <a:rPr lang="en-US" altLang="zh-TW" sz="2600" dirty="0" smtClean="0">
                <a:ea typeface="新細明體" pitchFamily="-106" charset="-120"/>
              </a:rPr>
              <a:t>Learning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Active Perceptron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Query by </a:t>
            </a:r>
            <a:r>
              <a:rPr lang="en-US" altLang="zh-TW" sz="2600" dirty="0" smtClean="0">
                <a:ea typeface="新細明體" pitchFamily="-106" charset="-120"/>
              </a:rPr>
              <a:t>Committee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…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343400" y="25908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638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Dasgupta</a:t>
            </a:r>
            <a:r>
              <a:rPr lang="en-US" sz="2000" dirty="0" smtClean="0"/>
              <a:t> 2005]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0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76388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5105400" y="1905000"/>
            <a:ext cx="37338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17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9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Information Gain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instantaneous information gain from the </a:t>
                </a:r>
                <a:r>
                  <a:rPr lang="en-US" altLang="zh-TW" sz="2000" i="1" dirty="0" smtClean="0">
                    <a:ea typeface="新細明體" pitchFamily="-106" charset="-120"/>
                  </a:rPr>
                  <a:t>i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err="1" smtClean="0">
                    <a:ea typeface="新細明體" pitchFamily="-106" charset="-120"/>
                  </a:rPr>
                  <a:t>th</a:t>
                </a:r>
                <a:r>
                  <a:rPr lang="en-US" altLang="zh-TW" sz="2000" dirty="0" smtClean="0">
                    <a:ea typeface="新細明體" pitchFamily="-106" charset="-120"/>
                  </a:rPr>
                  <a:t> label example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  <a:ea typeface="新細明體" pitchFamily="-106" charset="-12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/>
                              <a:ea typeface="新細明體" pitchFamily="-106" charset="-12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It is proved that there exists a uniform lower bound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1/9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+7/(18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2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itchFamily="-106" charset="-120"/>
                  </a:rPr>
                  <a:t> for information gain for any dimension. 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14465</TotalTime>
  <Words>880</Words>
  <Application>Microsoft Office PowerPoint</Application>
  <PresentationFormat>On-screen Show (4:3)</PresentationFormat>
  <Paragraphs>156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Empirical Study of  Active Learning Algorithms</vt:lpstr>
      <vt:lpstr>Motivation</vt:lpstr>
      <vt:lpstr>Motivation</vt:lpstr>
      <vt:lpstr>What is Active Learning?</vt:lpstr>
      <vt:lpstr>Algorithms</vt:lpstr>
      <vt:lpstr>Active Perceptron</vt:lpstr>
      <vt:lpstr>Active Perceptron</vt:lpstr>
      <vt:lpstr>Query By Committee</vt:lpstr>
      <vt:lpstr>Query By Committee</vt:lpstr>
      <vt:lpstr>Query By Committee</vt:lpstr>
      <vt:lpstr>Query By Committee</vt:lpstr>
      <vt:lpstr>Margin Based Active Learning</vt:lpstr>
      <vt:lpstr>Experiment Setup</vt:lpstr>
      <vt:lpstr>Experiment-Linear Separable  </vt:lpstr>
      <vt:lpstr>Experiment-Linear Separable  </vt:lpstr>
      <vt:lpstr>Experiment-Linear Separable  </vt:lpstr>
      <vt:lpstr>Experiment-Linear Separable  </vt:lpstr>
      <vt:lpstr>Experiment-Linear Separable  </vt:lpstr>
      <vt:lpstr>Experiment-Noisy  </vt:lpstr>
      <vt:lpstr>Experiment-Real Data  </vt:lpstr>
      <vt:lpstr>Experiment-Real Data  </vt:lpstr>
      <vt:lpstr>Experiment-Real Data  </vt:lpstr>
      <vt:lpstr>Closing Remarks</vt:lpstr>
      <vt:lpstr>PowerPoint Presentation</vt:lpstr>
      <vt:lpstr>Reference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Tian Ye</cp:lastModifiedBy>
  <cp:revision>580</cp:revision>
  <dcterms:created xsi:type="dcterms:W3CDTF">2004-09-06T02:58:46Z</dcterms:created>
  <dcterms:modified xsi:type="dcterms:W3CDTF">2011-11-30T08:20:08Z</dcterms:modified>
</cp:coreProperties>
</file>