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256" r:id="rId2"/>
    <p:sldId id="459" r:id="rId3"/>
    <p:sldId id="461" r:id="rId4"/>
    <p:sldId id="460" r:id="rId5"/>
    <p:sldId id="462" r:id="rId6"/>
    <p:sldId id="475" r:id="rId7"/>
    <p:sldId id="476" r:id="rId8"/>
    <p:sldId id="465" r:id="rId9"/>
    <p:sldId id="468" r:id="rId10"/>
    <p:sldId id="474" r:id="rId11"/>
    <p:sldId id="487" r:id="rId12"/>
    <p:sldId id="488" r:id="rId13"/>
    <p:sldId id="489" r:id="rId14"/>
    <p:sldId id="490" r:id="rId15"/>
    <p:sldId id="492" r:id="rId16"/>
    <p:sldId id="491" r:id="rId17"/>
    <p:sldId id="486" r:id="rId18"/>
    <p:sldId id="479" r:id="rId19"/>
    <p:sldId id="478" r:id="rId20"/>
    <p:sldId id="472" r:id="rId21"/>
    <p:sldId id="480" r:id="rId22"/>
    <p:sldId id="493" r:id="rId23"/>
    <p:sldId id="482" r:id="rId24"/>
    <p:sldId id="483" r:id="rId25"/>
    <p:sldId id="484" r:id="rId26"/>
    <p:sldId id="485" r:id="rId27"/>
    <p:sldId id="473" r:id="rId28"/>
    <p:sldId id="494" r:id="rId29"/>
    <p:sldId id="471" r:id="rId30"/>
    <p:sldId id="458" r:id="rId3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125" d="100"/>
          <a:sy n="125" d="100"/>
        </p:scale>
        <p:origin x="-278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505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057400"/>
            <a:ext cx="1676400" cy="381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</a:p>
          <a:p>
            <a:pPr lvl="1"/>
            <a:r>
              <a:rPr lang="en-US" altLang="zh-CN" dirty="0" smtClean="0"/>
              <a:t>Data is uniformly distributed on unit ball centered at origin in </a:t>
            </a:r>
            <a:r>
              <a:rPr lang="en-US" altLang="zh-CN" dirty="0" err="1" smtClean="0"/>
              <a:t>R^n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exists an oracle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4267200"/>
            <a:ext cx="8763886" cy="1371600"/>
            <a:chOff x="304800" y="1524000"/>
            <a:chExt cx="8763886" cy="1371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8763886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5105400" y="19050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029200" y="22098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Basic idea: choose points with smallest margin to minimize sample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If the margin is large than a threshold, the learner reject the point and it will be labeled automatically. Otherwise, the learner query the label and put the point into “working set”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After enough labels seen, train a new model based on seen labels.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Repeat the process several iterations and the error rate reduced to \epsilon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[</a:t>
            </a:r>
            <a:r>
              <a:rPr lang="en-US" sz="2600" dirty="0" err="1" smtClean="0">
                <a:latin typeface="Arial" charset="0"/>
              </a:rPr>
              <a:t>Balcan</a:t>
            </a:r>
            <a:r>
              <a:rPr lang="en-US" sz="2600" dirty="0" smtClean="0">
                <a:latin typeface="Arial" charset="0"/>
              </a:rPr>
              <a:t> et al. 2007]</a:t>
            </a:r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13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267200"/>
            <a:ext cx="9144000" cy="14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and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\in B(w_k-1,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</a:t>
            </a:r>
            <a:r>
              <a:rPr lang="en-US" altLang="zh-TW" sz="1600" dirty="0" smtClean="0">
                <a:ea typeface="新細明體" pitchFamily="-106" charset="-120"/>
              </a:rPr>
              <a:t>clear the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in B(w_k-1, r), </a:t>
            </a:r>
            <a:r>
              <a:rPr lang="en-US" altLang="zh-TW" sz="1600" dirty="0" smtClean="0">
                <a:ea typeface="新細明體" pitchFamily="-106" charset="-120"/>
              </a:rPr>
              <a:t>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</a:t>
            </a:r>
            <a:r>
              <a:rPr lang="en-US" altLang="zh-TW" sz="1600" dirty="0" smtClean="0">
                <a:ea typeface="新細明體" pitchFamily="-106" charset="-120"/>
              </a:rPr>
              <a:t>labels.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3251200" cy="255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95600"/>
            <a:ext cx="3352800" cy="398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343633"/>
              </p:ext>
            </p:extLst>
          </p:nvPr>
        </p:nvGraphicFramePr>
        <p:xfrm>
          <a:off x="457200" y="1828800"/>
          <a:ext cx="82296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from a known distribution on </a:t>
                      </a:r>
                      <a:r>
                        <a:rPr lang="en-US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an oracle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Testing points 3000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 (20news)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Document classification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Perform three binary classification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Recreation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itchFamily="-106" charset="-120"/>
              </a:rPr>
              <a:t>PC </a:t>
            </a:r>
            <a:r>
              <a:rPr lang="en-US" altLang="zh-TW" sz="1600" dirty="0" err="1">
                <a:ea typeface="新細明體" pitchFamily="-106" charset="-120"/>
              </a:rPr>
              <a:t>vs</a:t>
            </a:r>
            <a:r>
              <a:rPr lang="en-US" altLang="zh-TW" sz="1600" dirty="0">
                <a:ea typeface="新細明體" pitchFamily="-106" charset="-120"/>
              </a:rPr>
              <a:t> Mac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Politics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Religion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an linear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Feature of the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Normalized </a:t>
            </a:r>
            <a:r>
              <a:rPr lang="en-US" altLang="zh-TW" sz="1600" dirty="0" err="1" smtClean="0">
                <a:ea typeface="新細明體" pitchFamily="-106" charset="-120"/>
              </a:rPr>
              <a:t>tf-idf</a:t>
            </a:r>
            <a:r>
              <a:rPr lang="en-US" altLang="zh-TW" sz="1600" dirty="0" smtClean="0">
                <a:ea typeface="新細明體" pitchFamily="-106" charset="-120"/>
              </a:rPr>
              <a:t> weighted term vector for each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Challenges comparing to synthesis data</a:t>
            </a:r>
            <a:endParaRPr lang="en-US" altLang="zh-TW" sz="24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linear separable data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concept class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data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Very high dimension (60000+ distinct terms)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Active learning algorithms performs very well if all assumptions are satisfied.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However, since the assumptions are hardly satisfied in real world database, the performance gain is not as much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Ongoing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Generate a noisy dataset but satisfies the assumption of margin-based active learning algorithm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SVM instead of perceptron for the basic routine of learning for margin-based active learning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30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</a:t>
            </a:r>
            <a:r>
              <a:rPr lang="en-US" altLang="zh-TW" sz="2600" dirty="0" smtClean="0">
                <a:ea typeface="新細明體" pitchFamily="-106" charset="-120"/>
              </a:rPr>
              <a:t>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</a:t>
            </a:r>
            <a:r>
              <a:rPr lang="en-US" sz="2400" dirty="0" smtClean="0"/>
              <a:t>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-106" charset="-120"/>
              </a:rPr>
              <a:t>Version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The “possible” hypothesis space according to seen 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Idea: some data points give no additional information to narrow down the version space so we don’t need to learn </a:t>
            </a:r>
            <a:r>
              <a:rPr lang="en-US" altLang="zh-TW" sz="2400" smtClean="0">
                <a:ea typeface="新細明體" pitchFamily="-106" charset="-120"/>
              </a:rPr>
              <a:t>from it.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Query </a:t>
            </a:r>
            <a:r>
              <a:rPr lang="en-US" altLang="zh-TW" sz="2600" dirty="0">
                <a:ea typeface="新細明體" pitchFamily="-106" charset="-120"/>
              </a:rPr>
              <a:t>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Active </a:t>
            </a:r>
            <a:r>
              <a:rPr lang="en-US" altLang="zh-TW" sz="2600" dirty="0" smtClean="0">
                <a:ea typeface="新細明體" pitchFamily="-106" charset="-120"/>
              </a:rPr>
              <a:t>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These </a:t>
            </a:r>
            <a:r>
              <a:rPr lang="en-US" altLang="zh-TW" sz="2600" dirty="0" smtClean="0">
                <a:ea typeface="新細明體" pitchFamily="-106" charset="-120"/>
              </a:rPr>
              <a:t>algorithms are efficient and have a proven theoretical error </a:t>
            </a:r>
            <a:r>
              <a:rPr lang="en-US" altLang="zh-TW" sz="2600" dirty="0" smtClean="0">
                <a:ea typeface="新細明體" pitchFamily="-106" charset="-120"/>
              </a:rPr>
              <a:t>bound under certain assumptions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We will present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 algorithm description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Assumptions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Theoretical Bounds</a:t>
            </a:r>
            <a:endParaRPr lang="en-US" altLang="zh-TW" sz="22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=""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=""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=""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=""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=""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14601</TotalTime>
  <Words>1473</Words>
  <Application>Microsoft Macintosh PowerPoint</Application>
  <PresentationFormat>On-screen Show (4:3)</PresentationFormat>
  <Paragraphs>260</Paragraphs>
  <Slides>30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Empirical Study of  Active Learning Algorithms</vt:lpstr>
      <vt:lpstr>Motivation</vt:lpstr>
      <vt:lpstr>What is Active Learning?</vt:lpstr>
      <vt:lpstr>Active Learning</vt:lpstr>
      <vt:lpstr>Algorithms</vt:lpstr>
      <vt:lpstr>Query By Committee</vt:lpstr>
      <vt:lpstr>Query By Committee</vt:lpstr>
      <vt:lpstr>Query By Committee</vt:lpstr>
      <vt:lpstr>Query By Committee</vt:lpstr>
      <vt:lpstr>Active Perceptron</vt:lpstr>
      <vt:lpstr>Active Perceptron</vt:lpstr>
      <vt:lpstr>Margin Based Active Learning</vt:lpstr>
      <vt:lpstr>Margin Based Active Learning</vt:lpstr>
      <vt:lpstr>Margin Based Active Learning</vt:lpstr>
      <vt:lpstr>Algorithms Recap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Ongoing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Chen Liu</cp:lastModifiedBy>
  <cp:revision>603</cp:revision>
  <dcterms:created xsi:type="dcterms:W3CDTF">2004-09-06T02:58:46Z</dcterms:created>
  <dcterms:modified xsi:type="dcterms:W3CDTF">2011-11-30T17:30:06Z</dcterms:modified>
</cp:coreProperties>
</file>