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3"/>
  </p:notesMasterIdLst>
  <p:handoutMasterIdLst>
    <p:handoutMasterId r:id="rId34"/>
  </p:handoutMasterIdLst>
  <p:sldIdLst>
    <p:sldId id="256" r:id="rId2"/>
    <p:sldId id="459" r:id="rId3"/>
    <p:sldId id="461" r:id="rId4"/>
    <p:sldId id="460" r:id="rId5"/>
    <p:sldId id="462" r:id="rId6"/>
    <p:sldId id="475" r:id="rId7"/>
    <p:sldId id="476" r:id="rId8"/>
    <p:sldId id="465" r:id="rId9"/>
    <p:sldId id="495" r:id="rId10"/>
    <p:sldId id="468" r:id="rId11"/>
    <p:sldId id="474" r:id="rId12"/>
    <p:sldId id="487" r:id="rId13"/>
    <p:sldId id="488" r:id="rId14"/>
    <p:sldId id="489" r:id="rId15"/>
    <p:sldId id="490" r:id="rId16"/>
    <p:sldId id="492" r:id="rId17"/>
    <p:sldId id="491" r:id="rId18"/>
    <p:sldId id="486" r:id="rId19"/>
    <p:sldId id="479" r:id="rId20"/>
    <p:sldId id="478" r:id="rId21"/>
    <p:sldId id="472" r:id="rId22"/>
    <p:sldId id="480" r:id="rId23"/>
    <p:sldId id="493" r:id="rId24"/>
    <p:sldId id="482" r:id="rId25"/>
    <p:sldId id="483" r:id="rId26"/>
    <p:sldId id="484" r:id="rId27"/>
    <p:sldId id="485" r:id="rId28"/>
    <p:sldId id="473" r:id="rId29"/>
    <p:sldId id="494" r:id="rId30"/>
    <p:sldId id="471" r:id="rId31"/>
    <p:sldId id="458" r:id="rId32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69" autoAdjust="0"/>
  </p:normalViewPr>
  <p:slideViewPr>
    <p:cSldViewPr>
      <p:cViewPr varScale="1">
        <p:scale>
          <a:sx n="62" d="100"/>
          <a:sy n="62" d="100"/>
        </p:scale>
        <p:origin x="-159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126"/>
    </p:cViewPr>
  </p:sorterViewPr>
  <p:notesViewPr>
    <p:cSldViewPr>
      <p:cViewPr varScale="1">
        <p:scale>
          <a:sx n="83" d="100"/>
          <a:sy n="83" d="100"/>
        </p:scale>
        <p:origin x="-1872" y="-78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C7D9A410-6537-467F-BC55-53142A040D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14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DFAA0BD4-28E6-4AA9-A380-6B49DDD43F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35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EFA26795-9CB1-432C-9B68-F9BC449F0C4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QBC maintains a committee of hypotheses consistent with the labeled examples it has seen so far – a representation of the version space. For many real-world problems, the committee is infinite. The main obstacle in implementing QBC is the need to sample from the version space (step 2).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It is hard to do this with reasonable computational complexity in high dimension space.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1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Prove</a:t>
                </a:r>
                <a:r>
                  <a:rPr lang="en-US" baseline="0" dirty="0" smtClean="0"/>
                  <a:t> process</a:t>
                </a:r>
              </a:p>
              <a:p>
                <a:endParaRPr lang="en-US" baseline="0" dirty="0" smtClean="0"/>
              </a:p>
              <a:p>
                <a:pPr marL="228600" indent="-228600">
                  <a:buAutoNum type="arabicPeriod"/>
                </a:pPr>
                <a:r>
                  <a:rPr lang="en-US" baseline="0" dirty="0" smtClean="0"/>
                  <a:t>There exists a lower bound for the cumulative information content of first n_0 queries</a:t>
                </a:r>
              </a:p>
              <a:p>
                <a:pPr marL="228600" indent="-228600">
                  <a:buAutoNum type="arabicPeriod"/>
                </a:pPr>
                <a:r>
                  <a:rPr lang="en-US" baseline="0" dirty="0" smtClean="0"/>
                  <a:t>There exists a higher bound for the cumulative information content of the first m_0 examples</a:t>
                </a:r>
              </a:p>
              <a:p>
                <a:pPr marL="228600" indent="-228600">
                  <a:buAutoNum type="arabicPeriod"/>
                </a:pPr>
                <a:r>
                  <a:rPr lang="en-US" baseline="0" dirty="0" smtClean="0"/>
                  <a:t>From 1 and 2, drive a inequality about m_0 and n_0</a:t>
                </a:r>
              </a:p>
              <a:p>
                <a:pPr marL="228600" indent="-228600">
                  <a:buAutoNum type="arabicPeriod"/>
                </a:pPr>
                <a:r>
                  <a:rPr lang="en-US" baseline="0" dirty="0" smtClean="0"/>
                  <a:t>The number of consecutive rejected examples guarantees that the algorithm stops before testing m_0 + 1 examples</a:t>
                </a:r>
              </a:p>
              <a:p>
                <a:pPr marL="228600" indent="-228600">
                  <a:buAutoNum type="arabicPeriod"/>
                </a:pPr>
                <a:r>
                  <a:rPr lang="en-US" baseline="0" dirty="0" smtClean="0"/>
                  <a:t>Gibbs prediction by QBC and consecutive rejected examples gives a bound of </a:t>
                </a:r>
                <a14:m>
                  <m:oMath xmlns:m="http://schemas.openxmlformats.org/officeDocument/2006/math">
                    <m:r>
                      <a:rPr lang="en-US" i="1" baseline="0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b="0" i="1" baseline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:r>
                  <a:rPr lang="en-US" altLang="zh-TW" sz="1200" b="0" i="0" smtClean="0">
                    <a:latin typeface="Cambria Math"/>
                    <a:ea typeface="新細明體" pitchFamily="-106" charset="-120"/>
                  </a:rPr>
                  <a:t> </a:t>
                </a:r>
                <a:r>
                  <a:rPr lang="zh-TW" altLang="en-US" sz="1200" i="0">
                    <a:latin typeface="Cambria Math"/>
                    <a:ea typeface="新細明體" pitchFamily="-106" charset="-120"/>
                  </a:rPr>
                  <a:t>𝜖</a:t>
                </a:r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𝑂(log⁡〖1/</a:t>
                </a:r>
                <a:r>
                  <a:rPr lang="en-US" sz="1200" b="0" i="0" smtClean="0">
                    <a:latin typeface="Cambria Math"/>
                    <a:ea typeface="Cambria Math"/>
                  </a:rPr>
                  <a:t>𝛿〗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)</a:t>
                </a:r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5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14:m>
                  <m:oMath xmlns:m="http://schemas.openxmlformats.org/officeDocument/2006/math">
                    <m:r>
                      <a:rPr lang="en-US" altLang="zh-TW" sz="1200" b="0" i="0" smtClean="0">
                        <a:latin typeface="Cambria Math"/>
                        <a:ea typeface="新細明體" pitchFamily="-106" charset="-120"/>
                      </a:rPr>
                      <m:t> </m:t>
                    </m:r>
                    <m:r>
                      <a:rPr lang="zh-TW" altLang="en-US" sz="1200" i="1">
                        <a:latin typeface="Cambria Math"/>
                        <a:ea typeface="新細明體" pitchFamily="-106" charset="-120"/>
                      </a:rPr>
                      <m:t>𝜖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𝑂</m:t>
                    </m:r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(</m:t>
                    </m:r>
                    <m:func>
                      <m:funcPr>
                        <m:ctrlPr>
                          <a:rPr lang="en-US" sz="12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/>
                            <a:ea typeface="新細明體" pitchFamily="-106" charset="-12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</m:den>
                        </m:f>
                      </m:e>
                    </m:func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:r>
                  <a:rPr lang="en-US" altLang="zh-TW" sz="1200" b="0" i="0" smtClean="0">
                    <a:latin typeface="Cambria Math"/>
                    <a:ea typeface="新細明體" pitchFamily="-106" charset="-120"/>
                  </a:rPr>
                  <a:t> </a:t>
                </a:r>
                <a:r>
                  <a:rPr lang="zh-TW" altLang="en-US" sz="1200" i="0">
                    <a:latin typeface="Cambria Math"/>
                    <a:ea typeface="新細明體" pitchFamily="-106" charset="-120"/>
                  </a:rPr>
                  <a:t>𝜖</a:t>
                </a:r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𝑂(log⁡〖1/</a:t>
                </a:r>
                <a:r>
                  <a:rPr lang="en-US" sz="1200" b="0" i="0" smtClean="0">
                    <a:latin typeface="Cambria Math"/>
                    <a:ea typeface="Cambria Math"/>
                  </a:rPr>
                  <a:t>𝛿〗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)</a:t>
                </a:r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5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:r>
                  <a:rPr lang="en-US" altLang="zh-TW" sz="1200" b="0" i="0" smtClean="0">
                    <a:latin typeface="Cambria Math"/>
                    <a:ea typeface="新細明體" pitchFamily="-106" charset="-120"/>
                  </a:rPr>
                  <a:t> </a:t>
                </a:r>
                <a:r>
                  <a:rPr lang="zh-TW" altLang="en-US" sz="1200" i="0">
                    <a:latin typeface="Cambria Math"/>
                    <a:ea typeface="新細明體" pitchFamily="-106" charset="-120"/>
                  </a:rPr>
                  <a:t>𝜖</a:t>
                </a:r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𝑂(log⁡〖1/</a:t>
                </a:r>
                <a:r>
                  <a:rPr lang="en-US" sz="1200" b="0" i="0" smtClean="0">
                    <a:latin typeface="Cambria Math"/>
                    <a:ea typeface="Cambria Math"/>
                  </a:rPr>
                  <a:t>𝛿〗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)</a:t>
                </a:r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5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QBC maintains a committee of hypotheses consistent with the labeled examples it has seen so far – a representation of the version space. For many real-world problems, the committee is infinite. The main obstacle in implementing QBC is the need to sample from the version space (step 2).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It is hard to do this with reasonable computational complexity in high dimension space. When there is a very large number of candidate hypotheses, explicitly representing them will not be practical.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1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14:m>
                  <m:oMath xmlns:m="http://schemas.openxmlformats.org/officeDocument/2006/math">
                    <m:r>
                      <a:rPr lang="en-US" altLang="zh-TW" sz="1200" b="0" i="0" smtClean="0">
                        <a:latin typeface="Cambria Math"/>
                        <a:ea typeface="新細明體" pitchFamily="-106" charset="-120"/>
                      </a:rPr>
                      <m:t> </m:t>
                    </m:r>
                    <m:r>
                      <a:rPr lang="zh-TW" altLang="en-US" sz="1200" i="1">
                        <a:latin typeface="Cambria Math"/>
                        <a:ea typeface="新細明體" pitchFamily="-106" charset="-120"/>
                      </a:rPr>
                      <m:t>𝜖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𝑂</m:t>
                    </m:r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(</m:t>
                    </m:r>
                    <m:func>
                      <m:funcPr>
                        <m:ctrlPr>
                          <a:rPr lang="en-US" sz="12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/>
                            <a:ea typeface="新細明體" pitchFamily="-106" charset="-12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</m:den>
                        </m:f>
                      </m:e>
                    </m:func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:r>
                  <a:rPr lang="en-US" altLang="zh-TW" sz="1200" b="0" i="0" smtClean="0">
                    <a:latin typeface="Cambria Math"/>
                    <a:ea typeface="新細明體" pitchFamily="-106" charset="-120"/>
                  </a:rPr>
                  <a:t> </a:t>
                </a:r>
                <a:r>
                  <a:rPr lang="zh-TW" altLang="en-US" sz="1200" i="0">
                    <a:latin typeface="Cambria Math"/>
                    <a:ea typeface="新細明體" pitchFamily="-106" charset="-120"/>
                  </a:rPr>
                  <a:t>𝜖</a:t>
                </a:r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𝑂(log⁡〖1/</a:t>
                </a:r>
                <a:r>
                  <a:rPr lang="en-US" sz="1200" b="0" i="0" smtClean="0">
                    <a:latin typeface="Cambria Math"/>
                    <a:ea typeface="Cambria Math"/>
                  </a:rPr>
                  <a:t>𝛿〗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)</a:t>
                </a:r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5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14:m>
                  <m:oMath xmlns:m="http://schemas.openxmlformats.org/officeDocument/2006/math">
                    <m:r>
                      <a:rPr lang="en-US" altLang="zh-TW" sz="1200" b="0" i="0" smtClean="0">
                        <a:latin typeface="Cambria Math"/>
                        <a:ea typeface="新細明體" pitchFamily="-106" charset="-120"/>
                      </a:rPr>
                      <m:t> </m:t>
                    </m:r>
                    <m:r>
                      <a:rPr lang="zh-TW" altLang="en-US" sz="1200" i="1">
                        <a:latin typeface="Cambria Math"/>
                        <a:ea typeface="新細明體" pitchFamily="-106" charset="-120"/>
                      </a:rPr>
                      <m:t>𝜖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𝑂</m:t>
                    </m:r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(</m:t>
                    </m:r>
                    <m:func>
                      <m:funcPr>
                        <m:ctrlPr>
                          <a:rPr lang="en-US" sz="12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/>
                            <a:ea typeface="新細明體" pitchFamily="-106" charset="-12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</m:den>
                        </m:f>
                      </m:e>
                    </m:func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:r>
                  <a:rPr lang="en-US" altLang="zh-TW" sz="1200" b="0" i="0" smtClean="0">
                    <a:latin typeface="Cambria Math"/>
                    <a:ea typeface="新細明體" pitchFamily="-106" charset="-120"/>
                  </a:rPr>
                  <a:t> </a:t>
                </a:r>
                <a:r>
                  <a:rPr lang="zh-TW" altLang="en-US" sz="1200" i="0">
                    <a:latin typeface="Cambria Math"/>
                    <a:ea typeface="新細明體" pitchFamily="-106" charset="-120"/>
                  </a:rPr>
                  <a:t>𝜖</a:t>
                </a:r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𝑂(log⁡〖1/</a:t>
                </a:r>
                <a:r>
                  <a:rPr lang="en-US" sz="1200" b="0" i="0" smtClean="0">
                    <a:latin typeface="Cambria Math"/>
                    <a:ea typeface="Cambria Math"/>
                  </a:rPr>
                  <a:t>𝛿〗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)</a:t>
                </a:r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5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Distribution of H is used to help bound the error of Gibbs 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1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77136-09BD-42A7-BD55-FAEE866D8038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196BC-2E4A-4CEA-AD6E-CC321A37B0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4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33678-414D-4A37-B058-1C5382BE48CC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C17434-52A0-4DA8-B764-F82370E486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4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7142AC-DCDB-4038-8B72-EFAF17E95763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F64E6-9C6F-4ABF-899F-68626E0F77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51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A21BFF-F3AD-4524-BC0D-644D41C25A37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4022C-6C12-459F-8B84-15571B1B8A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80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9CE6A4-7A2F-49B6-9BFD-A0D0130AD4AA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C2A3D-BFC2-4D99-B028-721B28A032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98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E55CE8-395B-4FC8-887F-58966868E366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770382-BC82-4341-A115-2AEA2ECE15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99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CBDEA8-5042-47DF-8252-9BC329ED4AEE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E695B-4F1D-41E1-B65F-F468A56C7F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8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7974EE-B68F-4DD2-AB56-A69D47976A66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EAB18-E0EA-45DC-AA4D-A7A0A79425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3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D585EB-EFAB-4A49-8EDC-31F3C1C9C862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8C0E86-136F-4F22-84CD-36282058DF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2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6E1A5-B230-4B7D-A202-8D37E722DD9C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A32917-FA71-4093-BEE2-AF7C7132EC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9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871E49-5E8F-4D0B-864D-31780362091F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639505-9D04-4F77-B2BF-CA7E6B934F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852797-1293-4981-8226-3D2D8AFDC94B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3AFC60-747B-4E61-ABDC-12B47A4B07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53C2C0-8EB7-45A2-BD78-85B06E844851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D1F937-E494-4D70-8942-DB4AA976F2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6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84496-27D4-46DF-A34B-C191FE530B09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EE5CB-C53B-4624-9D01-2A3D488B90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3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D3CAE7-299B-4EB0-8A44-D3A7371EA6BC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D93CB2-8AA9-47D9-B93C-3632578EF0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0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-106" charset="0"/>
              </a:defRPr>
            </a:lvl1pPr>
          </a:lstStyle>
          <a:p>
            <a:fld id="{3CF3EC0B-A545-4EF2-BA77-EC7DF0406A33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340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-106" charset="0"/>
              </a:defRPr>
            </a:lvl1pPr>
          </a:lstStyle>
          <a:p>
            <a:fld id="{424B4E36-1020-4168-8DED-4B9EEB3085E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409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410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pitchFamily="-106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-106" charset="2"/>
        <a:buChar char="n"/>
        <a:defRPr sz="30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106" charset="2"/>
        <a:buChar char="q"/>
        <a:defRPr sz="26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-106" charset="2"/>
        <a:buChar char="n"/>
        <a:defRPr sz="22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6" charset="2"/>
        <a:buChar char="q"/>
        <a:defRPr sz="2000"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20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83FA9C9E-2388-456A-AF2D-3C435243F862}" type="slidenum">
              <a:rPr lang="en-US" sz="1200">
                <a:latin typeface="Garamond" pitchFamily="-106" charset="0"/>
              </a:rPr>
              <a:pPr eaLnBrk="1" hangingPunct="1"/>
              <a:t>1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447800"/>
            <a:ext cx="8686800" cy="2286000"/>
          </a:xfrm>
        </p:spPr>
        <p:txBody>
          <a:bodyPr/>
          <a:lstStyle/>
          <a:p>
            <a:pPr eaLnBrk="1" hangingPunct="1"/>
            <a:r>
              <a:rPr lang="en-US" altLang="zh-TW" sz="4000" b="1" dirty="0">
                <a:latin typeface="Arial" pitchFamily="34" charset="0"/>
                <a:ea typeface="新細明體" pitchFamily="-106" charset="-120"/>
                <a:cs typeface="Arial" pitchFamily="34" charset="0"/>
              </a:rPr>
              <a:t>Empirical Study of </a:t>
            </a:r>
            <a:r>
              <a:rPr lang="en-US" altLang="zh-TW" sz="4000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/>
            </a:r>
            <a:br>
              <a:rPr lang="en-US" altLang="zh-TW" sz="4000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</a:br>
            <a:r>
              <a:rPr lang="en-US" altLang="zh-TW" sz="4000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Active </a:t>
            </a:r>
            <a:r>
              <a:rPr lang="en-US" altLang="zh-TW" sz="4000" b="1" dirty="0">
                <a:latin typeface="Arial" pitchFamily="34" charset="0"/>
                <a:ea typeface="新細明體" pitchFamily="-106" charset="-120"/>
                <a:cs typeface="Arial" pitchFamily="34" charset="0"/>
              </a:rPr>
              <a:t>Learning Algorithms</a:t>
            </a:r>
            <a:endParaRPr lang="en-US" altLang="zh-TW" sz="4000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324600" cy="1295400"/>
          </a:xfrm>
        </p:spPr>
        <p:txBody>
          <a:bodyPr/>
          <a:lstStyle/>
          <a:p>
            <a:pPr algn="r" eaLnBrk="1" hangingPunct="1">
              <a:buFont typeface="Wingdings" pitchFamily="-106" charset="2"/>
              <a:buNone/>
            </a:pPr>
            <a:r>
              <a:rPr lang="en-US" altLang="zh-TW" sz="2400" i="1" dirty="0" smtClean="0">
                <a:ea typeface="新細明體" pitchFamily="-106" charset="-120"/>
              </a:rPr>
              <a:t>Chen Liu, Shi Gao and Ye </a:t>
            </a:r>
            <a:r>
              <a:rPr lang="en-US" altLang="zh-TW" sz="2400" i="1" dirty="0" err="1" smtClean="0">
                <a:ea typeface="新細明體" pitchFamily="-106" charset="-120"/>
              </a:rPr>
              <a:t>Tian</a:t>
            </a:r>
            <a:endParaRPr lang="en-US" altLang="zh-TW" sz="2400" i="1" dirty="0" smtClean="0">
              <a:ea typeface="新細明體" pitchFamily="-106" charset="-120"/>
            </a:endParaRPr>
          </a:p>
          <a:p>
            <a:pPr algn="r" eaLnBrk="1" hangingPunct="1">
              <a:buFont typeface="Wingdings" pitchFamily="-106" charset="2"/>
              <a:buNone/>
            </a:pPr>
            <a:r>
              <a:rPr lang="en-US" altLang="zh-TW" sz="2400" i="1" dirty="0" smtClean="0">
                <a:ea typeface="新細明體" pitchFamily="-106" charset="-120"/>
              </a:rPr>
              <a:t>University of California, Los Angeles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10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763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Arial" charset="0"/>
              </a:rPr>
              <a:t>For </a:t>
            </a:r>
            <a:r>
              <a:rPr lang="en-US" sz="2400" dirty="0">
                <a:latin typeface="Arial" charset="0"/>
              </a:rPr>
              <a:t>many real-world problems, the committee is infinite. </a:t>
            </a:r>
            <a:endParaRPr lang="en-US" sz="2400" dirty="0" smtClean="0"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Arial" charset="0"/>
              </a:rPr>
              <a:t>The </a:t>
            </a:r>
            <a:r>
              <a:rPr lang="en-US" sz="2400" dirty="0">
                <a:latin typeface="Arial" charset="0"/>
              </a:rPr>
              <a:t>main obstacle in implementing QBC is </a:t>
            </a:r>
            <a:r>
              <a:rPr lang="en-US" sz="2400" dirty="0" smtClean="0">
                <a:latin typeface="Arial" charset="0"/>
              </a:rPr>
              <a:t>to </a:t>
            </a:r>
            <a:r>
              <a:rPr lang="en-US" sz="2400" dirty="0">
                <a:latin typeface="Arial" charset="0"/>
              </a:rPr>
              <a:t>sample from the version space </a:t>
            </a:r>
            <a:r>
              <a:rPr lang="en-US" sz="2400" dirty="0" smtClean="0">
                <a:latin typeface="Arial" charset="0"/>
              </a:rPr>
              <a:t>(Step </a:t>
            </a:r>
            <a:r>
              <a:rPr lang="en-US" sz="2400" dirty="0">
                <a:latin typeface="Arial" charset="0"/>
              </a:rPr>
              <a:t>2</a:t>
            </a:r>
            <a:r>
              <a:rPr lang="en-US" sz="2400" dirty="0" smtClean="0">
                <a:latin typeface="Arial" charset="0"/>
              </a:rPr>
              <a:t>). It </a:t>
            </a:r>
            <a:r>
              <a:rPr lang="en-US" sz="2400" dirty="0">
                <a:latin typeface="Arial" charset="0"/>
              </a:rPr>
              <a:t>is hard to do this with reasonable computational complexity </a:t>
            </a:r>
            <a:r>
              <a:rPr lang="en-US" sz="2400" dirty="0" smtClean="0">
                <a:latin typeface="Arial" charset="0"/>
              </a:rPr>
              <a:t>when d is very large [Ran 2005].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Arial" charset="0"/>
              </a:rPr>
              <a:t>QBC is very sensitive for noisy data sets.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2400" dirty="0" smtClean="0">
                <a:latin typeface="Arial" charset="0"/>
                <a:ea typeface="新細明體" pitchFamily="-106" charset="-120"/>
              </a:rPr>
              <a:t>We implement original QBC for low dimension data and Active-majority QBC [</a:t>
            </a:r>
            <a:r>
              <a:rPr lang="en-US" sz="2400" dirty="0" err="1" smtClean="0"/>
              <a:t>Liere</a:t>
            </a:r>
            <a:r>
              <a:rPr lang="en-US" sz="2400" dirty="0" smtClean="0"/>
              <a:t> 97</a:t>
            </a:r>
            <a:r>
              <a:rPr lang="en-US" altLang="zh-TW" sz="2400" dirty="0" smtClean="0">
                <a:latin typeface="Arial" charset="0"/>
                <a:ea typeface="新細明體" pitchFamily="-106" charset="-120"/>
              </a:rPr>
              <a:t>] for high dimension data.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 smtClean="0">
                <a:latin typeface="Arial" charset="0"/>
                <a:ea typeface="新細明體" pitchFamily="-106" charset="-120"/>
              </a:rPr>
              <a:t>Use Winnow algorithm to maintain a finite committee</a:t>
            </a:r>
            <a:endParaRPr lang="en-US" altLang="zh-TW" sz="2000" dirty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     </a:t>
            </a:r>
            <a:endParaRPr lang="en-US" altLang="zh-TW" dirty="0" smtClean="0">
              <a:ea typeface="新細明體" pitchFamily="-10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655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Arial" pitchFamily="34" charset="0"/>
                <a:ea typeface="新細明體" pitchFamily="-106" charset="-120"/>
                <a:cs typeface="Arial" pitchFamily="34" charset="0"/>
              </a:rPr>
              <a:t>Active Perceptron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143000"/>
            <a:ext cx="84105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2057400" y="3505200"/>
            <a:ext cx="1828800" cy="4572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0" y="56388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[</a:t>
            </a:r>
            <a:r>
              <a:rPr lang="en-US" sz="2000" dirty="0" err="1" smtClean="0"/>
              <a:t>Dasgupta</a:t>
            </a:r>
            <a:r>
              <a:rPr lang="en-US" sz="2000" dirty="0" smtClean="0"/>
              <a:t> 2005]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267200" y="2590800"/>
            <a:ext cx="1828800" cy="4572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2000" y="2057400"/>
            <a:ext cx="1676400" cy="3810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09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Arial" pitchFamily="34" charset="0"/>
                <a:ea typeface="新細明體" pitchFamily="-106" charset="-120"/>
                <a:cs typeface="Arial" pitchFamily="34" charset="0"/>
              </a:rPr>
              <a:t>Active Perceptron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Assumptions</a:t>
            </a:r>
          </a:p>
          <a:p>
            <a:pPr lvl="1"/>
            <a:r>
              <a:rPr lang="en-US" altLang="zh-CN" sz="2400" dirty="0" smtClean="0"/>
              <a:t>Data is uniformly distributed on unit ball centered at origin in </a:t>
            </a:r>
            <a:r>
              <a:rPr lang="en-US" sz="2400" dirty="0" err="1" smtClean="0"/>
              <a:t>R</a:t>
            </a:r>
            <a:r>
              <a:rPr lang="en-US" sz="2400" baseline="30000" dirty="0" err="1" smtClean="0"/>
              <a:t>n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There exists an oracle</a:t>
            </a:r>
            <a:endParaRPr lang="zh-CN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4267200"/>
            <a:ext cx="8763886" cy="1371600"/>
            <a:chOff x="304800" y="1524000"/>
            <a:chExt cx="8763886" cy="13716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524000"/>
              <a:ext cx="8763886" cy="137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Straight Connector 5"/>
            <p:cNvCxnSpPr/>
            <p:nvPr/>
          </p:nvCxnSpPr>
          <p:spPr bwMode="auto">
            <a:xfrm>
              <a:off x="5105400" y="1905000"/>
              <a:ext cx="3733800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5029200" y="2209800"/>
              <a:ext cx="3733800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917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34400" cy="865187"/>
          </a:xfrm>
        </p:spPr>
        <p:txBody>
          <a:bodyPr lIns="0" rIns="0"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Margin Based Active Learning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304800" y="1219200"/>
                <a:ext cx="8763000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600" dirty="0" smtClean="0">
                    <a:latin typeface="Arial" charset="0"/>
                  </a:rPr>
                  <a:t>Basic idea: choose points with smallest margin to minimize sample complexity.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600" dirty="0" smtClean="0">
                    <a:latin typeface="Arial" charset="0"/>
                  </a:rPr>
                  <a:t>If the margin is large than a threshold, the learner reject the point and it will be labeled automatically. Otherwise, the learner query the label and put the point into “working set”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600" dirty="0" smtClean="0">
                    <a:latin typeface="Arial" charset="0"/>
                  </a:rPr>
                  <a:t>After enough labels seen, train a new model based on seen labels.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600" dirty="0" smtClean="0">
                    <a:latin typeface="Arial" charset="0"/>
                  </a:rPr>
                  <a:t>Repeat the process several iterations and the error rate reduced to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endParaRPr lang="en-US" sz="2600" dirty="0" smtClean="0">
                  <a:latin typeface="Arial" charset="0"/>
                </a:endParaRPr>
              </a:p>
              <a:p>
                <a:pPr marL="0" indent="0" algn="r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600" dirty="0" smtClean="0">
                    <a:latin typeface="Arial" charset="0"/>
                  </a:rPr>
                  <a:t>                     </a:t>
                </a:r>
                <a:r>
                  <a:rPr lang="en-US" sz="2000" dirty="0" smtClean="0">
                    <a:latin typeface="Arial" charset="0"/>
                  </a:rPr>
                  <a:t>[</a:t>
                </a:r>
                <a:r>
                  <a:rPr lang="en-US" sz="2000" dirty="0" err="1" smtClean="0">
                    <a:latin typeface="Arial" charset="0"/>
                  </a:rPr>
                  <a:t>Balcan</a:t>
                </a:r>
                <a:r>
                  <a:rPr lang="en-US" sz="2000" dirty="0" smtClean="0">
                    <a:latin typeface="Arial" charset="0"/>
                  </a:rPr>
                  <a:t> et al. 2007]</a:t>
                </a: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219200"/>
                <a:ext cx="8763000" cy="4953000"/>
              </a:xfrm>
              <a:prstGeom prst="rect">
                <a:avLst/>
              </a:prstGeom>
              <a:blipFill rotWithShape="1">
                <a:blip r:embed="rId2"/>
                <a:stretch>
                  <a:fillRect l="-278" t="-1107" r="-974" b="-40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90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14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Margin Based Active Learning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3657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Realizable Settings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Uniformly distributed on a unit ball in </a:t>
            </a:r>
            <a:r>
              <a:rPr lang="en-US" sz="2000" dirty="0" smtClean="0"/>
              <a:t>R</a:t>
            </a:r>
            <a:r>
              <a:rPr lang="en-US" sz="2000" baseline="30000" dirty="0" smtClean="0"/>
              <a:t>d</a:t>
            </a:r>
            <a:endParaRPr lang="en-US" altLang="zh-TW" sz="2000" dirty="0" smtClean="0">
              <a:ea typeface="新細明體" pitchFamily="-106" charset="-12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Exists an oracle concept</a:t>
            </a:r>
            <a:endParaRPr lang="en-US" altLang="zh-TW" sz="2000" dirty="0">
              <a:ea typeface="新細明體" pitchFamily="-106" charset="-12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Parameter Settings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b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C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Bounds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err="1" smtClean="0">
                <a:ea typeface="新細明體" pitchFamily="-106" charset="-120"/>
              </a:rPr>
              <a:t>M_k</a:t>
            </a:r>
            <a:endParaRPr lang="en-US" altLang="zh-TW" sz="2000" dirty="0" smtClean="0">
              <a:ea typeface="新細明體" pitchFamily="-106" charset="-12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error</a:t>
            </a:r>
            <a:endParaRPr lang="en-US" altLang="zh-TW" sz="2000" dirty="0">
              <a:ea typeface="新細明體" pitchFamily="-106" charset="-120"/>
            </a:endParaRPr>
          </a:p>
          <a:p>
            <a:pPr lvl="1" eaLnBrk="1" hangingPunct="1">
              <a:spcBef>
                <a:spcPts val="0"/>
              </a:spcBef>
            </a:pPr>
            <a:endParaRPr lang="en-US" altLang="zh-TW" sz="1600" dirty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     </a:t>
            </a:r>
            <a:endParaRPr lang="en-US" altLang="zh-TW" dirty="0" smtClean="0">
              <a:ea typeface="新細明體" pitchFamily="-106" charset="-12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67200" y="1219200"/>
            <a:ext cx="4191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Algorithm</a:t>
            </a: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 smtClean="0">
                <a:ea typeface="新細明體" pitchFamily="-106" charset="-120"/>
              </a:rPr>
              <a:t>Draw m</a:t>
            </a:r>
            <a:r>
              <a:rPr lang="en-US" altLang="zh-TW" sz="1600" baseline="-25000" dirty="0" smtClean="0">
                <a:ea typeface="新細明體" pitchFamily="-106" charset="-120"/>
              </a:rPr>
              <a:t>1</a:t>
            </a:r>
            <a:r>
              <a:rPr lang="en-US" altLang="zh-TW" sz="1600" dirty="0" smtClean="0">
                <a:ea typeface="新細明體" pitchFamily="-106" charset="-120"/>
              </a:rPr>
              <a:t> examples into working set</a:t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Iterate k = 1…s</a:t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    find </a:t>
            </a:r>
            <a:r>
              <a:rPr lang="en-US" altLang="zh-TW" sz="1600" dirty="0" err="1" smtClean="0">
                <a:ea typeface="新細明體" pitchFamily="-106" charset="-120"/>
              </a:rPr>
              <a:t>w</a:t>
            </a:r>
            <a:r>
              <a:rPr lang="en-US" altLang="zh-TW" sz="1600" baseline="-25000" dirty="0" err="1" smtClean="0">
                <a:ea typeface="新細明體" pitchFamily="-106" charset="-120"/>
              </a:rPr>
              <a:t>k</a:t>
            </a:r>
            <a:r>
              <a:rPr lang="en-US" altLang="zh-TW" sz="1600" dirty="0" smtClean="0">
                <a:ea typeface="新細明體" pitchFamily="-106" charset="-120"/>
              </a:rPr>
              <a:t> consistent with all labeled      </a:t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    examples in working set</a:t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    until </a:t>
            </a:r>
            <a:r>
              <a:rPr lang="en-US" altLang="zh-TW" sz="1600" dirty="0" err="1" smtClean="0">
                <a:ea typeface="新細明體" pitchFamily="-106" charset="-120"/>
              </a:rPr>
              <a:t>m</a:t>
            </a:r>
            <a:r>
              <a:rPr lang="en-US" altLang="zh-TW" sz="1600" baseline="-25000" dirty="0" err="1" smtClean="0">
                <a:ea typeface="新細明體" pitchFamily="-106" charset="-120"/>
              </a:rPr>
              <a:t>k</a:t>
            </a:r>
            <a:r>
              <a:rPr lang="en-US" altLang="zh-TW" sz="1600" dirty="0" smtClean="0">
                <a:ea typeface="新細明體" pitchFamily="-106" charset="-120"/>
              </a:rPr>
              <a:t> points are drawn into </a:t>
            </a:r>
            <a:r>
              <a:rPr lang="en-US" altLang="zh-TW" sz="1600" dirty="0" err="1" smtClean="0">
                <a:ea typeface="新細明體" pitchFamily="-106" charset="-120"/>
              </a:rPr>
              <a:t>ws</a:t>
            </a:r>
            <a:r>
              <a:rPr lang="en-US" altLang="zh-TW" sz="1600" dirty="0" smtClean="0">
                <a:ea typeface="新細明體" pitchFamily="-106" charset="-120"/>
              </a:rPr>
              <a:t>:</a:t>
            </a: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ea typeface="新細明體" pitchFamily="-106" charset="-120"/>
              </a:rPr>
              <a:t> </a:t>
            </a:r>
            <a:r>
              <a:rPr lang="en-US" altLang="zh-TW" sz="1600" dirty="0" smtClean="0">
                <a:ea typeface="新細明體" pitchFamily="-106" charset="-120"/>
              </a:rPr>
              <a:t>        draw next x</a:t>
            </a: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ea typeface="新細明體" pitchFamily="-106" charset="-120"/>
              </a:rPr>
              <a:t> </a:t>
            </a:r>
            <a:r>
              <a:rPr lang="en-US" altLang="zh-TW" sz="1600" dirty="0" smtClean="0">
                <a:ea typeface="新細明體" pitchFamily="-106" charset="-120"/>
              </a:rPr>
              <a:t>        if |</a:t>
            </a:r>
            <a:r>
              <a:rPr lang="en-US" altLang="zh-TW" sz="1600" dirty="0" err="1" smtClean="0">
                <a:ea typeface="新細明體" pitchFamily="-106" charset="-120"/>
              </a:rPr>
              <a:t>w</a:t>
            </a:r>
            <a:r>
              <a:rPr lang="en-US" altLang="zh-TW" sz="1600" baseline="-25000" dirty="0" err="1" smtClean="0">
                <a:ea typeface="新細明體" pitchFamily="-106" charset="-120"/>
              </a:rPr>
              <a:t>k</a:t>
            </a:r>
            <a:r>
              <a:rPr lang="en-US" altLang="zh-TW" sz="1600" dirty="0" smtClean="0">
                <a:ea typeface="新細明體" pitchFamily="-106" charset="-120"/>
              </a:rPr>
              <a:t> * x| &lt; </a:t>
            </a:r>
            <a:r>
              <a:rPr lang="en-US" altLang="zh-TW" sz="1600" dirty="0" err="1" smtClean="0">
                <a:ea typeface="新細明體" pitchFamily="-106" charset="-120"/>
              </a:rPr>
              <a:t>b</a:t>
            </a:r>
            <a:r>
              <a:rPr lang="en-US" altLang="zh-TW" sz="1600" baseline="-25000" dirty="0" err="1" smtClean="0">
                <a:ea typeface="新細明體" pitchFamily="-106" charset="-120"/>
              </a:rPr>
              <a:t>k</a:t>
            </a:r>
            <a:endParaRPr lang="en-US" altLang="zh-TW" sz="1600" baseline="-25000" dirty="0" smtClean="0">
              <a:ea typeface="新細明體" pitchFamily="-106" charset="-120"/>
            </a:endParaRP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ea typeface="新細明體" pitchFamily="-106" charset="-120"/>
              </a:rPr>
              <a:t> </a:t>
            </a:r>
            <a:r>
              <a:rPr lang="en-US" altLang="zh-TW" sz="1600" dirty="0" smtClean="0">
                <a:ea typeface="新細明體" pitchFamily="-106" charset="-120"/>
              </a:rPr>
              <a:t>             put x into </a:t>
            </a:r>
            <a:r>
              <a:rPr lang="en-US" altLang="zh-TW" sz="1600" dirty="0" err="1" smtClean="0">
                <a:ea typeface="新細明體" pitchFamily="-106" charset="-120"/>
              </a:rPr>
              <a:t>ws</a:t>
            </a:r>
            <a:endParaRPr lang="en-US" altLang="zh-TW" sz="1600" dirty="0" smtClean="0">
              <a:ea typeface="新細明體" pitchFamily="-106" charset="-120"/>
            </a:endParaRPr>
          </a:p>
          <a:p>
            <a:pPr lvl="2" eaLnBrk="1" hangingPunct="1">
              <a:spcBef>
                <a:spcPts val="0"/>
              </a:spcBef>
            </a:pPr>
            <a:endParaRPr lang="en-US" altLang="zh-TW" sz="1200" dirty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     </a:t>
            </a:r>
            <a:endParaRPr lang="en-US" altLang="zh-TW" dirty="0" smtClean="0">
              <a:ea typeface="新細明體" pitchFamily="-106" charset="-12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" y="4267200"/>
            <a:ext cx="9144000" cy="141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7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15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Margin Based Active Learning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3657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Unrealizable Settings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Uniformly distributed on a unit ball in </a:t>
            </a:r>
            <a:r>
              <a:rPr lang="en-US" sz="2000" dirty="0" smtClean="0"/>
              <a:t>R</a:t>
            </a:r>
            <a:r>
              <a:rPr lang="en-US" sz="2000" baseline="30000" dirty="0" smtClean="0"/>
              <a:t>d</a:t>
            </a:r>
            <a:endParaRPr lang="en-US" altLang="zh-TW" sz="2000" dirty="0" smtClean="0">
              <a:ea typeface="新細明體" pitchFamily="-106" charset="-12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Satisfies low noise and</a:t>
            </a:r>
            <a:endParaRPr lang="en-US" altLang="zh-TW" sz="2000" dirty="0">
              <a:ea typeface="新細明體" pitchFamily="-106" charset="-120"/>
            </a:endParaRPr>
          </a:p>
          <a:p>
            <a:pPr eaLnBrk="1" hangingPunct="1">
              <a:spcBef>
                <a:spcPts val="0"/>
              </a:spcBef>
            </a:pPr>
            <a:endParaRPr lang="en-US" altLang="zh-TW" sz="2400" i="1" u="sng" dirty="0" smtClean="0">
              <a:ea typeface="新細明體" pitchFamily="-106" charset="-120"/>
            </a:endParaRPr>
          </a:p>
          <a:p>
            <a:pPr eaLnBrk="1" hangingPunct="1">
              <a:spcBef>
                <a:spcPts val="0"/>
              </a:spcBef>
            </a:pPr>
            <a:endParaRPr lang="en-US" altLang="zh-TW" sz="2400" i="1" u="sng" dirty="0">
              <a:ea typeface="新細明體" pitchFamily="-106" charset="-12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Parameter Settings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Alpha, beta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B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R</a:t>
            </a:r>
          </a:p>
          <a:p>
            <a:pPr eaLnBrk="1" hangingPunct="1">
              <a:spcBef>
                <a:spcPts val="0"/>
              </a:spcBef>
            </a:pPr>
            <a:endParaRPr lang="en-US" altLang="zh-TW" sz="2400" i="1" u="sng" dirty="0">
              <a:ea typeface="新細明體" pitchFamily="-106" charset="-12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Bounds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1600" dirty="0" smtClean="0">
                <a:ea typeface="新細明體" pitchFamily="-106" charset="-120"/>
              </a:rPr>
              <a:t>Excess error</a:t>
            </a:r>
            <a:endParaRPr lang="en-US" altLang="zh-TW" sz="1600" dirty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     </a:t>
            </a:r>
            <a:endParaRPr lang="en-US" altLang="zh-TW" dirty="0" smtClean="0">
              <a:ea typeface="新細明體" pitchFamily="-106" charset="-12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67200" y="1219200"/>
            <a:ext cx="4191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Algorithm</a:t>
            </a: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 smtClean="0">
                <a:ea typeface="新細明體" pitchFamily="-106" charset="-120"/>
              </a:rPr>
              <a:t>Draw m</a:t>
            </a:r>
            <a:r>
              <a:rPr lang="en-US" altLang="zh-TW" sz="1600" baseline="-25000" dirty="0" smtClean="0">
                <a:ea typeface="新細明體" pitchFamily="-106" charset="-120"/>
              </a:rPr>
              <a:t>1</a:t>
            </a:r>
            <a:r>
              <a:rPr lang="en-US" altLang="zh-TW" sz="1600" dirty="0" smtClean="0">
                <a:ea typeface="新細明體" pitchFamily="-106" charset="-120"/>
              </a:rPr>
              <a:t> examples into working set</a:t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Iterate k = 1…s</a:t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    find </a:t>
            </a:r>
            <a:r>
              <a:rPr lang="en-US" altLang="zh-TW" sz="1600" dirty="0" err="1" smtClean="0">
                <a:ea typeface="新細明體" pitchFamily="-106" charset="-120"/>
              </a:rPr>
              <a:t>w</a:t>
            </a:r>
            <a:r>
              <a:rPr lang="en-US" altLang="zh-TW" sz="1600" baseline="-25000" dirty="0" err="1" smtClean="0">
                <a:ea typeface="新細明體" pitchFamily="-106" charset="-120"/>
              </a:rPr>
              <a:t>k</a:t>
            </a:r>
            <a:r>
              <a:rPr lang="en-US" altLang="zh-TW" sz="1600" dirty="0" smtClean="0">
                <a:ea typeface="新細明體" pitchFamily="-106" charset="-120"/>
              </a:rPr>
              <a:t> \in B(w_</a:t>
            </a:r>
            <a:r>
              <a:rPr lang="en-US" altLang="zh-TW" sz="1600" baseline="-25000" dirty="0" smtClean="0">
                <a:ea typeface="新細明體" pitchFamily="-106" charset="-120"/>
              </a:rPr>
              <a:t>k-1</a:t>
            </a:r>
            <a:r>
              <a:rPr lang="en-US" altLang="zh-TW" sz="1600" dirty="0" smtClean="0">
                <a:ea typeface="新細明體" pitchFamily="-106" charset="-120"/>
              </a:rPr>
              <a:t>, r)</a:t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    clear the working set</a:t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    until </a:t>
            </a:r>
            <a:r>
              <a:rPr lang="en-US" altLang="zh-TW" sz="1600" dirty="0" err="1" smtClean="0">
                <a:ea typeface="新細明體" pitchFamily="-106" charset="-120"/>
              </a:rPr>
              <a:t>m</a:t>
            </a:r>
            <a:r>
              <a:rPr lang="en-US" altLang="zh-TW" sz="1600" baseline="-25000" dirty="0" err="1" smtClean="0">
                <a:ea typeface="新細明體" pitchFamily="-106" charset="-120"/>
              </a:rPr>
              <a:t>k</a:t>
            </a:r>
            <a:r>
              <a:rPr lang="en-US" altLang="zh-TW" sz="1600" dirty="0" smtClean="0">
                <a:ea typeface="新細明體" pitchFamily="-106" charset="-120"/>
              </a:rPr>
              <a:t> points are drawn into </a:t>
            </a:r>
            <a:r>
              <a:rPr lang="en-US" altLang="zh-TW" sz="1600" dirty="0" err="1" smtClean="0">
                <a:ea typeface="新細明體" pitchFamily="-106" charset="-120"/>
              </a:rPr>
              <a:t>ws</a:t>
            </a:r>
            <a:r>
              <a:rPr lang="en-US" altLang="zh-TW" sz="1600" dirty="0" smtClean="0">
                <a:ea typeface="新細明體" pitchFamily="-106" charset="-120"/>
              </a:rPr>
              <a:t>:</a:t>
            </a: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ea typeface="新細明體" pitchFamily="-106" charset="-120"/>
              </a:rPr>
              <a:t> </a:t>
            </a:r>
            <a:r>
              <a:rPr lang="en-US" altLang="zh-TW" sz="1600" dirty="0" smtClean="0">
                <a:ea typeface="新細明體" pitchFamily="-106" charset="-120"/>
              </a:rPr>
              <a:t>        draw next x</a:t>
            </a: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ea typeface="新細明體" pitchFamily="-106" charset="-120"/>
              </a:rPr>
              <a:t> </a:t>
            </a:r>
            <a:r>
              <a:rPr lang="en-US" altLang="zh-TW" sz="1600" dirty="0" smtClean="0">
                <a:ea typeface="新細明體" pitchFamily="-106" charset="-120"/>
              </a:rPr>
              <a:t>        if |</a:t>
            </a:r>
            <a:r>
              <a:rPr lang="en-US" altLang="zh-TW" sz="1600" dirty="0" err="1" smtClean="0">
                <a:ea typeface="新細明體" pitchFamily="-106" charset="-120"/>
              </a:rPr>
              <a:t>w</a:t>
            </a:r>
            <a:r>
              <a:rPr lang="en-US" altLang="zh-TW" sz="1600" baseline="-25000" dirty="0" err="1" smtClean="0">
                <a:ea typeface="新細明體" pitchFamily="-106" charset="-120"/>
              </a:rPr>
              <a:t>k</a:t>
            </a:r>
            <a:r>
              <a:rPr lang="en-US" altLang="zh-TW" sz="1600" dirty="0" smtClean="0">
                <a:ea typeface="新細明體" pitchFamily="-106" charset="-120"/>
              </a:rPr>
              <a:t> * x| &lt; </a:t>
            </a:r>
            <a:r>
              <a:rPr lang="en-US" altLang="zh-TW" sz="1600" dirty="0" err="1" smtClean="0">
                <a:ea typeface="新細明體" pitchFamily="-106" charset="-120"/>
              </a:rPr>
              <a:t>b</a:t>
            </a:r>
            <a:r>
              <a:rPr lang="en-US" altLang="zh-TW" sz="1600" baseline="-25000" dirty="0" err="1" smtClean="0">
                <a:ea typeface="新細明體" pitchFamily="-106" charset="-120"/>
              </a:rPr>
              <a:t>k</a:t>
            </a:r>
            <a:endParaRPr lang="en-US" altLang="zh-TW" sz="1600" dirty="0" smtClean="0">
              <a:ea typeface="新細明體" pitchFamily="-106" charset="-120"/>
            </a:endParaRP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ea typeface="新細明體" pitchFamily="-106" charset="-120"/>
              </a:rPr>
              <a:t> </a:t>
            </a:r>
            <a:r>
              <a:rPr lang="en-US" altLang="zh-TW" sz="1600" dirty="0" smtClean="0">
                <a:ea typeface="新細明體" pitchFamily="-106" charset="-120"/>
              </a:rPr>
              <a:t>             put x into </a:t>
            </a:r>
            <a:r>
              <a:rPr lang="en-US" altLang="zh-TW" sz="1600" dirty="0" err="1" smtClean="0">
                <a:ea typeface="新細明體" pitchFamily="-106" charset="-120"/>
              </a:rPr>
              <a:t>ws</a:t>
            </a:r>
            <a:r>
              <a:rPr lang="en-US" altLang="zh-TW" sz="1600" dirty="0" smtClean="0">
                <a:ea typeface="新細明體" pitchFamily="-106" charset="-120"/>
              </a:rPr>
              <a:t/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/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/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/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/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An approximate approach will not looking for </a:t>
            </a:r>
            <a:r>
              <a:rPr lang="en-US" altLang="zh-TW" sz="1600" dirty="0" err="1" smtClean="0">
                <a:ea typeface="新細明體" pitchFamily="-106" charset="-120"/>
              </a:rPr>
              <a:t>w</a:t>
            </a:r>
            <a:r>
              <a:rPr lang="en-US" altLang="zh-TW" sz="1600" baseline="-25000" dirty="0" err="1" smtClean="0">
                <a:ea typeface="新細明體" pitchFamily="-106" charset="-120"/>
              </a:rPr>
              <a:t>k</a:t>
            </a:r>
            <a:r>
              <a:rPr lang="en-US" altLang="zh-TW" sz="1600" dirty="0" smtClean="0">
                <a:ea typeface="新細明體" pitchFamily="-106" charset="-120"/>
              </a:rPr>
              <a:t> in B(w</a:t>
            </a:r>
            <a:r>
              <a:rPr lang="en-US" altLang="zh-TW" sz="1600" baseline="-25000" dirty="0" smtClean="0">
                <a:ea typeface="新細明體" pitchFamily="-106" charset="-120"/>
              </a:rPr>
              <a:t>k-1</a:t>
            </a:r>
            <a:r>
              <a:rPr lang="en-US" altLang="zh-TW" sz="1600" dirty="0" smtClean="0">
                <a:ea typeface="新細明體" pitchFamily="-106" charset="-120"/>
              </a:rPr>
              <a:t>, r), but put unlabeled points into </a:t>
            </a:r>
            <a:r>
              <a:rPr lang="en-US" altLang="zh-TW" sz="1600" dirty="0" err="1" smtClean="0">
                <a:ea typeface="新細明體" pitchFamily="-106" charset="-120"/>
              </a:rPr>
              <a:t>ws</a:t>
            </a:r>
            <a:r>
              <a:rPr lang="en-US" altLang="zh-TW" sz="1600" dirty="0" smtClean="0">
                <a:ea typeface="新細明體" pitchFamily="-106" charset="-120"/>
              </a:rPr>
              <a:t> with their automatic labels.</a:t>
            </a:r>
          </a:p>
          <a:p>
            <a:pPr lvl="2" eaLnBrk="1" hangingPunct="1">
              <a:spcBef>
                <a:spcPts val="0"/>
              </a:spcBef>
            </a:pPr>
            <a:endParaRPr lang="en-US" altLang="zh-TW" sz="1200" dirty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     </a:t>
            </a:r>
            <a:endParaRPr lang="en-US" altLang="zh-TW" dirty="0" smtClean="0">
              <a:ea typeface="新細明體" pitchFamily="-106" charset="-12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590800"/>
            <a:ext cx="3251200" cy="2559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895600"/>
            <a:ext cx="3352800" cy="3981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4038600"/>
            <a:ext cx="5638800" cy="325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3657600"/>
            <a:ext cx="5676900" cy="3316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" y="4343400"/>
            <a:ext cx="2590800" cy="40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" y="4765589"/>
            <a:ext cx="1905000" cy="3398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7800" y="5867400"/>
            <a:ext cx="6629400" cy="31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2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Algorithms Recap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22266"/>
              </p:ext>
            </p:extLst>
          </p:nvPr>
        </p:nvGraphicFramePr>
        <p:xfrm>
          <a:off x="457200" y="1828800"/>
          <a:ext cx="82296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 Separable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Distribution of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Distribution</a:t>
                      </a:r>
                      <a:r>
                        <a:rPr lang="en-US" baseline="0" dirty="0" smtClean="0"/>
                        <a:t> of 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Chosen</a:t>
                      </a:r>
                      <a:r>
                        <a:rPr lang="en-US" baseline="0" dirty="0" smtClean="0"/>
                        <a:t> from a known prior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Chosen from a known distribution on R</a:t>
                      </a:r>
                      <a:r>
                        <a:rPr lang="en-US" baseline="30000" dirty="0" smtClean="0"/>
                        <a:t>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Active Perceptron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Uniform</a:t>
                      </a:r>
                      <a:r>
                        <a:rPr lang="en-US" baseline="0" dirty="0" smtClean="0"/>
                        <a:t> on unit sphere in R</a:t>
                      </a:r>
                      <a:r>
                        <a:rPr lang="en-US" baseline="30000" dirty="0" smtClean="0"/>
                        <a:t>d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Margin-based Active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Uniform</a:t>
                      </a:r>
                      <a:r>
                        <a:rPr lang="en-US" baseline="0" dirty="0" smtClean="0"/>
                        <a:t> on unit sphere in R</a:t>
                      </a:r>
                      <a:r>
                        <a:rPr lang="en-US" baseline="30000" dirty="0" smtClean="0"/>
                        <a:t>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3440" y="4582160"/>
            <a:ext cx="7452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Theoretical bound comparison:</a:t>
            </a:r>
          </a:p>
          <a:p>
            <a:r>
              <a:rPr lang="en-US" dirty="0" smtClean="0"/>
              <a:t>Margin-based &lt; Active Perceptron = QBC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2954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Important </a:t>
            </a:r>
            <a:r>
              <a:rPr lang="en-US" sz="2400" b="1" dirty="0"/>
              <a:t>a</a:t>
            </a:r>
            <a:r>
              <a:rPr lang="en-US" sz="2400" b="1" dirty="0" smtClean="0"/>
              <a:t>ssumptions: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992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 Setup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Synthesized Dataset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Uniform distributed points on unit sphere centered at origin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Exists an oracle linear separator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Split into training / testing set: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Training points 5000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Testing points 3000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Compare classification accuracy on testing set</a:t>
            </a:r>
            <a:endParaRPr lang="en-US" altLang="zh-TW" sz="2000" dirty="0">
              <a:ea typeface="新細明體" pitchFamily="-106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Compare with theoretical error bound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Compare with baseline method: Perceptron</a:t>
            </a:r>
          </a:p>
          <a:p>
            <a:pPr eaLnBrk="1" hangingPunct="1">
              <a:lnSpc>
                <a:spcPct val="90000"/>
              </a:lnSpc>
            </a:pPr>
            <a:endParaRPr lang="en-US" altLang="zh-TW" sz="2000" dirty="0" smtClean="0">
              <a:ea typeface="新細明體" pitchFamily="-106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2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7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2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2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Motivation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458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A whole lot of unlabeled points available, but labels expensive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Choose data points which are most informative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Typical scenarios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Document (image, video) Labeling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Hand-writing recognition (</a:t>
            </a:r>
            <a:r>
              <a:rPr lang="en-US" altLang="zh-TW" sz="2400" dirty="0" err="1" smtClean="0">
                <a:ea typeface="新細明體" pitchFamily="-106" charset="-120"/>
              </a:rPr>
              <a:t>Captcha</a:t>
            </a:r>
            <a:r>
              <a:rPr lang="en-US" altLang="zh-TW" sz="2400" dirty="0" smtClean="0">
                <a:ea typeface="新細明體" pitchFamily="-106" charset="-12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Speech recognition</a:t>
            </a:r>
          </a:p>
          <a:p>
            <a:pPr eaLnBrk="1" hangingPunct="1">
              <a:lnSpc>
                <a:spcPct val="90000"/>
              </a:lnSpc>
            </a:pPr>
            <a:endParaRPr lang="en-US" altLang="zh-TW" sz="2600" dirty="0" smtClean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>
                <a:ea typeface="新細明體" pitchFamily="-106" charset="-120"/>
              </a:rPr>
              <a:t>Goal: </a:t>
            </a:r>
            <a:r>
              <a:rPr lang="en-US" sz="2600" dirty="0">
                <a:ea typeface="新細明體" pitchFamily="-106" charset="-120"/>
              </a:rPr>
              <a:t>accurate classifier with minimum cost</a:t>
            </a:r>
            <a:endParaRPr lang="en-US" altLang="zh-TW" sz="2600" dirty="0">
              <a:ea typeface="新細明體" pitchFamily="-10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047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46903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0" y="1295400"/>
            <a:ext cx="8858250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0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225550"/>
            <a:ext cx="8737600" cy="440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0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 Setup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Experiment 2: Real world dataset (20news)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Document classification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Perform three binary classification tasks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 smtClean="0">
                <a:ea typeface="新細明體" pitchFamily="-106" charset="-120"/>
              </a:rPr>
              <a:t>Recreation </a:t>
            </a:r>
            <a:r>
              <a:rPr lang="en-US" altLang="zh-TW" sz="1600" dirty="0" err="1" smtClean="0">
                <a:ea typeface="新細明體" pitchFamily="-106" charset="-120"/>
              </a:rPr>
              <a:t>vs</a:t>
            </a:r>
            <a:r>
              <a:rPr lang="en-US" altLang="zh-TW" sz="1600" dirty="0" smtClean="0">
                <a:ea typeface="新細明體" pitchFamily="-106" charset="-120"/>
              </a:rPr>
              <a:t> Computer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>
                <a:ea typeface="新細明體" pitchFamily="-106" charset="-120"/>
              </a:rPr>
              <a:t>PC </a:t>
            </a:r>
            <a:r>
              <a:rPr lang="en-US" altLang="zh-TW" sz="1600" dirty="0" err="1">
                <a:ea typeface="新細明體" pitchFamily="-106" charset="-120"/>
              </a:rPr>
              <a:t>vs</a:t>
            </a:r>
            <a:r>
              <a:rPr lang="en-US" altLang="zh-TW" sz="1600" dirty="0">
                <a:ea typeface="新細明體" pitchFamily="-106" charset="-120"/>
              </a:rPr>
              <a:t> Mac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 smtClean="0">
                <a:ea typeface="新細明體" pitchFamily="-106" charset="-120"/>
              </a:rPr>
              <a:t>Politics </a:t>
            </a:r>
            <a:r>
              <a:rPr lang="en-US" altLang="zh-TW" sz="1600" dirty="0" err="1" smtClean="0">
                <a:ea typeface="新細明體" pitchFamily="-106" charset="-120"/>
              </a:rPr>
              <a:t>vs</a:t>
            </a:r>
            <a:r>
              <a:rPr lang="en-US" altLang="zh-TW" sz="1600" dirty="0" smtClean="0">
                <a:ea typeface="新細明體" pitchFamily="-106" charset="-120"/>
              </a:rPr>
              <a:t> Religion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Learn an linear classifier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Feature of the document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 smtClean="0">
                <a:ea typeface="新細明體" pitchFamily="-106" charset="-120"/>
              </a:rPr>
              <a:t>Normalized </a:t>
            </a:r>
            <a:r>
              <a:rPr lang="en-US" altLang="zh-TW" sz="1600" dirty="0" err="1" smtClean="0">
                <a:ea typeface="新細明體" pitchFamily="-106" charset="-120"/>
              </a:rPr>
              <a:t>tf-idf</a:t>
            </a:r>
            <a:r>
              <a:rPr lang="en-US" altLang="zh-TW" sz="1600" dirty="0" smtClean="0">
                <a:ea typeface="新細明體" pitchFamily="-106" charset="-120"/>
              </a:rPr>
              <a:t> weighted term vector for each document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Challenges comparing to synthesis data</a:t>
            </a:r>
            <a:endParaRPr lang="en-US" altLang="zh-TW" sz="2400" dirty="0">
              <a:ea typeface="新細明體" pitchFamily="-106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-106" charset="-120"/>
                <a:cs typeface="+mn-cs"/>
              </a:rPr>
              <a:t>Assumption on linear separable data won’t hold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-106" charset="-120"/>
                <a:cs typeface="+mn-cs"/>
              </a:rPr>
              <a:t>Assumption on concept class distribution won’t hold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-106" charset="-120"/>
                <a:cs typeface="+mn-cs"/>
              </a:rPr>
              <a:t>Assumption on data distribution won’t hold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-106" charset="-120"/>
                <a:cs typeface="+mn-cs"/>
              </a:rPr>
              <a:t>Very high dimension (60000+ distinct terms)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Noisy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1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Real Data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216025"/>
            <a:ext cx="882015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91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Real Data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1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Real Data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1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Closing Remarks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Active learning algorithms performs very well if all assumptions are satisfied.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However, since the assumptions are hardly satisfied in real world database, the performance gain is not as much as expected.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9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Ongoing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Generate a noisy dataset but satisfies the assumption of margin-based active learning algorithm</a:t>
            </a:r>
            <a:endParaRPr lang="en-US" sz="26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Use SVM instead of perceptron for the basic routine of learning for margin-based active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09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3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What is Active Learning?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 bwMode="auto">
              <a:xfrm>
                <a:off x="365760" y="1295400"/>
                <a:ext cx="8763000" cy="472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2600" dirty="0" smtClean="0">
                    <a:ea typeface="新細明體" pitchFamily="-106" charset="-120"/>
                  </a:rPr>
                  <a:t>Active Learning is a subfield of machine learning. </a:t>
                </a:r>
              </a:p>
              <a:p>
                <a:pPr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2600" dirty="0" smtClean="0">
                    <a:ea typeface="新細明體" pitchFamily="-106" charset="-120"/>
                  </a:rPr>
                  <a:t>The key idea of Active Learning is that if the learning algorithm is allowed to choose the data from which it learns, it will perform better with less training. [Burr 2010]</a:t>
                </a:r>
                <a:endParaRPr lang="en-US" altLang="zh-TW" sz="2600" dirty="0">
                  <a:ea typeface="新細明體" pitchFamily="-106" charset="-120"/>
                </a:endParaRPr>
              </a:p>
              <a:p>
                <a:pPr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2600" dirty="0" smtClean="0">
                    <a:ea typeface="新細明體" pitchFamily="-106" charset="-120"/>
                  </a:rPr>
                  <a:t>Active learning aims to achieve high accuracy using as few labels as possible, for example</a:t>
                </a:r>
              </a:p>
              <a:p>
                <a:pPr marL="0" indent="0" eaLnBrk="1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/>
                          <a:ea typeface="新細明體" pitchFamily="-106" charset="-120"/>
                        </a:rPr>
                        <m:t>𝑝𝑜𝑙𝑦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  <a:ea typeface="新細明體" pitchFamily="-106" charset="-12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TW" altLang="en-US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𝜖</m:t>
                              </m:r>
                            </m:den>
                          </m:f>
                          <m:r>
                            <a:rPr lang="en-US" altLang="zh-TW" sz="2400" b="0" i="1" smtClean="0">
                              <a:latin typeface="Cambria Math"/>
                              <a:ea typeface="新細明體" pitchFamily="-106" charset="-120"/>
                            </a:rPr>
                            <m:t>, 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TW" altLang="en-US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  <m:r>
                        <a:rPr lang="en-US" altLang="zh-TW" sz="2400" b="0" i="1" smtClean="0">
                          <a:latin typeface="Cambria Math"/>
                          <a:ea typeface="新細明體" pitchFamily="-106" charset="-12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𝑝𝑜𝑙𝑦</m:t>
                      </m:r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TW" altLang="en-US" sz="2400" i="1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</m:den>
                          </m:f>
                        </m:e>
                      </m:func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zh-TW" sz="2800" dirty="0" smtClean="0">
                  <a:ea typeface="新細明體" pitchFamily="-106" charset="-120"/>
                </a:endParaRP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760" y="1295400"/>
                <a:ext cx="8763000" cy="4724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3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Reference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49117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[1] </a:t>
            </a:r>
            <a:r>
              <a:rPr lang="en-US" sz="2000" dirty="0" err="1"/>
              <a:t>Dasgupta</a:t>
            </a:r>
            <a:r>
              <a:rPr lang="en-US" sz="2000" dirty="0"/>
              <a:t>, </a:t>
            </a:r>
            <a:r>
              <a:rPr lang="en-US" sz="2000" dirty="0" err="1"/>
              <a:t>Kalai</a:t>
            </a:r>
            <a:r>
              <a:rPr lang="en-US" sz="2000" dirty="0"/>
              <a:t>, and </a:t>
            </a:r>
            <a:r>
              <a:rPr lang="en-US" sz="2000" dirty="0" err="1"/>
              <a:t>Monteleoni</a:t>
            </a:r>
            <a:r>
              <a:rPr lang="en-US" sz="2000" dirty="0"/>
              <a:t>. Analysis of Perceptron-based Active Learning. COLT, 2005.</a:t>
            </a:r>
            <a:br>
              <a:rPr lang="en-US" sz="2000" dirty="0"/>
            </a:br>
            <a:r>
              <a:rPr lang="en-US" sz="2000" dirty="0"/>
              <a:t>[2] Freund, </a:t>
            </a:r>
            <a:r>
              <a:rPr lang="en-US" sz="2000" dirty="0" err="1"/>
              <a:t>Seung</a:t>
            </a:r>
            <a:r>
              <a:rPr lang="en-US" sz="2000" dirty="0"/>
              <a:t>, Shamir, and </a:t>
            </a:r>
            <a:r>
              <a:rPr lang="en-US" sz="2000" dirty="0" err="1"/>
              <a:t>Tishby</a:t>
            </a:r>
            <a:r>
              <a:rPr lang="en-US" sz="2000" dirty="0"/>
              <a:t>. Selective Sampling Using the Query by Committee Algorithm. Machine Learning, 1997.</a:t>
            </a:r>
            <a:br>
              <a:rPr lang="en-US" sz="2000" dirty="0"/>
            </a:br>
            <a:r>
              <a:rPr lang="en-US" sz="2000" dirty="0"/>
              <a:t>[3] </a:t>
            </a:r>
            <a:r>
              <a:rPr lang="en-US" sz="2000" dirty="0" err="1"/>
              <a:t>Balcan</a:t>
            </a:r>
            <a:r>
              <a:rPr lang="en-US" sz="2000" dirty="0"/>
              <a:t>, </a:t>
            </a:r>
            <a:r>
              <a:rPr lang="en-US" sz="2000" dirty="0" err="1"/>
              <a:t>Broder</a:t>
            </a:r>
            <a:r>
              <a:rPr lang="en-US" sz="2000" dirty="0"/>
              <a:t> and Zhang. Margin-based Active Learning. COLT, 2007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[4] Active </a:t>
            </a:r>
            <a:r>
              <a:rPr lang="en-US" sz="2000" dirty="0"/>
              <a:t>Learning Literature </a:t>
            </a:r>
            <a:r>
              <a:rPr lang="en-US" sz="2000" dirty="0" smtClean="0"/>
              <a:t>Survey, Burr </a:t>
            </a:r>
            <a:r>
              <a:rPr lang="en-US" sz="2000" dirty="0" err="1" smtClean="0"/>
              <a:t>Settles,Computer</a:t>
            </a:r>
            <a:r>
              <a:rPr lang="en-US" sz="2000" dirty="0" smtClean="0"/>
              <a:t> </a:t>
            </a:r>
            <a:r>
              <a:rPr lang="en-US" sz="2000" dirty="0"/>
              <a:t>Sciences Technical </a:t>
            </a:r>
            <a:r>
              <a:rPr lang="en-US" sz="2000" dirty="0" smtClean="0"/>
              <a:t>Report, </a:t>
            </a:r>
            <a:r>
              <a:rPr lang="en-US" sz="2000" dirty="0"/>
              <a:t>January 26, </a:t>
            </a:r>
            <a:r>
              <a:rPr lang="en-US" sz="2000" dirty="0" smtClean="0"/>
              <a:t>2010</a:t>
            </a:r>
          </a:p>
          <a:p>
            <a:pPr marL="0" indent="0">
              <a:buNone/>
            </a:pPr>
            <a:r>
              <a:rPr lang="en-US" sz="2000" dirty="0" smtClean="0"/>
              <a:t>[5] Active </a:t>
            </a:r>
            <a:r>
              <a:rPr lang="en-US" sz="2000" dirty="0"/>
              <a:t>Learning with Committees for Text Categorization. In proceedings of the Fourteenth National Conference on Artificial Intelligence, 1997</a:t>
            </a:r>
            <a:br>
              <a:rPr lang="en-US" sz="2000" dirty="0"/>
            </a:br>
            <a:r>
              <a:rPr lang="en-US" sz="2000" dirty="0" smtClean="0"/>
              <a:t>[6] Query </a:t>
            </a:r>
            <a:r>
              <a:rPr lang="en-US" sz="2000" dirty="0"/>
              <a:t>by Committee Made Real, Ran </a:t>
            </a:r>
            <a:r>
              <a:rPr lang="en-US" sz="2000" dirty="0" err="1"/>
              <a:t>Gilad-Bachrach</a:t>
            </a:r>
            <a:r>
              <a:rPr lang="en-US" sz="2000" dirty="0"/>
              <a:t>, Amir </a:t>
            </a:r>
            <a:r>
              <a:rPr lang="en-US" sz="2000" dirty="0" err="1"/>
              <a:t>Navot</a:t>
            </a:r>
            <a:r>
              <a:rPr lang="en-US" sz="2000" dirty="0"/>
              <a:t> and </a:t>
            </a:r>
            <a:r>
              <a:rPr lang="en-US" sz="2000" dirty="0" err="1"/>
              <a:t>Naftali</a:t>
            </a:r>
            <a:r>
              <a:rPr lang="en-US" sz="2000" dirty="0"/>
              <a:t> </a:t>
            </a:r>
            <a:r>
              <a:rPr lang="en-US" sz="2000" dirty="0" err="1"/>
              <a:t>Tishby</a:t>
            </a:r>
            <a:r>
              <a:rPr lang="en-US" sz="2000" dirty="0"/>
              <a:t>, NIPS 2005</a:t>
            </a:r>
            <a:br>
              <a:rPr lang="en-US" sz="2000" dirty="0"/>
            </a:b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31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530725"/>
          </a:xfrm>
        </p:spPr>
        <p:txBody>
          <a:bodyPr/>
          <a:lstStyle/>
          <a:p>
            <a:pPr algn="ctr" eaLnBrk="1" hangingPunct="1">
              <a:buFont typeface="Wingdings" pitchFamily="-106" charset="2"/>
              <a:buNone/>
            </a:pPr>
            <a:r>
              <a:rPr lang="en-US" altLang="zh-TW" sz="6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新細明體" pitchFamily="-106" charset="-120"/>
                <a:cs typeface="Arial" pitchFamily="34" charset="0"/>
              </a:rPr>
              <a:t>Q &amp; A</a:t>
            </a:r>
            <a:endParaRPr lang="en-US" altLang="zh-TW" sz="6000" dirty="0" smtClean="0">
              <a:solidFill>
                <a:schemeClr val="accent6">
                  <a:lumMod val="75000"/>
                </a:schemeClr>
              </a:solidFill>
              <a:ea typeface="新細明體" pitchFamily="-106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4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Active Learning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610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Example: threshold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Find transition between 0 and 1 labels in minimum steps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ea typeface="新細明體" pitchFamily="-106" charset="-120"/>
              </a:rPr>
              <a:t>Version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The “possible” hypothesis space according to seen labels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Idea: some data points give no additional information to narrow down the version space so we don’t need to learn from it.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600" dirty="0">
              <a:ea typeface="新細明體" pitchFamily="-106" charset="-12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838200" y="5181600"/>
            <a:ext cx="563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4600" y="496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32766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x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35052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38862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43434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49530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56388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81305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812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1295400" y="496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7" name="TextBox 21"/>
          <p:cNvSpPr txBox="1">
            <a:spLocks noChangeArrowheads="1"/>
          </p:cNvSpPr>
          <p:nvPr/>
        </p:nvSpPr>
        <p:spPr bwMode="auto">
          <a:xfrm>
            <a:off x="131445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22"/>
          <p:cNvSpPr txBox="1">
            <a:spLocks noChangeArrowheads="1"/>
          </p:cNvSpPr>
          <p:nvPr/>
        </p:nvSpPr>
        <p:spPr bwMode="auto">
          <a:xfrm>
            <a:off x="1981200" y="4648200"/>
            <a:ext cx="292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23"/>
          <p:cNvSpPr txBox="1">
            <a:spLocks noChangeArrowheads="1"/>
          </p:cNvSpPr>
          <p:nvPr/>
        </p:nvSpPr>
        <p:spPr bwMode="auto">
          <a:xfrm>
            <a:off x="25146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24"/>
          <p:cNvSpPr txBox="1">
            <a:spLocks noChangeArrowheads="1"/>
          </p:cNvSpPr>
          <p:nvPr/>
        </p:nvSpPr>
        <p:spPr bwMode="auto">
          <a:xfrm>
            <a:off x="2771775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329565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6"/>
          <p:cNvSpPr txBox="1">
            <a:spLocks noChangeArrowheads="1"/>
          </p:cNvSpPr>
          <p:nvPr/>
        </p:nvSpPr>
        <p:spPr bwMode="auto">
          <a:xfrm>
            <a:off x="35814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3" name="TextBox 27"/>
          <p:cNvSpPr txBox="1">
            <a:spLocks noChangeArrowheads="1"/>
          </p:cNvSpPr>
          <p:nvPr/>
        </p:nvSpPr>
        <p:spPr bwMode="auto">
          <a:xfrm>
            <a:off x="3886199" y="4648200"/>
            <a:ext cx="15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4" name="TextBox 28"/>
          <p:cNvSpPr txBox="1">
            <a:spLocks noChangeArrowheads="1"/>
          </p:cNvSpPr>
          <p:nvPr/>
        </p:nvSpPr>
        <p:spPr bwMode="auto">
          <a:xfrm>
            <a:off x="43434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5" name="TextBox 29"/>
          <p:cNvSpPr txBox="1">
            <a:spLocks noChangeArrowheads="1"/>
          </p:cNvSpPr>
          <p:nvPr/>
        </p:nvSpPr>
        <p:spPr bwMode="auto">
          <a:xfrm>
            <a:off x="49530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6" name="TextBox 30"/>
          <p:cNvSpPr txBox="1">
            <a:spLocks noChangeArrowheads="1"/>
          </p:cNvSpPr>
          <p:nvPr/>
        </p:nvSpPr>
        <p:spPr bwMode="auto">
          <a:xfrm>
            <a:off x="56388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7" name="TextBox 21"/>
          <p:cNvSpPr txBox="1">
            <a:spLocks noChangeArrowheads="1"/>
          </p:cNvSpPr>
          <p:nvPr/>
        </p:nvSpPr>
        <p:spPr bwMode="auto">
          <a:xfrm>
            <a:off x="1295400" y="4659312"/>
            <a:ext cx="348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2851727" y="4648200"/>
            <a:ext cx="348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1"/>
          <p:cNvSpPr txBox="1">
            <a:spLocks noChangeArrowheads="1"/>
          </p:cNvSpPr>
          <p:nvPr/>
        </p:nvSpPr>
        <p:spPr bwMode="auto">
          <a:xfrm>
            <a:off x="3276600" y="4648200"/>
            <a:ext cx="348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7"/>
          <p:cNvSpPr txBox="1">
            <a:spLocks noChangeArrowheads="1"/>
          </p:cNvSpPr>
          <p:nvPr/>
        </p:nvSpPr>
        <p:spPr bwMode="auto">
          <a:xfrm>
            <a:off x="3904816" y="4648200"/>
            <a:ext cx="3623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1" name="TextBox 27"/>
          <p:cNvSpPr txBox="1">
            <a:spLocks noChangeArrowheads="1"/>
          </p:cNvSpPr>
          <p:nvPr/>
        </p:nvSpPr>
        <p:spPr bwMode="auto">
          <a:xfrm>
            <a:off x="3505200" y="4648200"/>
            <a:ext cx="3623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2" name="TextBox 27"/>
          <p:cNvSpPr txBox="1">
            <a:spLocks noChangeArrowheads="1"/>
          </p:cNvSpPr>
          <p:nvPr/>
        </p:nvSpPr>
        <p:spPr bwMode="auto">
          <a:xfrm>
            <a:off x="5638800" y="4648200"/>
            <a:ext cx="3623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78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5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Algorithms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610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Query </a:t>
            </a:r>
            <a:r>
              <a:rPr lang="en-US" altLang="zh-TW" sz="2600" dirty="0">
                <a:ea typeface="新細明體" pitchFamily="-106" charset="-120"/>
              </a:rPr>
              <a:t>by </a:t>
            </a:r>
            <a:r>
              <a:rPr lang="en-US" altLang="zh-TW" sz="2600" dirty="0" smtClean="0">
                <a:ea typeface="新細明體" pitchFamily="-106" charset="-120"/>
              </a:rPr>
              <a:t>Committee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>
                <a:ea typeface="新細明體" pitchFamily="-106" charset="-120"/>
              </a:rPr>
              <a:t>Active </a:t>
            </a:r>
            <a:r>
              <a:rPr lang="en-US" altLang="zh-TW" sz="2600" dirty="0" smtClean="0">
                <a:ea typeface="新細明體" pitchFamily="-106" charset="-120"/>
              </a:rPr>
              <a:t>Perceptron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>
                <a:ea typeface="新細明體" pitchFamily="-106" charset="-120"/>
              </a:rPr>
              <a:t>Margin Based Active </a:t>
            </a:r>
            <a:r>
              <a:rPr lang="en-US" altLang="zh-TW" sz="2600" dirty="0" smtClean="0">
                <a:ea typeface="新細明體" pitchFamily="-106" charset="-120"/>
              </a:rPr>
              <a:t>Learning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These algorithms are efficient and have a proven theoretical error bound under certain assumptions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We will present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200" dirty="0" smtClean="0">
                <a:ea typeface="新細明體" pitchFamily="-106" charset="-120"/>
              </a:rPr>
              <a:t>The algorithm description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200" dirty="0" smtClean="0">
                <a:ea typeface="新細明體" pitchFamily="-106" charset="-120"/>
              </a:rPr>
              <a:t>Assumptions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200" dirty="0" smtClean="0">
                <a:ea typeface="新細明體" pitchFamily="-106" charset="-120"/>
              </a:rPr>
              <a:t>Theoretical Bounds</a:t>
            </a:r>
            <a:endParaRPr lang="en-US" altLang="zh-TW" sz="2200" dirty="0">
              <a:ea typeface="新細明體" pitchFamily="-106" charset="-12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altLang="zh-TW" sz="2600" dirty="0">
              <a:ea typeface="新細明體" pitchFamily="-106" charset="-12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altLang="zh-TW" sz="2600" dirty="0" smtClean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endParaRPr lang="en-US" altLang="zh-TW" dirty="0" smtClean="0">
              <a:ea typeface="新細明體" pitchFamily="-10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602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6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219200"/>
                <a:ext cx="8610600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TW" sz="2600" dirty="0" smtClean="0">
                    <a:ea typeface="新細明體" pitchFamily="-106" charset="-120"/>
                  </a:rPr>
                  <a:t>Description of the algorithm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400" dirty="0" smtClean="0"/>
                  <a:t>Step 1: Get an unlabeled example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r>
                  <a:rPr lang="en-US" sz="2400" dirty="0" smtClean="0"/>
                  <a:t> drawn at random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sz="2400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Step 2: Randomly select two committee members to predict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</m:oMath>
                </a14:m>
                <a:endParaRPr lang="en-US" altLang="zh-TW" sz="2400" dirty="0" smtClean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Step 3: If the two predictions are equal then reject the example and return to Step1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Step 4: If the two predictions are different, get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c</m:t>
                    </m:r>
                    <m:r>
                      <a:rPr lang="en-US" sz="2400" b="0" i="0" smtClean="0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to be all concepts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sz="2400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sz="240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sz="2400" b="0" dirty="0" smtClean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Stop when consecutively reject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/>
                            <a:ea typeface="新細明體" pitchFamily="-106" charset="-120"/>
                          </a:rPr>
                          <m:t>1</m:t>
                        </m:r>
                      </m:num>
                      <m:den>
                        <m:r>
                          <a:rPr lang="zh-TW" altLang="en-US" sz="2400" i="1" smtClean="0">
                            <a:latin typeface="Cambria Math"/>
                            <a:ea typeface="新細明體" pitchFamily="-106" charset="-120"/>
                          </a:rPr>
                          <m:t>𝜖</m:t>
                        </m:r>
                      </m:den>
                    </m:f>
                    <m:func>
                      <m:funcPr>
                        <m:ctrlPr>
                          <a:rPr lang="en-US" altLang="zh-TW" sz="240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i="0" smtClean="0">
                            <a:latin typeface="Cambria Math"/>
                            <a:ea typeface="新細明體" pitchFamily="-106" charset="-12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TW" sz="240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 smtClean="0">
                                    <a:latin typeface="Cambria Math"/>
                                    <a:ea typeface="新細明體" pitchFamily="-106" charset="-12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(</m:t>
                                </m:r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𝑛</m:t>
                                </m:r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+1)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sz="2400" b="0" i="1" smtClean="0">
                                <a:latin typeface="Cambria Math"/>
                                <a:ea typeface="新細明體" pitchFamily="-106" charset="-120"/>
                              </a:rPr>
                              <m:t>3</m:t>
                            </m:r>
                            <m:r>
                              <a:rPr lang="zh-TW" altLang="en-US" sz="2400" b="0" i="1" smtClean="0">
                                <a:latin typeface="Cambria Math"/>
                                <a:ea typeface="新細明體" pitchFamily="-106" charset="-120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 examples</a:t>
                </a: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TW" sz="2400" dirty="0">
                  <a:ea typeface="新細明體" pitchFamily="-106" charset="-120"/>
                </a:endParaRPr>
              </a:p>
              <a:p>
                <a:pPr marL="344487" lvl="1" indent="0" eaLnBrk="1" hangingPunct="1">
                  <a:lnSpc>
                    <a:spcPct val="90000"/>
                  </a:lnSpc>
                  <a:buNone/>
                </a:pPr>
                <a:r>
                  <a:rPr lang="en-US" sz="2400" dirty="0" smtClean="0"/>
                  <a:t>     </a:t>
                </a:r>
                <a:endParaRPr lang="en-US" altLang="zh-TW" dirty="0" smtClean="0">
                  <a:ea typeface="新細明體" pitchFamily="-106" charset="-12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9200"/>
                <a:ext cx="8610600" cy="4953000"/>
              </a:xfrm>
              <a:prstGeom prst="rect">
                <a:avLst/>
              </a:prstGeom>
              <a:blipFill rotWithShape="1">
                <a:blip r:embed="rId3"/>
                <a:stretch>
                  <a:fillRect l="-354" t="-1968" r="-2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69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7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spcBef>
                    <a:spcPts val="0"/>
                  </a:spcBef>
                </a:pPr>
                <a:r>
                  <a:rPr lang="en-US" altLang="zh-TW" sz="2400" i="1" u="sng" dirty="0" smtClean="0">
                    <a:ea typeface="新細明體" pitchFamily="-106" charset="-120"/>
                  </a:rPr>
                  <a:t>Information Gain</a:t>
                </a:r>
                <a:r>
                  <a:rPr lang="en-US" altLang="zh-TW" sz="2400" dirty="0" smtClean="0">
                    <a:ea typeface="新細明體" pitchFamily="-106" charset="-120"/>
                  </a:rPr>
                  <a:t> </a:t>
                </a:r>
                <a:endParaRPr lang="en-US" altLang="zh-TW" sz="2000" b="0" dirty="0" smtClean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TW" sz="2000" dirty="0" smtClean="0">
                    <a:ea typeface="新細明體" pitchFamily="-106" charset="-120"/>
                  </a:rPr>
                  <a:t>The instantaneous information gain from the </a:t>
                </a:r>
                <a:r>
                  <a:rPr lang="en-US" altLang="zh-TW" sz="2000" i="1" dirty="0" smtClean="0">
                    <a:ea typeface="新細明體" pitchFamily="-106" charset="-120"/>
                  </a:rPr>
                  <a:t>i</a:t>
                </a:r>
                <a:r>
                  <a:rPr lang="en-US" altLang="zh-TW" sz="2000" dirty="0" smtClean="0">
                    <a:ea typeface="新細明體" pitchFamily="-106" charset="-120"/>
                  </a:rPr>
                  <a:t> </a:t>
                </a:r>
                <a:r>
                  <a:rPr lang="en-US" altLang="zh-TW" sz="2000" dirty="0" err="1" smtClean="0">
                    <a:ea typeface="新細明體" pitchFamily="-106" charset="-120"/>
                  </a:rPr>
                  <a:t>th</a:t>
                </a:r>
                <a:r>
                  <a:rPr lang="en-US" altLang="zh-TW" sz="2000" dirty="0" smtClean="0">
                    <a:ea typeface="新細明體" pitchFamily="-106" charset="-120"/>
                  </a:rPr>
                  <a:t> label example</a:t>
                </a:r>
              </a:p>
              <a:p>
                <a:pPr marL="344487" lvl="1" indent="0" eaLnBrk="1" hangingPunct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0" smtClean="0">
                          <a:latin typeface="Cambria Math"/>
                          <a:ea typeface="新細明體" pitchFamily="-106" charset="-120"/>
                        </a:rPr>
                        <m:t>−</m:t>
                      </m:r>
                      <m:func>
                        <m:funcPr>
                          <m:ctrlPr>
                            <a:rPr lang="en-US" altLang="zh-TW" sz="2000" i="1" smtClean="0">
                              <a:latin typeface="Cambria Math"/>
                              <a:ea typeface="新細明體" pitchFamily="-106" charset="-12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000" i="0" smtClean="0">
                              <a:latin typeface="Cambria Math"/>
                              <a:ea typeface="新細明體" pitchFamily="-106" charset="-12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sz="2000" i="1" smtClean="0">
                                  <a:latin typeface="Cambria Math"/>
                                  <a:ea typeface="新細明體" pitchFamily="-106" charset="-12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000" i="1" smtClean="0">
                                      <a:latin typeface="Cambria Math"/>
                                      <a:ea typeface="新細明體" pitchFamily="-106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𝑃𝑟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zh-TW" sz="2000" b="0" i="1" smtClean="0">
                                  <a:latin typeface="Cambria Math"/>
                                  <a:ea typeface="新細明體" pitchFamily="-106" charset="-12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000" b="0" i="1" smtClean="0">
                                  <a:latin typeface="Cambria Math"/>
                                  <a:ea typeface="新細明體" pitchFamily="-106" charset="-12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/>
                                      <a:ea typeface="新細明體" pitchFamily="-106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  <a:ea typeface="新細明體" pitchFamily="-106" charset="-120"/>
                                    </a:rPr>
                                    <m:t>𝑃𝑟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/>
                                      <a:ea typeface="新細明體" pitchFamily="-106" charset="-12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latin typeface="Cambria Math"/>
                                  <a:ea typeface="新細明體" pitchFamily="-106" charset="-12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/>
                                      <a:ea typeface="新細明體" pitchFamily="-106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  <a:ea typeface="新細明體" pitchFamily="-106" charset="-12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/>
                                      <a:ea typeface="新細明體" pitchFamily="-106" charset="-120"/>
                                    </a:rPr>
                                    <m:t>𝑖</m:t>
                                  </m:r>
                                  <m:r>
                                    <a:rPr lang="en-US" altLang="zh-TW" sz="20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TW" sz="2000" b="0" i="1" smtClean="0">
                                  <a:latin typeface="Cambria Math"/>
                                  <a:ea typeface="新細明體" pitchFamily="-106" charset="-12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TW" sz="1800" dirty="0" smtClean="0">
                  <a:ea typeface="新細明體" pitchFamily="-106" charset="-12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en-US" altLang="zh-TW" sz="2000" dirty="0" smtClean="0">
                    <a:ea typeface="新細明體" pitchFamily="-106" charset="-120"/>
                  </a:rPr>
                  <a:t>It is proved that there exists a uniform lower bound 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/>
                        <a:ea typeface="新細明體" pitchFamily="-106" charset="-120"/>
                      </a:rPr>
                      <m:t>1/9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+7/(18</m:t>
                    </m:r>
                    <m:func>
                      <m:funcPr>
                        <m:ctrlP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/>
                            <a:ea typeface="新細明體" pitchFamily="-106" charset="-120"/>
                          </a:rPr>
                          <m:t>ln</m:t>
                        </m:r>
                      </m:fName>
                      <m:e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2</m:t>
                        </m:r>
                      </m:e>
                    </m:func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r>
                  <a:rPr lang="en-US" altLang="zh-TW" sz="2000" dirty="0" smtClean="0">
                    <a:ea typeface="新細明體" pitchFamily="-106" charset="-120"/>
                  </a:rPr>
                  <a:t> for information gain for any dimension. </a:t>
                </a:r>
              </a:p>
              <a:p>
                <a:pPr marL="344487" lvl="1" indent="0" eaLnBrk="1" hangingPunct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TW" sz="2000" dirty="0">
                    <a:ea typeface="新細明體" pitchFamily="-106" charset="-120"/>
                  </a:rPr>
                  <a:t> </a:t>
                </a:r>
                <a:r>
                  <a:rPr lang="en-US" altLang="zh-TW" sz="2000" dirty="0" smtClean="0">
                    <a:ea typeface="新細明體" pitchFamily="-106" charset="-120"/>
                  </a:rPr>
                  <a:t>    </a:t>
                </a: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TW" sz="2400" dirty="0">
                  <a:ea typeface="新細明體" pitchFamily="-106" charset="-120"/>
                </a:endParaRPr>
              </a:p>
              <a:p>
                <a:pPr marL="344487" lvl="1" indent="0" eaLnBrk="1" hangingPunct="1">
                  <a:lnSpc>
                    <a:spcPct val="90000"/>
                  </a:lnSpc>
                  <a:buNone/>
                </a:pPr>
                <a:r>
                  <a:rPr lang="en-US" sz="2400" dirty="0" smtClean="0"/>
                  <a:t>     </a:t>
                </a:r>
                <a:endParaRPr lang="en-US" altLang="zh-TW" dirty="0" smtClean="0">
                  <a:ea typeface="新細明體" pitchFamily="-106" charset="-12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blipFill rotWithShape="1">
                <a:blip r:embed="rId3"/>
                <a:stretch>
                  <a:fillRect l="-286" t="-8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49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8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spcBef>
                    <a:spcPts val="0"/>
                  </a:spcBef>
                </a:pPr>
                <a:r>
                  <a:rPr lang="en-US" altLang="zh-TW" sz="2400" i="1" u="sng" dirty="0" smtClean="0">
                    <a:ea typeface="新細明體" pitchFamily="-106" charset="-120"/>
                  </a:rPr>
                  <a:t>Theorem</a:t>
                </a:r>
                <a:r>
                  <a:rPr lang="en-US" altLang="zh-TW" sz="2400" dirty="0" smtClean="0">
                    <a:ea typeface="新細明體" pitchFamily="-106" charset="-120"/>
                  </a:rPr>
                  <a:t> </a:t>
                </a:r>
                <a:br>
                  <a:rPr lang="en-US" altLang="zh-TW" sz="2400" dirty="0" smtClean="0">
                    <a:ea typeface="新細明體" pitchFamily="-106" charset="-120"/>
                  </a:rPr>
                </a:br>
                <a:r>
                  <a:rPr lang="en-US" altLang="zh-TW" sz="2400" dirty="0" smtClean="0">
                    <a:ea typeface="新細明體" pitchFamily="-106" charset="-120"/>
                  </a:rPr>
                  <a:t>If a concept class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  <a:ea typeface="新細明體" pitchFamily="-106" charset="-120"/>
                      </a:rPr>
                      <m:t>𝐶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has VC-dimension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0&lt;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𝑑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&lt; ∞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and the expected information gain of queries made by QBC is uniformly lower bounded by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𝑔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&gt;0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, then following holds with probability larger than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1 − </m:t>
                    </m:r>
                    <m:r>
                      <a:rPr lang="zh-TW" altLang="en-US" sz="2000" b="0" i="1" smtClean="0">
                        <a:latin typeface="Cambria Math"/>
                        <a:ea typeface="新細明體" pitchFamily="-106" charset="-120"/>
                      </a:rPr>
                      <m:t>𝛿</m:t>
                    </m:r>
                    <m:r>
                      <a:rPr lang="en-US" altLang="zh-TW" sz="2000" b="0" i="0" smtClean="0">
                        <a:latin typeface="Cambria Math"/>
                        <a:ea typeface="新細明體" pitchFamily="-106" charset="-120"/>
                      </a:rPr>
                      <m:t>,</m:t>
                    </m:r>
                  </m:oMath>
                </a14:m>
                <a:endParaRPr lang="en-US" altLang="zh-TW" sz="2000" b="0" dirty="0" smtClean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TW" sz="2000" dirty="0" smtClean="0">
                    <a:ea typeface="新細明體" pitchFamily="-106" charset="-120"/>
                  </a:rPr>
                  <a:t>The number of calls to sample is smaller than </a:t>
                </a:r>
              </a:p>
              <a:p>
                <a:pPr marL="344487" lvl="1" indent="0" eaLnBrk="1" hangingPunct="1">
                  <a:spcBef>
                    <a:spcPts val="0"/>
                  </a:spcBef>
                  <a:buNone/>
                </a:pPr>
                <a:r>
                  <a:rPr lang="en-US" altLang="zh-TW" sz="2000" dirty="0">
                    <a:ea typeface="新細明體" pitchFamily="-106" charset="-120"/>
                  </a:rPr>
                  <a:t> </a:t>
                </a:r>
                <a:r>
                  <a:rPr lang="en-US" altLang="zh-TW" sz="2000" dirty="0" smtClean="0">
                    <a:ea typeface="新細明體" pitchFamily="-106" charset="-12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/>
                            <a:ea typeface="新細明體" pitchFamily="-106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𝑚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/>
                        <a:ea typeface="新細明體" pitchFamily="-106" charset="-120"/>
                      </a:rPr>
                      <m:t>max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⁡(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4</m:t>
                        </m:r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𝑑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𝑒</m:t>
                        </m:r>
                        <m:r>
                          <a:rPr lang="zh-TW" altLang="en-US" sz="2000" b="0" i="1" smtClean="0">
                            <a:latin typeface="Cambria Math"/>
                            <a:ea typeface="新細明體" pitchFamily="-106" charset="-120"/>
                          </a:rPr>
                          <m:t>𝛿</m:t>
                        </m:r>
                      </m:den>
                    </m:f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,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160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𝑑</m:t>
                            </m:r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𝑔</m:t>
                        </m:r>
                        <m:r>
                          <a:rPr lang="zh-TW" altLang="en-US" sz="2000" b="0" i="1" smtClean="0">
                            <a:latin typeface="Cambria Math"/>
                            <a:ea typeface="新細明體" pitchFamily="-106" charset="-120"/>
                          </a:rPr>
                          <m:t>𝜖</m:t>
                        </m:r>
                      </m:den>
                    </m:f>
                    <m:func>
                      <m:funcPr>
                        <m:ctrlP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/>
                            <a:ea typeface="新細明體" pitchFamily="-106" charset="-120"/>
                          </a:rPr>
                          <m:t>max</m:t>
                        </m:r>
                      </m:fName>
                      <m:e>
                        <m:sSup>
                          <m:sSupPr>
                            <m:ctrlP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000" i="1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i="1">
                                    <a:latin typeface="Cambria Math"/>
                                    <a:ea typeface="新細明體" pitchFamily="-106" charset="-120"/>
                                  </a:rPr>
                                  <m:t>6, </m:t>
                                </m:r>
                                <m:func>
                                  <m:funcPr>
                                    <m:ctrlPr>
                                      <a:rPr lang="en-US" altLang="zh-TW" sz="2000" i="1">
                                        <a:latin typeface="Cambria Math"/>
                                        <a:ea typeface="新細明體" pitchFamily="-106" charset="-12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sz="2000">
                                        <a:latin typeface="Cambria Math"/>
                                        <a:ea typeface="新細明體" pitchFamily="-106" charset="-120"/>
                                      </a:rPr>
                                      <m:t>ln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TW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  <m:t>80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zh-TW" altLang="en-US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  <m:t>𝜀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TW" altLang="en-US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𝛿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zh-TW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  <m:t>𝑔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endParaRPr lang="en-US" altLang="zh-TW" sz="2000" dirty="0" smtClean="0">
                  <a:ea typeface="新細明體" pitchFamily="-106" charset="-12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en-US" altLang="zh-TW" sz="2000" dirty="0">
                    <a:ea typeface="新細明體" pitchFamily="-106" charset="-120"/>
                  </a:rPr>
                  <a:t>The number of calls to </a:t>
                </a:r>
                <a:r>
                  <a:rPr lang="en-US" altLang="zh-TW" sz="2000" dirty="0" smtClean="0">
                    <a:ea typeface="新細明體" pitchFamily="-106" charset="-120"/>
                  </a:rPr>
                  <a:t>label </a:t>
                </a:r>
                <a:r>
                  <a:rPr lang="en-US" altLang="zh-TW" sz="2000" dirty="0">
                    <a:ea typeface="新細明體" pitchFamily="-106" charset="-120"/>
                  </a:rPr>
                  <a:t>is smaller than </a:t>
                </a:r>
                <a:endParaRPr lang="en-US" altLang="zh-TW" sz="2000" dirty="0" smtClean="0">
                  <a:ea typeface="新細明體" pitchFamily="-106" charset="-120"/>
                </a:endParaRPr>
              </a:p>
              <a:p>
                <a:pPr marL="344487" lvl="1" indent="0" eaLnBrk="1" hangingPunct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TW" sz="2000" dirty="0">
                    <a:ea typeface="新細明體" pitchFamily="-106" charset="-120"/>
                  </a:rPr>
                  <a:t> </a:t>
                </a:r>
                <a:r>
                  <a:rPr lang="en-US" altLang="zh-TW" sz="2000" dirty="0" smtClean="0">
                    <a:ea typeface="新細明體" pitchFamily="-106" charset="-12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/>
                            <a:ea typeface="新細明體" pitchFamily="-106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𝑛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  <a:ea typeface="新細明體" pitchFamily="-106" charset="-120"/>
                          </a:rPr>
                          <m:t>0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  <a:ea typeface="新細明體" pitchFamily="-106" charset="-120"/>
                      </a:rPr>
                      <m:t>=</m:t>
                    </m:r>
                    <m:f>
                      <m:fPr>
                        <m:ctrlPr>
                          <a:rPr lang="en-US" altLang="zh-TW" sz="200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10(</m:t>
                        </m:r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𝑑</m:t>
                        </m:r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+1)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𝑔</m:t>
                        </m:r>
                      </m:den>
                    </m:f>
                    <m:func>
                      <m:funcPr>
                        <m:ctrlPr>
                          <a:rPr lang="en-US" altLang="zh-TW" sz="200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i="0" smtClean="0">
                            <a:latin typeface="Cambria Math"/>
                            <a:ea typeface="新細明體" pitchFamily="-106" charset="-12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TW" sz="200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zh-TW" altLang="en-US" sz="2000" i="1" smtClean="0">
                                <a:latin typeface="Cambria Math"/>
                                <a:ea typeface="新細明體" pitchFamily="-106" charset="-120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endParaRPr lang="en-US" altLang="zh-TW" sz="2000" dirty="0" smtClean="0">
                  <a:ea typeface="新細明體" pitchFamily="-106" charset="-12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en-US" altLang="zh-TW" sz="2000" dirty="0" smtClean="0">
                    <a:ea typeface="新細明體" pitchFamily="-106" charset="-120"/>
                  </a:rPr>
                  <a:t>The probability that the prediction algorithm </a:t>
                </a:r>
                <a:r>
                  <a:rPr lang="en-US" sz="2000" dirty="0" smtClean="0"/>
                  <a:t>by </a:t>
                </a:r>
                <a:r>
                  <a:rPr lang="en-US" sz="2000" dirty="0"/>
                  <a:t>picking a hypothesis </a:t>
                </a:r>
                <a:r>
                  <a:rPr lang="en-US" sz="2000" i="1" dirty="0"/>
                  <a:t>h</a:t>
                </a:r>
                <a:r>
                  <a:rPr lang="en-US" sz="2000" dirty="0"/>
                  <a:t> random from version space</a:t>
                </a:r>
                <a:r>
                  <a:rPr lang="en-US" altLang="zh-TW" sz="2000" dirty="0" smtClean="0">
                    <a:ea typeface="新細明體" pitchFamily="-106" charset="-120"/>
                  </a:rPr>
                  <a:t> of QBC makes a mistake is smaller than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/>
                        <a:ea typeface="新細明體" pitchFamily="-106" charset="-120"/>
                      </a:rPr>
                      <m:t>𝜖</m:t>
                    </m:r>
                  </m:oMath>
                </a14:m>
                <a:r>
                  <a:rPr lang="en-US" sz="2000" dirty="0" smtClean="0">
                    <a:ea typeface="新細明體" pitchFamily="-106" charset="-120"/>
                  </a:rPr>
                  <a:t>. [</a:t>
                </a:r>
                <a:r>
                  <a:rPr lang="en-US" sz="2000" dirty="0" smtClean="0"/>
                  <a:t>Freund 97</a:t>
                </a:r>
                <a:r>
                  <a:rPr lang="en-US" sz="2000" dirty="0" smtClean="0">
                    <a:ea typeface="新細明體" pitchFamily="-106" charset="-120"/>
                  </a:rPr>
                  <a:t>]</a:t>
                </a:r>
                <a:endParaRPr lang="en-US" altLang="zh-TW" sz="2000" dirty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TW" sz="2400" dirty="0">
                  <a:ea typeface="新細明體" pitchFamily="-106" charset="-120"/>
                </a:endParaRPr>
              </a:p>
              <a:p>
                <a:pPr marL="344487" lvl="1" indent="0" eaLnBrk="1" hangingPunct="1">
                  <a:lnSpc>
                    <a:spcPct val="90000"/>
                  </a:lnSpc>
                  <a:buNone/>
                </a:pPr>
                <a:r>
                  <a:rPr lang="en-US" sz="2400" dirty="0" smtClean="0"/>
                  <a:t>     </a:t>
                </a:r>
                <a:endParaRPr lang="en-US" altLang="zh-TW" dirty="0" smtClean="0">
                  <a:ea typeface="新細明體" pitchFamily="-106" charset="-12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blipFill rotWithShape="1">
                <a:blip r:embed="rId3"/>
                <a:stretch>
                  <a:fillRect l="-286" t="-835" r="-1071" b="-2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5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9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spcBef>
                    <a:spcPts val="0"/>
                  </a:spcBef>
                </a:pPr>
                <a:r>
                  <a:rPr lang="en-US" altLang="zh-TW" sz="2400" i="1" u="sng" dirty="0" smtClean="0">
                    <a:ea typeface="新細明體" pitchFamily="-106" charset="-120"/>
                  </a:rPr>
                  <a:t>Proof</a:t>
                </a:r>
                <a:endParaRPr lang="en-US" altLang="zh-TW" sz="2000" b="0" dirty="0" smtClean="0">
                  <a:ea typeface="新細明體" pitchFamily="-106" charset="-12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en-US" altLang="zh-TW" sz="2000" dirty="0">
                    <a:ea typeface="新細明體" pitchFamily="-106" charset="-120"/>
                  </a:rPr>
                  <a:t>There exists a lower bound for the cumulative information content of first </a:t>
                </a:r>
                <a:r>
                  <a:rPr lang="en-US" altLang="zh-TW" sz="2000" dirty="0" smtClean="0">
                    <a:ea typeface="新細明體" pitchFamily="-106" charset="-120"/>
                  </a:rPr>
                  <a:t>n</a:t>
                </a:r>
                <a:r>
                  <a:rPr lang="en-US" altLang="zh-TW" sz="2000" baseline="-25000" dirty="0" smtClean="0">
                    <a:ea typeface="新細明體" pitchFamily="-106" charset="-120"/>
                  </a:rPr>
                  <a:t>0</a:t>
                </a:r>
                <a:r>
                  <a:rPr lang="en-US" altLang="zh-TW" sz="2000" dirty="0" smtClean="0">
                    <a:ea typeface="新細明體" pitchFamily="-106" charset="-120"/>
                  </a:rPr>
                  <a:t> queries</a:t>
                </a:r>
                <a:endParaRPr lang="en-US" altLang="zh-TW" sz="1800" dirty="0" smtClean="0">
                  <a:ea typeface="新細明體" pitchFamily="-106" charset="-12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en-US" altLang="zh-TW" sz="2000" dirty="0">
                    <a:ea typeface="新細明體" pitchFamily="-106" charset="-120"/>
                  </a:rPr>
                  <a:t>There exists a higher bound for the cumulative information content of the first </a:t>
                </a:r>
                <a:r>
                  <a:rPr lang="en-US" altLang="zh-TW" sz="2000" dirty="0" smtClean="0">
                    <a:ea typeface="新細明體" pitchFamily="-106" charset="-120"/>
                  </a:rPr>
                  <a:t>m</a:t>
                </a:r>
                <a:r>
                  <a:rPr lang="en-US" altLang="zh-TW" sz="2000" baseline="-25000" dirty="0" smtClean="0">
                    <a:ea typeface="新細明體" pitchFamily="-106" charset="-120"/>
                  </a:rPr>
                  <a:t>0</a:t>
                </a:r>
                <a:r>
                  <a:rPr lang="en-US" altLang="zh-TW" sz="2000" dirty="0" smtClean="0">
                    <a:ea typeface="新細明體" pitchFamily="-106" charset="-120"/>
                  </a:rPr>
                  <a:t> examples</a:t>
                </a: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en-US" sz="2000" dirty="0"/>
                  <a:t>From </a:t>
                </a:r>
                <a:r>
                  <a:rPr lang="en-US" sz="2000" dirty="0" smtClean="0"/>
                  <a:t>first two lemmas, get the relation between </a:t>
                </a:r>
                <a:r>
                  <a:rPr lang="en-US" altLang="zh-TW" sz="2000" dirty="0" smtClean="0">
                    <a:ea typeface="新細明體" pitchFamily="-106" charset="-120"/>
                  </a:rPr>
                  <a:t>m</a:t>
                </a:r>
                <a:r>
                  <a:rPr lang="en-US" altLang="zh-TW" sz="2000" baseline="-25000" dirty="0" smtClean="0">
                    <a:ea typeface="新細明體" pitchFamily="-106" charset="-120"/>
                  </a:rPr>
                  <a:t>0 </a:t>
                </a:r>
                <a:r>
                  <a:rPr lang="en-US" altLang="zh-TW" sz="2000" dirty="0" smtClean="0">
                    <a:ea typeface="新細明體" pitchFamily="-106" charset="-120"/>
                  </a:rPr>
                  <a:t>and </a:t>
                </a:r>
                <a:r>
                  <a:rPr lang="en-US" altLang="zh-TW" sz="2000" dirty="0">
                    <a:ea typeface="新細明體" pitchFamily="-106" charset="-120"/>
                  </a:rPr>
                  <a:t>n</a:t>
                </a:r>
                <a:r>
                  <a:rPr lang="en-US" altLang="zh-TW" sz="2000" baseline="-25000" dirty="0">
                    <a:ea typeface="新細明體" pitchFamily="-106" charset="-120"/>
                  </a:rPr>
                  <a:t>0</a:t>
                </a:r>
                <a:endParaRPr lang="en-US" sz="2000" dirty="0" smtClean="0"/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en-US" sz="2000" dirty="0"/>
                  <a:t>The number of consecutive rejected examples guarantees that the algorithm stops before testing </a:t>
                </a:r>
                <a:r>
                  <a:rPr lang="en-US" altLang="zh-TW" sz="2000" dirty="0">
                    <a:ea typeface="新細明體" pitchFamily="-106" charset="-120"/>
                  </a:rPr>
                  <a:t>m</a:t>
                </a:r>
                <a:r>
                  <a:rPr lang="en-US" altLang="zh-TW" sz="2000" baseline="-25000" dirty="0">
                    <a:ea typeface="新細明體" pitchFamily="-106" charset="-120"/>
                  </a:rPr>
                  <a:t>0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+ 1 </a:t>
                </a:r>
                <a:r>
                  <a:rPr lang="en-US" sz="2000" dirty="0" smtClean="0"/>
                  <a:t>examples</a:t>
                </a: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en-US" sz="2000" dirty="0"/>
                  <a:t>Gibbs prediction by QBC and consecutive rejected examples gives a </a:t>
                </a:r>
                <a:r>
                  <a:rPr lang="en-US" sz="2000" dirty="0" smtClean="0"/>
                  <a:t>error bound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lvl="1" eaLnBrk="1" hangingPunct="1">
                  <a:spcBef>
                    <a:spcPts val="600"/>
                  </a:spcBef>
                </a:pPr>
                <a:endParaRPr lang="en-US" sz="2000" dirty="0"/>
              </a:p>
              <a:p>
                <a:pPr lvl="1" eaLnBrk="1" hangingPunct="1">
                  <a:spcBef>
                    <a:spcPts val="600"/>
                  </a:spcBef>
                </a:pPr>
                <a:endParaRPr lang="en-US" sz="2000" dirty="0"/>
              </a:p>
              <a:p>
                <a:pPr lvl="1" eaLnBrk="1" hangingPunct="1">
                  <a:spcBef>
                    <a:spcPts val="600"/>
                  </a:spcBef>
                </a:pPr>
                <a:endParaRPr lang="en-US" altLang="zh-TW" sz="2000" dirty="0">
                  <a:ea typeface="新細明體" pitchFamily="-106" charset="-120"/>
                </a:endParaRPr>
              </a:p>
              <a:p>
                <a:pPr marL="344487" lvl="1" indent="0" eaLnBrk="1" hangingPunct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TW" sz="2000" dirty="0" smtClean="0">
                    <a:ea typeface="新細明體" pitchFamily="-106" charset="-120"/>
                  </a:rPr>
                  <a:t>     </a:t>
                </a: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TW" sz="2400" dirty="0">
                  <a:ea typeface="新細明體" pitchFamily="-106" charset="-120"/>
                </a:endParaRPr>
              </a:p>
              <a:p>
                <a:pPr marL="344487" lvl="1" indent="0" eaLnBrk="1" hangingPunct="1">
                  <a:lnSpc>
                    <a:spcPct val="90000"/>
                  </a:lnSpc>
                  <a:buNone/>
                </a:pPr>
                <a:r>
                  <a:rPr lang="en-US" sz="2400" dirty="0" smtClean="0"/>
                  <a:t>     </a:t>
                </a:r>
                <a:endParaRPr lang="en-US" altLang="zh-TW" dirty="0" smtClean="0">
                  <a:ea typeface="新細明體" pitchFamily="-106" charset="-12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blipFill rotWithShape="1">
                <a:blip r:embed="rId3"/>
                <a:stretch>
                  <a:fillRect l="-286" t="-835" r="-9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2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14676</TotalTime>
  <Words>1490</Words>
  <Application>Microsoft Office PowerPoint</Application>
  <PresentationFormat>On-screen Show (4:3)</PresentationFormat>
  <Paragraphs>282</Paragraphs>
  <Slides>31</Slides>
  <Notes>9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Edge</vt:lpstr>
      <vt:lpstr>Empirical Study of  Active Learning Algorithms</vt:lpstr>
      <vt:lpstr>Motivation</vt:lpstr>
      <vt:lpstr>What is Active Learning?</vt:lpstr>
      <vt:lpstr>Active Learning</vt:lpstr>
      <vt:lpstr>Algorithms</vt:lpstr>
      <vt:lpstr>Query By Committee</vt:lpstr>
      <vt:lpstr>Query By Committee</vt:lpstr>
      <vt:lpstr>Query By Committee</vt:lpstr>
      <vt:lpstr>Query By Committee</vt:lpstr>
      <vt:lpstr>Query By Committee</vt:lpstr>
      <vt:lpstr>Active Perceptron</vt:lpstr>
      <vt:lpstr>Active Perceptron</vt:lpstr>
      <vt:lpstr>Margin Based Active Learning</vt:lpstr>
      <vt:lpstr>Margin Based Active Learning</vt:lpstr>
      <vt:lpstr>Margin Based Active Learning</vt:lpstr>
      <vt:lpstr>Algorithms Recap</vt:lpstr>
      <vt:lpstr>Experiment Setup</vt:lpstr>
      <vt:lpstr>Experiment-Linear Separable  </vt:lpstr>
      <vt:lpstr>Experiment-Linear Separable  </vt:lpstr>
      <vt:lpstr>Experiment-Linear Separable  </vt:lpstr>
      <vt:lpstr>Experiment-Linear Separable  </vt:lpstr>
      <vt:lpstr>Experiment-Linear Separable  </vt:lpstr>
      <vt:lpstr>Experiment Setup</vt:lpstr>
      <vt:lpstr>Experiment-Noisy  </vt:lpstr>
      <vt:lpstr>Experiment-Real Data  </vt:lpstr>
      <vt:lpstr>Experiment-Real Data  </vt:lpstr>
      <vt:lpstr>Experiment-Real Data  </vt:lpstr>
      <vt:lpstr>Closing Remarks</vt:lpstr>
      <vt:lpstr>Ongoing</vt:lpstr>
      <vt:lpstr>Reference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and Operators for Continuous Queries on Data Streams</dc:title>
  <dc:creator>MICROSOFT</dc:creator>
  <cp:lastModifiedBy>Gs</cp:lastModifiedBy>
  <cp:revision>622</cp:revision>
  <dcterms:created xsi:type="dcterms:W3CDTF">2004-09-06T02:58:46Z</dcterms:created>
  <dcterms:modified xsi:type="dcterms:W3CDTF">2011-11-30T19:47:46Z</dcterms:modified>
</cp:coreProperties>
</file>