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9"/>
  </p:notesMasterIdLst>
  <p:handoutMasterIdLst>
    <p:handoutMasterId r:id="rId10"/>
  </p:handoutMasterIdLst>
  <p:sldIdLst>
    <p:sldId id="256" r:id="rId2"/>
    <p:sldId id="459" r:id="rId3"/>
    <p:sldId id="460" r:id="rId4"/>
    <p:sldId id="461" r:id="rId5"/>
    <p:sldId id="462" r:id="rId6"/>
    <p:sldId id="463" r:id="rId7"/>
    <p:sldId id="458" r:id="rId8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126"/>
    </p:cViewPr>
  </p:sorterViewPr>
  <p:notesViewPr>
    <p:cSldViewPr>
      <p:cViewPr varScale="1">
        <p:scale>
          <a:sx n="83" d="100"/>
          <a:sy n="83" d="100"/>
        </p:scale>
        <p:origin x="-1872" y="-78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C7D9A410-6537-467F-BC55-53142A040D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14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DFAA0BD4-28E6-4AA9-A380-6B49DDD43F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35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EFA26795-9CB1-432C-9B68-F9BC449F0C4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+mn-ea"/>
            </a:endParaRPr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77136-09BD-42A7-BD55-FAEE866D8038}" type="datetime1">
              <a:rPr lang="en-US"/>
              <a:pPr/>
              <a:t>11/28/2011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196BC-2E4A-4CEA-AD6E-CC321A37B0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4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33678-414D-4A37-B058-1C5382BE48CC}" type="datetime1">
              <a:rPr lang="en-US"/>
              <a:pPr/>
              <a:t>11/28/2011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C17434-52A0-4DA8-B764-F82370E486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4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7142AC-DCDB-4038-8B72-EFAF17E95763}" type="datetime1">
              <a:rPr lang="en-US"/>
              <a:pPr/>
              <a:t>11/28/2011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F64E6-9C6F-4ABF-899F-68626E0F77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51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A21BFF-F3AD-4524-BC0D-644D41C25A37}" type="datetime1">
              <a:rPr lang="en-US"/>
              <a:pPr/>
              <a:t>11/28/2011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4022C-6C12-459F-8B84-15571B1B8A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80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9CE6A4-7A2F-49B6-9BFD-A0D0130AD4AA}" type="datetime1">
              <a:rPr lang="en-US"/>
              <a:pPr/>
              <a:t>11/28/2011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C2A3D-BFC2-4D99-B028-721B28A032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98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E55CE8-395B-4FC8-887F-58966868E366}" type="datetime1">
              <a:rPr lang="en-US"/>
              <a:pPr/>
              <a:t>11/28/2011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770382-BC82-4341-A115-2AEA2ECE15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99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CBDEA8-5042-47DF-8252-9BC329ED4AEE}" type="datetime1">
              <a:rPr lang="en-US"/>
              <a:pPr/>
              <a:t>11/28/2011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E695B-4F1D-41E1-B65F-F468A56C7F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8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7974EE-B68F-4DD2-AB56-A69D47976A66}" type="datetime1">
              <a:rPr lang="en-US"/>
              <a:pPr/>
              <a:t>11/28/2011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4EAB18-E0EA-45DC-AA4D-A7A0A79425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3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D585EB-EFAB-4A49-8EDC-31F3C1C9C862}" type="datetime1">
              <a:rPr lang="en-US"/>
              <a:pPr/>
              <a:t>11/28/2011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8C0E86-136F-4F22-84CD-36282058DF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2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6E1A5-B230-4B7D-A202-8D37E722DD9C}" type="datetime1">
              <a:rPr lang="en-US"/>
              <a:pPr/>
              <a:t>11/28/2011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A32917-FA71-4093-BEE2-AF7C7132EC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9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871E49-5E8F-4D0B-864D-31780362091F}" type="datetime1">
              <a:rPr lang="en-US"/>
              <a:pPr/>
              <a:t>11/28/2011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639505-9D04-4F77-B2BF-CA7E6B934F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852797-1293-4981-8226-3D2D8AFDC94B}" type="datetime1">
              <a:rPr lang="en-US"/>
              <a:pPr/>
              <a:t>11/28/2011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3AFC60-747B-4E61-ABDC-12B47A4B07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53C2C0-8EB7-45A2-BD78-85B06E844851}" type="datetime1">
              <a:rPr lang="en-US"/>
              <a:pPr/>
              <a:t>11/28/2011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D1F937-E494-4D70-8942-DB4AA976F2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6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084496-27D4-46DF-A34B-C191FE530B09}" type="datetime1">
              <a:rPr lang="en-US"/>
              <a:pPr/>
              <a:t>11/28/2011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EE5CB-C53B-4624-9D01-2A3D488B90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3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D3CAE7-299B-4EB0-8A44-D3A7371EA6BC}" type="datetime1">
              <a:rPr lang="en-US"/>
              <a:pPr/>
              <a:t>11/28/2011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D93CB2-8AA9-47D9-B93C-3632578EF0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0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-106" charset="0"/>
              </a:defRPr>
            </a:lvl1pPr>
          </a:lstStyle>
          <a:p>
            <a:fld id="{3CF3EC0B-A545-4EF2-BA77-EC7DF0406A33}" type="datetime1">
              <a:rPr lang="en-US"/>
              <a:pPr/>
              <a:t>11/28/2011</a:t>
            </a:fld>
            <a:endParaRPr lang="en-US"/>
          </a:p>
        </p:txBody>
      </p:sp>
      <p:sp>
        <p:nvSpPr>
          <p:cNvPr id="340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-106" charset="0"/>
              </a:defRPr>
            </a:lvl1pPr>
          </a:lstStyle>
          <a:p>
            <a:fld id="{424B4E36-1020-4168-8DED-4B9EEB3085E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4099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4100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pitchFamily="-106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-106" charset="2"/>
        <a:buChar char="n"/>
        <a:defRPr sz="30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-106" charset="2"/>
        <a:buChar char="q"/>
        <a:defRPr sz="26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-106" charset="2"/>
        <a:buChar char="n"/>
        <a:defRPr sz="22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6" charset="2"/>
        <a:buChar char="q"/>
        <a:defRPr sz="2000"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20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83FA9C9E-2388-456A-AF2D-3C435243F862}" type="slidenum">
              <a:rPr lang="en-US" sz="1200">
                <a:latin typeface="Garamond" pitchFamily="-106" charset="0"/>
              </a:rPr>
              <a:pPr eaLnBrk="1" hangingPunct="1"/>
              <a:t>1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219200"/>
          </a:xfrm>
        </p:spPr>
        <p:txBody>
          <a:bodyPr/>
          <a:lstStyle/>
          <a:p>
            <a:pPr algn="ctr" eaLnBrk="1" hangingPunct="1"/>
            <a:r>
              <a:rPr lang="en-US" altLang="zh-TW" sz="5400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Active Learning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324600" cy="1295400"/>
          </a:xfrm>
        </p:spPr>
        <p:txBody>
          <a:bodyPr/>
          <a:lstStyle/>
          <a:p>
            <a:pPr algn="r" eaLnBrk="1" hangingPunct="1">
              <a:buFont typeface="Wingdings" pitchFamily="-106" charset="2"/>
              <a:buNone/>
            </a:pPr>
            <a:r>
              <a:rPr lang="en-US" altLang="zh-TW" dirty="0" smtClean="0">
                <a:ea typeface="新細明體" pitchFamily="-106" charset="-120"/>
              </a:rPr>
              <a:t>Chen Liu, Shi Gao and Ye </a:t>
            </a:r>
            <a:r>
              <a:rPr lang="en-US" altLang="zh-TW" dirty="0" err="1" smtClean="0">
                <a:ea typeface="新細明體" pitchFamily="-106" charset="-120"/>
              </a:rPr>
              <a:t>Tian</a:t>
            </a:r>
            <a:endParaRPr lang="en-US" altLang="zh-TW" dirty="0" smtClean="0">
              <a:ea typeface="新細明體" pitchFamily="-106" charset="-120"/>
            </a:endParaRPr>
          </a:p>
          <a:p>
            <a:pPr eaLnBrk="1" hangingPunct="1">
              <a:buFont typeface="Wingdings" pitchFamily="-106" charset="2"/>
              <a:buNone/>
            </a:pPr>
            <a:r>
              <a:rPr lang="en-US" altLang="zh-TW" dirty="0" smtClean="0">
                <a:ea typeface="新細明體" pitchFamily="-106" charset="-120"/>
              </a:rPr>
              <a:t>University of California, Los Angeles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2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Motivation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458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A whole lot of unlabeled points available, but labels expensive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Choose data points which are most informative</a:t>
            </a:r>
          </a:p>
          <a:p>
            <a:pPr eaLnBrk="1" hangingPunct="1">
              <a:lnSpc>
                <a:spcPct val="90000"/>
              </a:lnSpc>
            </a:pPr>
            <a:endParaRPr lang="en-US" altLang="zh-TW" sz="2600" dirty="0" smtClean="0">
              <a:ea typeface="新細明體" pitchFamily="-106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Learn Actively: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Select the query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Maximize the accuracy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Minimize the cost (the number of labeling)</a:t>
            </a:r>
          </a:p>
          <a:p>
            <a:pPr eaLnBrk="1" hangingPunct="1">
              <a:lnSpc>
                <a:spcPct val="90000"/>
              </a:lnSpc>
            </a:pPr>
            <a:endParaRPr lang="en-US" altLang="zh-TW" sz="2600" dirty="0" smtClean="0">
              <a:ea typeface="新細明體" pitchFamily="-106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>
                <a:ea typeface="新細明體" pitchFamily="-106" charset="-120"/>
              </a:rPr>
              <a:t>Goal: </a:t>
            </a:r>
            <a:r>
              <a:rPr lang="en-US" sz="2600" dirty="0">
                <a:ea typeface="新細明體" pitchFamily="-106" charset="-120"/>
              </a:rPr>
              <a:t>accurate classifier with minimum cost</a:t>
            </a:r>
            <a:endParaRPr lang="en-US" altLang="zh-TW" sz="2600" dirty="0">
              <a:ea typeface="新細明體" pitchFamily="-10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047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3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Motivation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610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The condition of active learning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A large number of unlabeled points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Can query any point for label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600" dirty="0" smtClean="0">
              <a:ea typeface="新細明體" pitchFamily="-106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Example: threshold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Find transition between 0 and 1 labels in minimum steps</a:t>
            </a:r>
            <a:endParaRPr lang="en-US" altLang="zh-TW" sz="2400" dirty="0" smtClean="0">
              <a:ea typeface="新細明體" pitchFamily="-106" charset="-12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600" dirty="0">
              <a:ea typeface="新細明體" pitchFamily="-106" charset="-12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838200" y="5181600"/>
            <a:ext cx="563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4600" y="496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32766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x</a:t>
            </a: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35052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38862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43434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49530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56388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81305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812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1295400" y="496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7" name="TextBox 21"/>
          <p:cNvSpPr txBox="1">
            <a:spLocks noChangeArrowheads="1"/>
          </p:cNvSpPr>
          <p:nvPr/>
        </p:nvSpPr>
        <p:spPr bwMode="auto">
          <a:xfrm>
            <a:off x="131445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22"/>
          <p:cNvSpPr txBox="1">
            <a:spLocks noChangeArrowheads="1"/>
          </p:cNvSpPr>
          <p:nvPr/>
        </p:nvSpPr>
        <p:spPr bwMode="auto">
          <a:xfrm>
            <a:off x="1981200" y="4648200"/>
            <a:ext cx="292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23"/>
          <p:cNvSpPr txBox="1">
            <a:spLocks noChangeArrowheads="1"/>
          </p:cNvSpPr>
          <p:nvPr/>
        </p:nvSpPr>
        <p:spPr bwMode="auto">
          <a:xfrm>
            <a:off x="25146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24"/>
          <p:cNvSpPr txBox="1">
            <a:spLocks noChangeArrowheads="1"/>
          </p:cNvSpPr>
          <p:nvPr/>
        </p:nvSpPr>
        <p:spPr bwMode="auto">
          <a:xfrm>
            <a:off x="2771775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329565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6"/>
          <p:cNvSpPr txBox="1">
            <a:spLocks noChangeArrowheads="1"/>
          </p:cNvSpPr>
          <p:nvPr/>
        </p:nvSpPr>
        <p:spPr bwMode="auto">
          <a:xfrm>
            <a:off x="35814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3" name="TextBox 27"/>
          <p:cNvSpPr txBox="1">
            <a:spLocks noChangeArrowheads="1"/>
          </p:cNvSpPr>
          <p:nvPr/>
        </p:nvSpPr>
        <p:spPr bwMode="auto">
          <a:xfrm>
            <a:off x="3886199" y="4648200"/>
            <a:ext cx="155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4" name="TextBox 28"/>
          <p:cNvSpPr txBox="1">
            <a:spLocks noChangeArrowheads="1"/>
          </p:cNvSpPr>
          <p:nvPr/>
        </p:nvSpPr>
        <p:spPr bwMode="auto">
          <a:xfrm>
            <a:off x="43434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5" name="TextBox 29"/>
          <p:cNvSpPr txBox="1">
            <a:spLocks noChangeArrowheads="1"/>
          </p:cNvSpPr>
          <p:nvPr/>
        </p:nvSpPr>
        <p:spPr bwMode="auto">
          <a:xfrm>
            <a:off x="49530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6" name="TextBox 30"/>
          <p:cNvSpPr txBox="1">
            <a:spLocks noChangeArrowheads="1"/>
          </p:cNvSpPr>
          <p:nvPr/>
        </p:nvSpPr>
        <p:spPr bwMode="auto">
          <a:xfrm>
            <a:off x="56388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7" name="TextBox 21"/>
          <p:cNvSpPr txBox="1">
            <a:spLocks noChangeArrowheads="1"/>
          </p:cNvSpPr>
          <p:nvPr/>
        </p:nvSpPr>
        <p:spPr bwMode="auto">
          <a:xfrm>
            <a:off x="1295400" y="4659312"/>
            <a:ext cx="34867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1"/>
          <p:cNvSpPr txBox="1">
            <a:spLocks noChangeArrowheads="1"/>
          </p:cNvSpPr>
          <p:nvPr/>
        </p:nvSpPr>
        <p:spPr bwMode="auto">
          <a:xfrm>
            <a:off x="2851727" y="4648200"/>
            <a:ext cx="34867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1"/>
          <p:cNvSpPr txBox="1">
            <a:spLocks noChangeArrowheads="1"/>
          </p:cNvSpPr>
          <p:nvPr/>
        </p:nvSpPr>
        <p:spPr bwMode="auto">
          <a:xfrm>
            <a:off x="3276600" y="4648200"/>
            <a:ext cx="34867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7"/>
          <p:cNvSpPr txBox="1">
            <a:spLocks noChangeArrowheads="1"/>
          </p:cNvSpPr>
          <p:nvPr/>
        </p:nvSpPr>
        <p:spPr bwMode="auto">
          <a:xfrm>
            <a:off x="3904816" y="4648200"/>
            <a:ext cx="36238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1" name="TextBox 27"/>
          <p:cNvSpPr txBox="1">
            <a:spLocks noChangeArrowheads="1"/>
          </p:cNvSpPr>
          <p:nvPr/>
        </p:nvSpPr>
        <p:spPr bwMode="auto">
          <a:xfrm>
            <a:off x="3505200" y="4648200"/>
            <a:ext cx="36238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2" name="TextBox 27"/>
          <p:cNvSpPr txBox="1">
            <a:spLocks noChangeArrowheads="1"/>
          </p:cNvSpPr>
          <p:nvPr/>
        </p:nvSpPr>
        <p:spPr bwMode="auto">
          <a:xfrm>
            <a:off x="5638800" y="4648200"/>
            <a:ext cx="36238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1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78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4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Problem Statement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3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5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Algorithms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610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Active Perceptron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Margin Based Active Learning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Query by Committee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Query an example based on the degree of disagreement between committee of classifiers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Select “most informative” data to optimize expected gain</a:t>
            </a:r>
          </a:p>
          <a:p>
            <a:pPr marL="344487" lvl="1" indent="0" eaLnBrk="1" hangingPunct="1">
              <a:lnSpc>
                <a:spcPct val="90000"/>
              </a:lnSpc>
              <a:buNone/>
            </a:pPr>
            <a:endParaRPr lang="en-US" altLang="zh-TW" dirty="0" smtClean="0">
              <a:ea typeface="新細明體" pitchFamily="-10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602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6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Query By Committee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219200"/>
                <a:ext cx="8610600" cy="472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-106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-106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-106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altLang="zh-TW" sz="2600" dirty="0" smtClean="0">
                    <a:ea typeface="新細明體" pitchFamily="-106" charset="-120"/>
                  </a:rPr>
                  <a:t>Description of the algorithm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400" dirty="0" smtClean="0"/>
                  <a:t>Step 1: Get </a:t>
                </a:r>
                <a:r>
                  <a:rPr lang="en-US" sz="2400" dirty="0" smtClean="0"/>
                  <a:t>an unlabeled example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𝑋</m:t>
                    </m:r>
                  </m:oMath>
                </a14:m>
                <a:r>
                  <a:rPr lang="en-US" sz="2400" dirty="0" smtClean="0"/>
                  <a:t> drawn at random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sz="2400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Step 2: Randomly </a:t>
                </a:r>
                <a:r>
                  <a:rPr lang="en-US" altLang="zh-TW" sz="2400" dirty="0" smtClean="0">
                    <a:ea typeface="新細明體" pitchFamily="-106" charset="-120"/>
                  </a:rPr>
                  <a:t>select two committee members to predict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</m:oMath>
                </a14:m>
                <a:endParaRPr lang="en-US" altLang="zh-TW" sz="2400" dirty="0" smtClean="0">
                  <a:ea typeface="新細明體" pitchFamily="-106" charset="-12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Step 3: If the two predictions are equal then reject the example and return to Step1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Step 4: If the two predictions are different, get label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c</m:t>
                    </m:r>
                    <m:r>
                      <a:rPr lang="en-US" sz="2400" b="0" i="0" smtClean="0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to be all concepts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</m:t>
                        </m:r>
                      </m:e>
                      <m:sup>
                        <m:r>
                          <a:rPr lang="en-US" sz="2400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40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such that </a:t>
                </a:r>
                <a:endParaRPr lang="en-US" altLang="zh-TW" sz="2400" dirty="0">
                  <a:ea typeface="新細明體" pitchFamily="-106" charset="-12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TW" sz="2400" dirty="0" smtClean="0">
                  <a:ea typeface="新細明體" pitchFamily="-106" charset="-120"/>
                </a:endParaRPr>
              </a:p>
              <a:p>
                <a:pPr marL="344487" lvl="1" indent="0" eaLnBrk="1" hangingPunct="1">
                  <a:lnSpc>
                    <a:spcPct val="90000"/>
                  </a:lnSpc>
                  <a:buNone/>
                </a:pPr>
                <a:endParaRPr lang="en-US" altLang="zh-TW" dirty="0" smtClean="0">
                  <a:ea typeface="新細明體" pitchFamily="-106" charset="-120"/>
                </a:endParaRPr>
              </a:p>
            </p:txBody>
          </p:sp>
        </mc:Choice>
        <mc:Fallback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9200"/>
                <a:ext cx="8610600" cy="4724400"/>
              </a:xfrm>
              <a:prstGeom prst="rect">
                <a:avLst/>
              </a:prstGeom>
              <a:blipFill rotWithShape="1">
                <a:blip r:embed="rId2"/>
                <a:stretch>
                  <a:fillRect l="-354" t="-2065" r="-2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59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7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dirty="0" smtClean="0">
              <a:ea typeface="新細明體" pitchFamily="-106" charset="-12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4530725"/>
          </a:xfrm>
        </p:spPr>
        <p:txBody>
          <a:bodyPr/>
          <a:lstStyle/>
          <a:p>
            <a:pPr algn="ctr" eaLnBrk="1" hangingPunct="1">
              <a:buFont typeface="Wingdings" pitchFamily="-106" charset="2"/>
              <a:buNone/>
            </a:pPr>
            <a:r>
              <a:rPr lang="en-US" altLang="zh-TW" sz="6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新細明體" pitchFamily="-106" charset="-120"/>
                <a:cs typeface="Arial" pitchFamily="34" charset="0"/>
              </a:rPr>
              <a:t>THANK YOU</a:t>
            </a:r>
            <a:r>
              <a:rPr lang="en-US" altLang="zh-TW" sz="6000" dirty="0" smtClean="0">
                <a:solidFill>
                  <a:schemeClr val="accent6">
                    <a:lumMod val="75000"/>
                  </a:schemeClr>
                </a:solidFill>
                <a:ea typeface="新細明體" pitchFamily="-106" charset="-12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14169</TotalTime>
  <Words>252</Words>
  <Application>Microsoft Office PowerPoint</Application>
  <PresentationFormat>On-screen Show (4:3)</PresentationFormat>
  <Paragraphs>68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Edge</vt:lpstr>
      <vt:lpstr>Active Learning</vt:lpstr>
      <vt:lpstr>Motivation</vt:lpstr>
      <vt:lpstr>Motivation</vt:lpstr>
      <vt:lpstr>Problem Statement</vt:lpstr>
      <vt:lpstr>Algorithms</vt:lpstr>
      <vt:lpstr>Query By Committee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and Operators for Continuous Queries on Data Streams</dc:title>
  <dc:creator>MICROSOFT</dc:creator>
  <cp:lastModifiedBy>Gs</cp:lastModifiedBy>
  <cp:revision>514</cp:revision>
  <dcterms:created xsi:type="dcterms:W3CDTF">2004-09-06T02:58:46Z</dcterms:created>
  <dcterms:modified xsi:type="dcterms:W3CDTF">2011-11-29T05:55:14Z</dcterms:modified>
</cp:coreProperties>
</file>