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59" r:id="rId3"/>
    <p:sldId id="461" r:id="rId4"/>
    <p:sldId id="460" r:id="rId5"/>
    <p:sldId id="462" r:id="rId6"/>
    <p:sldId id="475" r:id="rId7"/>
    <p:sldId id="476" r:id="rId8"/>
    <p:sldId id="465" r:id="rId9"/>
    <p:sldId id="468" r:id="rId10"/>
    <p:sldId id="474" r:id="rId11"/>
    <p:sldId id="487" r:id="rId12"/>
    <p:sldId id="488" r:id="rId13"/>
    <p:sldId id="489" r:id="rId14"/>
    <p:sldId id="490" r:id="rId15"/>
    <p:sldId id="492" r:id="rId16"/>
    <p:sldId id="491" r:id="rId17"/>
    <p:sldId id="486" r:id="rId18"/>
    <p:sldId id="479" r:id="rId19"/>
    <p:sldId id="478" r:id="rId20"/>
    <p:sldId id="472" r:id="rId21"/>
    <p:sldId id="480" r:id="rId22"/>
    <p:sldId id="493" r:id="rId23"/>
    <p:sldId id="482" r:id="rId24"/>
    <p:sldId id="483" r:id="rId25"/>
    <p:sldId id="484" r:id="rId26"/>
    <p:sldId id="485" r:id="rId27"/>
    <p:sldId id="473" r:id="rId28"/>
    <p:sldId id="471" r:id="rId29"/>
    <p:sldId id="458" r:id="rId3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>
        <p:scale>
          <a:sx n="125" d="100"/>
          <a:sy n="125" d="100"/>
        </p:scale>
        <p:origin x="-2784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 xmlns="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 xmlns="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 xmlns="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 xmlns="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=""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=""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=""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=""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11/30/11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Study 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57400" y="35052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638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Dasgupta</a:t>
            </a:r>
            <a:r>
              <a:rPr lang="en-US" sz="2000" dirty="0" smtClean="0"/>
              <a:t> 2005]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67200" y="25908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76388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5105400" y="1905000"/>
            <a:ext cx="37338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029200" y="2209800"/>
            <a:ext cx="37338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172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Basic idea: choose points with smallest margin to minimize sample complexity.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If the margin is large than a threshold, the learner reject the point and it will be labeled automatically. Otherwise, the learner query the label and put the point into “working set”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After enough labels seen, train a new model based on seen labels.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Repeat the process several iterations and the error rate reduced to \epsilon.</a:t>
            </a:r>
          </a:p>
        </p:txBody>
      </p:sp>
    </p:spTree>
    <p:extLst>
      <p:ext uri="{BB962C8B-B14F-4D97-AF65-F5344CB8AC3E}">
        <p14:creationId xmlns:p14="http://schemas.microsoft.com/office/powerpoint/2010/main" val="331090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13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altLang="zh-TW" sz="2000" dirty="0" err="1" smtClean="0">
                <a:ea typeface="新細明體" pitchFamily="-106" charset="-120"/>
              </a:rPr>
              <a:t>R^d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Exists an oracle </a:t>
            </a:r>
            <a:r>
              <a:rPr lang="en-US" altLang="zh-TW" sz="2000" dirty="0" smtClean="0">
                <a:ea typeface="新細明體" pitchFamily="-106" charset="-120"/>
              </a:rPr>
              <a:t>concept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C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err="1" smtClean="0">
                <a:ea typeface="新細明體" pitchFamily="-106" charset="-120"/>
              </a:rPr>
              <a:t>M_k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error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  <a:endParaRPr lang="en-US" altLang="zh-TW" sz="2400" i="1" u="sng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m_1 examples int</a:t>
            </a:r>
            <a:r>
              <a:rPr lang="en-US" altLang="zh-TW" sz="1600" dirty="0" smtClean="0">
                <a:ea typeface="新細明體" pitchFamily="-106" charset="-120"/>
              </a:rPr>
              <a:t>o working set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consistent with all labeled      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examples in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m_k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b_k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97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14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Unrealizable </a:t>
            </a:r>
            <a:r>
              <a:rPr lang="en-US" altLang="zh-TW" sz="2400" i="1" u="sng" dirty="0" smtClean="0">
                <a:ea typeface="新細明體" pitchFamily="-106" charset="-120"/>
              </a:rPr>
              <a:t>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altLang="zh-TW" sz="2000" dirty="0" err="1" smtClean="0">
                <a:ea typeface="新細明體" pitchFamily="-106" charset="-120"/>
              </a:rPr>
              <a:t>R^d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Satisfies low noise and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 smtClean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Alpha, beta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R</a:t>
            </a:r>
            <a:endParaRPr lang="en-US" altLang="zh-TW" sz="2000" dirty="0" smtClean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1600" dirty="0" smtClean="0">
                <a:ea typeface="新細明體" pitchFamily="-106" charset="-120"/>
              </a:rPr>
              <a:t>Excess error</a:t>
            </a: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  <a:endParaRPr lang="en-US" altLang="zh-TW" sz="2400" i="1" u="sng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m_1 examples int</a:t>
            </a:r>
            <a:r>
              <a:rPr lang="en-US" altLang="zh-TW" sz="1600" dirty="0" smtClean="0">
                <a:ea typeface="新細明體" pitchFamily="-106" charset="-120"/>
              </a:rPr>
              <a:t>o working set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\in B(w_k-1, r)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examples in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m_k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b_k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An approximate approach will not looking for </a:t>
            </a:r>
            <a:r>
              <a:rPr lang="en-US" altLang="zh-TW" sz="1600" dirty="0" err="1" smtClean="0">
                <a:ea typeface="新細明體" pitchFamily="-106" charset="-120"/>
              </a:rPr>
              <a:t>w_k</a:t>
            </a:r>
            <a:r>
              <a:rPr lang="en-US" altLang="zh-TW" sz="1600" dirty="0" smtClean="0">
                <a:ea typeface="新細明體" pitchFamily="-106" charset="-120"/>
              </a:rPr>
              <a:t>, but put unlabeled points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 with their automatic labels.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3251200" cy="255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895600"/>
            <a:ext cx="3352800" cy="398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038600"/>
            <a:ext cx="5638800" cy="325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3657600"/>
            <a:ext cx="5676900" cy="33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343400"/>
            <a:ext cx="25908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765589"/>
            <a:ext cx="1905000" cy="339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5867400"/>
            <a:ext cx="6629400" cy="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 Recap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343633"/>
              </p:ext>
            </p:extLst>
          </p:nvPr>
        </p:nvGraphicFramePr>
        <p:xfrm>
          <a:off x="457200" y="1828800"/>
          <a:ext cx="82296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 of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</a:t>
                      </a:r>
                      <a:r>
                        <a:rPr lang="en-US" baseline="0" dirty="0" smtClean="0"/>
                        <a:t> from a known prior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 from a known distribution on </a:t>
                      </a:r>
                      <a:r>
                        <a:rPr lang="en-US" dirty="0" err="1" smtClean="0"/>
                        <a:t>R^d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Perceptron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</a:t>
                      </a:r>
                      <a:r>
                        <a:rPr lang="en-US" baseline="0" dirty="0" err="1" smtClean="0"/>
                        <a:t>sephere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R^d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Margin-based Active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</a:t>
                      </a:r>
                      <a:r>
                        <a:rPr lang="en-US" baseline="0" dirty="0" err="1" smtClean="0"/>
                        <a:t>sephere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R^d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3440" y="4582160"/>
            <a:ext cx="745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Theoretical bound comparison:</a:t>
            </a:r>
          </a:p>
          <a:p>
            <a:r>
              <a:rPr lang="en-US" sz="2400" b="1" dirty="0" smtClean="0"/>
              <a:t/>
            </a:r>
            <a:r>
              <a:rPr lang="en-US" dirty="0" smtClean="0"/>
              <a:t>Margin-based &lt; Active Perceptron = QBC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Important </a:t>
            </a:r>
            <a:r>
              <a:rPr lang="en-US" sz="2400" b="1" dirty="0"/>
              <a:t>a</a:t>
            </a:r>
            <a:r>
              <a:rPr lang="en-US" sz="2400" b="1" dirty="0" smtClean="0"/>
              <a:t>ssumptions: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92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Uniform distributed points on unit sphere centered at origin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Exists </a:t>
            </a:r>
            <a:r>
              <a:rPr lang="en-US" altLang="zh-TW" sz="2000" smtClean="0">
                <a:ea typeface="新細明體" pitchFamily="-106" charset="-120"/>
              </a:rPr>
              <a:t>an oracle </a:t>
            </a:r>
            <a:r>
              <a:rPr lang="en-US" altLang="zh-TW" sz="2000" dirty="0" smtClean="0">
                <a:ea typeface="新細明體" pitchFamily="-106" charset="-120"/>
              </a:rPr>
              <a:t>linear separator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Split into training / testing set: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Training points 5000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Testing points 3000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classification accuracy on testing set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theoretical error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baseline method: Perceptron</a:t>
            </a:r>
            <a:endParaRPr lang="en-US" altLang="zh-TW" sz="20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6903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0" y="1295400"/>
            <a:ext cx="88582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Typical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Document (image, video) Labeling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Hand-writing recognition (</a:t>
            </a:r>
            <a:r>
              <a:rPr lang="en-US" altLang="zh-TW" sz="2400" dirty="0" err="1" smtClean="0">
                <a:ea typeface="新細明體" pitchFamily="-106" charset="-120"/>
              </a:rPr>
              <a:t>Captcha</a:t>
            </a:r>
            <a:r>
              <a:rPr lang="en-US" altLang="zh-TW" sz="2400" dirty="0" smtClean="0">
                <a:ea typeface="新細明體" pitchFamily="-106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Speech recognition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25550"/>
            <a:ext cx="87376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Experiment 2: Real world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Uniform distributed points on unit sphere centered at origin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Learn the optimal linear separator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Split into training / testing set: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Training points 5000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Testing points 3000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classification accuracy on testing set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theoretical error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baseline method: Perceptron</a:t>
            </a:r>
            <a:endParaRPr lang="en-US" altLang="zh-TW" sz="20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Noisy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16025"/>
            <a:ext cx="882015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Active learning algorithms performs very well if all assumptions are satisfied.</a:t>
            </a:r>
            <a:endParaRPr lang="en-US" sz="28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However, since the assumptions are hardly satisfied in real world database, the performance gain is not as much 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Active </a:t>
            </a:r>
            <a:r>
              <a:rPr lang="en-US" sz="2000" dirty="0"/>
              <a:t>Learning Literature </a:t>
            </a:r>
            <a:r>
              <a:rPr lang="en-US" sz="2000" dirty="0" smtClean="0"/>
              <a:t>Survey, Burr </a:t>
            </a:r>
            <a:r>
              <a:rPr lang="en-US" sz="2000" dirty="0" err="1" smtClean="0"/>
              <a:t>Settles,Computer</a:t>
            </a:r>
            <a:r>
              <a:rPr lang="en-US" sz="2000" dirty="0" smtClean="0"/>
              <a:t> </a:t>
            </a:r>
            <a:r>
              <a:rPr lang="en-US" sz="2000" dirty="0"/>
              <a:t>Sciences Technical </a:t>
            </a:r>
            <a:r>
              <a:rPr lang="en-US" sz="2000" dirty="0" smtClean="0"/>
              <a:t>Report, </a:t>
            </a:r>
            <a:r>
              <a:rPr lang="en-US" sz="2000" dirty="0"/>
              <a:t>January 26, 2010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29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What is Active Learning?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is a subfield of machine learning. 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The key idea of Active Learning is that if the learning algorithm is allowed to choose the data from which it learns, it will perform better with less training. [Burr 2010]</a:t>
                </a:r>
                <a:endParaRPr lang="en-US" altLang="zh-TW" sz="2600" dirty="0">
                  <a:ea typeface="新細明體" pitchFamily="-106" charset="-12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aims to achieve high accuracy using as few labels as possible, for example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ea typeface="新細明體" pitchFamily="-106" charset="-120"/>
                        </a:rPr>
                        <m:t>𝑝𝑜𝑙𝑦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, 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新細明體" pitchFamily="-106" charset="-12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𝑝𝑜𝑙𝑦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Query </a:t>
            </a:r>
            <a:r>
              <a:rPr lang="en-US" altLang="zh-TW" sz="2600" dirty="0">
                <a:ea typeface="新細明體" pitchFamily="-106" charset="-120"/>
              </a:rPr>
              <a:t>by </a:t>
            </a:r>
            <a:r>
              <a:rPr lang="en-US" altLang="zh-TW" sz="2600" dirty="0" smtClean="0">
                <a:ea typeface="新細明體" pitchFamily="-106" charset="-120"/>
              </a:rPr>
              <a:t>Committee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Active </a:t>
            </a:r>
            <a:r>
              <a:rPr lang="en-US" altLang="zh-TW" sz="2600" dirty="0" smtClean="0">
                <a:ea typeface="新細明體" pitchFamily="-106" charset="-120"/>
              </a:rPr>
              <a:t>Perceptron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>
                <a:ea typeface="新細明體" pitchFamily="-106" charset="-120"/>
              </a:rPr>
              <a:t>Margin Based Active </a:t>
            </a:r>
            <a:r>
              <a:rPr lang="en-US" altLang="zh-TW" sz="2600" dirty="0" smtClean="0">
                <a:ea typeface="新細明體" pitchFamily="-106" charset="-120"/>
              </a:rPr>
              <a:t>Learning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These algorithms are efficient and have a proven theoretical error bound</a:t>
            </a: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 smtClean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 xmlns="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9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Information Gain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instantaneous information gain from the </a:t>
                </a:r>
                <a:r>
                  <a:rPr lang="en-US" altLang="zh-TW" sz="2000" i="1" dirty="0" smtClean="0">
                    <a:ea typeface="新細明體" pitchFamily="-106" charset="-120"/>
                  </a:rPr>
                  <a:t>i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err="1" smtClean="0">
                    <a:ea typeface="新細明體" pitchFamily="-106" charset="-120"/>
                  </a:rPr>
                  <a:t>th</a:t>
                </a:r>
                <a:r>
                  <a:rPr lang="en-US" altLang="zh-TW" sz="2000" dirty="0" smtClean="0">
                    <a:ea typeface="新細明體" pitchFamily="-106" charset="-120"/>
                  </a:rPr>
                  <a:t> label example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/>
                          <a:ea typeface="新細明體" pitchFamily="-106" charset="-12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/>
                              <a:ea typeface="新細明體" pitchFamily="-106" charset="-12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It is proved that there exists a uniform lower bound </a:t>
                </a:r>
                <a14:m>
                  <m:oMath xmlns:m="http://schemas.openxmlformats.org/officeDocument/2006/math" xmlns=""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1/9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+7/(18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2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itchFamily="-106" charset="-120"/>
                  </a:rPr>
                  <a:t> for information gain for any dimension. 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9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Theorem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br>
                  <a:rPr lang="en-US" altLang="zh-TW" sz="2400" dirty="0" smtClean="0">
                    <a:ea typeface="新細明體" pitchFamily="-106" charset="-120"/>
                  </a:rPr>
                </a:br>
                <a:r>
                  <a:rPr lang="en-US" altLang="zh-TW" sz="2400" dirty="0" smtClean="0">
                    <a:ea typeface="新細明體" pitchFamily="-106" charset="-120"/>
                  </a:rPr>
                  <a:t>If a concept class </a:t>
                </a:r>
                <a14:m>
                  <m:oMath xmlns:m="http://schemas.openxmlformats.org/officeDocument/2006/math" xmlns="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:m="http://schemas.openxmlformats.org/officeDocument/2006/math" xmlns="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:m="http://schemas.openxmlformats.org/officeDocument/2006/math" xmlns="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:m="http://schemas.openxmlformats.org/officeDocument/2006/math" xmlns="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probability that the prediction algorithm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picking a hypothesis </a:t>
                </a:r>
                <a:r>
                  <a:rPr lang="en-US" sz="2000" i="1" dirty="0"/>
                  <a:t>h</a:t>
                </a:r>
                <a:r>
                  <a:rPr lang="en-US" sz="2000" dirty="0"/>
                  <a:t> random from version space</a:t>
                </a:r>
                <a:r>
                  <a:rPr lang="en-US" altLang="zh-TW" sz="2000" dirty="0" smtClean="0">
                    <a:ea typeface="新細明體" pitchFamily="-106" charset="-120"/>
                  </a:rPr>
                  <a:t> of QBC makes a mistake is smaller than </a:t>
                </a:r>
                <a14:m>
                  <m:oMath xmlns:m="http://schemas.openxmlformats.org/officeDocument/2006/math" xmlns="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 b="-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9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For </a:t>
            </a:r>
            <a:r>
              <a:rPr lang="en-US" sz="2600" dirty="0">
                <a:latin typeface="Arial" charset="0"/>
              </a:rPr>
              <a:t>many real-world problems, the committee is infinite. 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>
                <a:latin typeface="Arial" charset="0"/>
              </a:rPr>
              <a:t>main obstacle in implementing QBC is </a:t>
            </a:r>
            <a:r>
              <a:rPr lang="en-US" sz="2600" dirty="0" smtClean="0">
                <a:latin typeface="Arial" charset="0"/>
              </a:rPr>
              <a:t>to </a:t>
            </a:r>
            <a:r>
              <a:rPr lang="en-US" sz="2600" dirty="0">
                <a:latin typeface="Arial" charset="0"/>
              </a:rPr>
              <a:t>sample from the version space </a:t>
            </a:r>
            <a:r>
              <a:rPr lang="en-US" sz="2600" dirty="0" smtClean="0">
                <a:latin typeface="Arial" charset="0"/>
              </a:rPr>
              <a:t>(Step </a:t>
            </a:r>
            <a:r>
              <a:rPr lang="en-US" sz="2600" dirty="0">
                <a:latin typeface="Arial" charset="0"/>
              </a:rPr>
              <a:t>2</a:t>
            </a:r>
            <a:r>
              <a:rPr lang="en-US" sz="2600" dirty="0" smtClean="0">
                <a:latin typeface="Arial" charset="0"/>
              </a:rPr>
              <a:t>). It </a:t>
            </a:r>
            <a:r>
              <a:rPr lang="en-US" sz="2600" dirty="0">
                <a:latin typeface="Arial" charset="0"/>
              </a:rPr>
              <a:t>is hard to do this with reasonable computational complexity </a:t>
            </a:r>
            <a:r>
              <a:rPr lang="en-US" sz="26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We implement original QBC for low dimension data and Active-majority QBC [</a:t>
            </a:r>
            <a:r>
              <a:rPr lang="en-US" sz="2600" dirty="0" err="1" smtClean="0"/>
              <a:t>Liere</a:t>
            </a:r>
            <a:r>
              <a:rPr lang="en-US" sz="2600" dirty="0" smtClean="0"/>
              <a:t> 97</a:t>
            </a:r>
            <a:r>
              <a:rPr lang="en-US" altLang="zh-TW" sz="2600" dirty="0" smtClean="0">
                <a:latin typeface="Arial" charset="0"/>
                <a:ea typeface="新細明體" pitchFamily="-106" charset="-120"/>
              </a:rPr>
              <a:t>] for high dimension data.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latin typeface="Arial" charset="0"/>
                <a:ea typeface="新細明體" pitchFamily="-106" charset="-120"/>
              </a:rPr>
              <a:t>Use Winnow algorithm to maintain a finite committee</a:t>
            </a:r>
            <a:endParaRPr lang="en-US" altLang="zh-TW" sz="2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14576</TotalTime>
  <Words>1355</Words>
  <Application>Microsoft Macintosh PowerPoint</Application>
  <PresentationFormat>On-screen Show (4:3)</PresentationFormat>
  <Paragraphs>245</Paragraphs>
  <Slides>29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Empirical Study of  Active Learning Algorithms</vt:lpstr>
      <vt:lpstr>Motivation</vt:lpstr>
      <vt:lpstr>What is Active Learning?</vt:lpstr>
      <vt:lpstr>Active Learning</vt:lpstr>
      <vt:lpstr>Algorithms</vt:lpstr>
      <vt:lpstr>Query By Committee</vt:lpstr>
      <vt:lpstr>Query By Committee</vt:lpstr>
      <vt:lpstr>Query By Committee</vt:lpstr>
      <vt:lpstr>Query By Committee</vt:lpstr>
      <vt:lpstr>Active Perceptron</vt:lpstr>
      <vt:lpstr>Active Perceptron</vt:lpstr>
      <vt:lpstr>Margin Based Active Learning</vt:lpstr>
      <vt:lpstr>Margin Based Active Learning</vt:lpstr>
      <vt:lpstr>Margin Based Active Learning</vt:lpstr>
      <vt:lpstr>Algorithms Recap</vt:lpstr>
      <vt:lpstr>Experiment Setup</vt:lpstr>
      <vt:lpstr>Experiment-Linear Separable  </vt:lpstr>
      <vt:lpstr>Experiment-Linear Separable  </vt:lpstr>
      <vt:lpstr>Experiment-Linear Separable  </vt:lpstr>
      <vt:lpstr>Experiment-Linear Separable  </vt:lpstr>
      <vt:lpstr>Experiment-Linear Separable  </vt:lpstr>
      <vt:lpstr>Experiment Setup</vt:lpstr>
      <vt:lpstr>Experiment-Noisy  </vt:lpstr>
      <vt:lpstr>Experiment-Real Data  </vt:lpstr>
      <vt:lpstr>Experiment-Real Data  </vt:lpstr>
      <vt:lpstr>Experiment-Real Data  </vt:lpstr>
      <vt:lpstr>Closing Remarks</vt:lpstr>
      <vt:lpstr>Reference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Chen Liu</cp:lastModifiedBy>
  <cp:revision>593</cp:revision>
  <dcterms:created xsi:type="dcterms:W3CDTF">2004-09-06T02:58:46Z</dcterms:created>
  <dcterms:modified xsi:type="dcterms:W3CDTF">2011-11-30T10:48:37Z</dcterms:modified>
</cp:coreProperties>
</file>