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8"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5"/>
    <p:restoredTop sz="95840"/>
  </p:normalViewPr>
  <p:slideViewPr>
    <p:cSldViewPr snapToGrid="0" snapToObjects="1">
      <p:cViewPr varScale="1">
        <p:scale>
          <a:sx n="127" d="100"/>
          <a:sy n="127" d="100"/>
        </p:scale>
        <p:origin x="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D10A-9067-E07F-45B2-B9ED3C091C6F}"/>
              </a:ext>
            </a:extLst>
          </p:cNvPr>
          <p:cNvSpPr>
            <a:spLocks noGrp="1"/>
          </p:cNvSpPr>
          <p:nvPr>
            <p:ph type="ctrTitle"/>
          </p:nvPr>
        </p:nvSpPr>
        <p:spPr/>
        <p:txBody>
          <a:bodyPr/>
          <a:lstStyle/>
          <a:p>
            <a:r>
              <a:rPr lang="en-US" dirty="0"/>
              <a:t>Covid-19  analysis in </a:t>
            </a:r>
            <a:r>
              <a:rPr lang="en-US" dirty="0" err="1"/>
              <a:t>uk</a:t>
            </a:r>
            <a:endParaRPr lang="en-US" dirty="0"/>
          </a:p>
        </p:txBody>
      </p:sp>
      <p:sp>
        <p:nvSpPr>
          <p:cNvPr id="3" name="Subtitle 2">
            <a:extLst>
              <a:ext uri="{FF2B5EF4-FFF2-40B4-BE49-F238E27FC236}">
                <a16:creationId xmlns:a16="http://schemas.microsoft.com/office/drawing/2014/main" id="{A0F85641-8A3D-FF37-14D4-9C33B10D2C78}"/>
              </a:ext>
            </a:extLst>
          </p:cNvPr>
          <p:cNvSpPr>
            <a:spLocks noGrp="1"/>
          </p:cNvSpPr>
          <p:nvPr>
            <p:ph type="subTitle" idx="1"/>
          </p:nvPr>
        </p:nvSpPr>
        <p:spPr/>
        <p:txBody>
          <a:bodyPr/>
          <a:lstStyle/>
          <a:p>
            <a:r>
              <a:rPr lang="en-US" dirty="0"/>
              <a:t>Data analytics using python</a:t>
            </a:r>
          </a:p>
          <a:p>
            <a:r>
              <a:rPr lang="en-US" dirty="0"/>
              <a:t>Tuna </a:t>
            </a:r>
            <a:r>
              <a:rPr lang="en-US" dirty="0" err="1"/>
              <a:t>tuncay</a:t>
            </a:r>
            <a:endParaRPr lang="en-US" dirty="0"/>
          </a:p>
        </p:txBody>
      </p:sp>
    </p:spTree>
    <p:extLst>
      <p:ext uri="{BB962C8B-B14F-4D97-AF65-F5344CB8AC3E}">
        <p14:creationId xmlns:p14="http://schemas.microsoft.com/office/powerpoint/2010/main" val="33916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0D1-FFB8-6FE2-40F7-21D6D631CC31}"/>
              </a:ext>
            </a:extLst>
          </p:cNvPr>
          <p:cNvSpPr>
            <a:spLocks noGrp="1"/>
          </p:cNvSpPr>
          <p:nvPr>
            <p:ph type="title"/>
          </p:nvPr>
        </p:nvSpPr>
        <p:spPr/>
        <p:txBody>
          <a:bodyPr/>
          <a:lstStyle/>
          <a:p>
            <a:r>
              <a:rPr lang="en-US" dirty="0"/>
              <a:t>Conclusion and further analysis</a:t>
            </a:r>
          </a:p>
        </p:txBody>
      </p:sp>
      <p:sp>
        <p:nvSpPr>
          <p:cNvPr id="3" name="Content Placeholder 2">
            <a:extLst>
              <a:ext uri="{FF2B5EF4-FFF2-40B4-BE49-F238E27FC236}">
                <a16:creationId xmlns:a16="http://schemas.microsoft.com/office/drawing/2014/main" id="{3C7930AB-A770-8D07-803C-D4B6902757A5}"/>
              </a:ext>
            </a:extLst>
          </p:cNvPr>
          <p:cNvSpPr>
            <a:spLocks noGrp="1"/>
          </p:cNvSpPr>
          <p:nvPr>
            <p:ph idx="1"/>
          </p:nvPr>
        </p:nvSpPr>
        <p:spPr/>
        <p:txBody>
          <a:bodyPr/>
          <a:lstStyle/>
          <a:p>
            <a:r>
              <a:rPr lang="en-GB" dirty="0"/>
              <a:t>The timeline for Covid 19 pandemic has been unique for different regions in UK. However, pattern and trends are pretty much similar for all. </a:t>
            </a:r>
          </a:p>
          <a:p>
            <a:r>
              <a:rPr lang="en-GB" dirty="0"/>
              <a:t>Vaccines changed the whole picture. By the introduction of vaccines, death curve flattened even with the increasing case numbers </a:t>
            </a:r>
          </a:p>
          <a:p>
            <a:r>
              <a:rPr lang="en-GB" dirty="0"/>
              <a:t>All provinces have similar vaccinations rates when we make the calculation over all first dose takers. I would like to analyse further with the population data.</a:t>
            </a:r>
          </a:p>
          <a:p>
            <a:r>
              <a:rPr lang="en-GB" dirty="0"/>
              <a:t>Timing of tweets data was not inline with the other datasets. It helped me to have initial thoughts on people’s perception about vaccines. II would love to check twitter hashtags and trending topics historically for similar dates.</a:t>
            </a:r>
          </a:p>
          <a:p>
            <a:endParaRPr lang="en-US" dirty="0"/>
          </a:p>
        </p:txBody>
      </p:sp>
    </p:spTree>
    <p:extLst>
      <p:ext uri="{BB962C8B-B14F-4D97-AF65-F5344CB8AC3E}">
        <p14:creationId xmlns:p14="http://schemas.microsoft.com/office/powerpoint/2010/main" val="122736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7B6B-B00C-941A-79A4-D74B271CF3ED}"/>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BC13003D-7284-9003-6356-512F8ED30734}"/>
              </a:ext>
            </a:extLst>
          </p:cNvPr>
          <p:cNvSpPr>
            <a:spLocks noGrp="1"/>
          </p:cNvSpPr>
          <p:nvPr>
            <p:ph idx="1"/>
          </p:nvPr>
        </p:nvSpPr>
        <p:spPr/>
        <p:txBody>
          <a:bodyPr/>
          <a:lstStyle/>
          <a:p>
            <a:r>
              <a:rPr lang="en-GB" dirty="0"/>
              <a:t>Covid has been the major problem of all economies for the past 2 years. UK Government like others is fighting against the pandemic predominantly with vaccines. As the data analyst working with UK government, I am expected to identify trends and patterns that will guide through promoting vaccination.</a:t>
            </a:r>
            <a:endParaRPr lang="en-SG" dirty="0"/>
          </a:p>
          <a:p>
            <a:endParaRPr lang="en-US" dirty="0"/>
          </a:p>
        </p:txBody>
      </p:sp>
    </p:spTree>
    <p:extLst>
      <p:ext uri="{BB962C8B-B14F-4D97-AF65-F5344CB8AC3E}">
        <p14:creationId xmlns:p14="http://schemas.microsoft.com/office/powerpoint/2010/main" val="379316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7BB8-C90D-A176-677E-7B41A9E87616}"/>
              </a:ext>
            </a:extLst>
          </p:cNvPr>
          <p:cNvSpPr>
            <a:spLocks noGrp="1"/>
          </p:cNvSpPr>
          <p:nvPr>
            <p:ph type="title"/>
          </p:nvPr>
        </p:nvSpPr>
        <p:spPr/>
        <p:txBody>
          <a:bodyPr/>
          <a:lstStyle/>
          <a:p>
            <a:r>
              <a:rPr lang="en-US" dirty="0"/>
              <a:t>Scope and methodology</a:t>
            </a:r>
          </a:p>
        </p:txBody>
      </p:sp>
      <p:sp>
        <p:nvSpPr>
          <p:cNvPr id="3" name="Content Placeholder 2">
            <a:extLst>
              <a:ext uri="{FF2B5EF4-FFF2-40B4-BE49-F238E27FC236}">
                <a16:creationId xmlns:a16="http://schemas.microsoft.com/office/drawing/2014/main" id="{56B6AF51-9BF8-453C-BC12-356122C9C09E}"/>
              </a:ext>
            </a:extLst>
          </p:cNvPr>
          <p:cNvSpPr>
            <a:spLocks noGrp="1"/>
          </p:cNvSpPr>
          <p:nvPr>
            <p:ph idx="1"/>
          </p:nvPr>
        </p:nvSpPr>
        <p:spPr/>
        <p:txBody>
          <a:bodyPr/>
          <a:lstStyle/>
          <a:p>
            <a:r>
              <a:rPr lang="en-US" dirty="0"/>
              <a:t>Analysis is based on 3 data sets:</a:t>
            </a:r>
          </a:p>
          <a:p>
            <a:pPr lvl="1"/>
            <a:r>
              <a:rPr lang="en-US" dirty="0"/>
              <a:t>Cases: Death, hospitalized, recovered and cases are provided for Jan’20 –Oct’21.</a:t>
            </a:r>
          </a:p>
          <a:p>
            <a:pPr lvl="1"/>
            <a:r>
              <a:rPr lang="en-US" dirty="0"/>
              <a:t>Vaccinated: Number of people who took first and second dose are provided for Jan’20-Oct’21.</a:t>
            </a:r>
          </a:p>
          <a:p>
            <a:pPr lvl="1"/>
            <a:r>
              <a:rPr lang="en-US" dirty="0"/>
              <a:t>Tweets: 15-23/05/2022 twitter data is provided.</a:t>
            </a:r>
          </a:p>
          <a:p>
            <a:r>
              <a:rPr lang="en-US" dirty="0"/>
              <a:t>Relationship between cases, death and hospitalization is examined. Effect of vaccinees and peoples Case, death and vaccine numbers are analyses in state/province level.  Recommendations on where to focus next on vaccination and how to focus is studied.</a:t>
            </a:r>
          </a:p>
          <a:p>
            <a:pPr lvl="1"/>
            <a:endParaRPr lang="en-US" dirty="0"/>
          </a:p>
        </p:txBody>
      </p:sp>
    </p:spTree>
    <p:extLst>
      <p:ext uri="{BB962C8B-B14F-4D97-AF65-F5344CB8AC3E}">
        <p14:creationId xmlns:p14="http://schemas.microsoft.com/office/powerpoint/2010/main" val="48670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5C86-E694-7F9E-844B-E14BF84BCA2E}"/>
              </a:ext>
            </a:extLst>
          </p:cNvPr>
          <p:cNvSpPr>
            <a:spLocks noGrp="1"/>
          </p:cNvSpPr>
          <p:nvPr>
            <p:ph type="title"/>
          </p:nvPr>
        </p:nvSpPr>
        <p:spPr>
          <a:xfrm>
            <a:off x="825909" y="808055"/>
            <a:ext cx="3979205" cy="1453363"/>
          </a:xfrm>
        </p:spPr>
        <p:txBody>
          <a:bodyPr>
            <a:normAutofit/>
          </a:bodyPr>
          <a:lstStyle/>
          <a:p>
            <a:r>
              <a:rPr lang="en-US" dirty="0"/>
              <a:t>Key findings</a:t>
            </a:r>
          </a:p>
        </p:txBody>
      </p:sp>
      <p:sp>
        <p:nvSpPr>
          <p:cNvPr id="11" name="Content Placeholder 8">
            <a:extLst>
              <a:ext uri="{FF2B5EF4-FFF2-40B4-BE49-F238E27FC236}">
                <a16:creationId xmlns:a16="http://schemas.microsoft.com/office/drawing/2014/main" id="{B7A5292E-AFD4-EDD9-27CA-3B2124075766}"/>
              </a:ext>
            </a:extLst>
          </p:cNvPr>
          <p:cNvSpPr>
            <a:spLocks noGrp="1"/>
          </p:cNvSpPr>
          <p:nvPr>
            <p:ph idx="1"/>
          </p:nvPr>
        </p:nvSpPr>
        <p:spPr>
          <a:xfrm>
            <a:off x="802178" y="2261420"/>
            <a:ext cx="4002936" cy="3637935"/>
          </a:xfrm>
        </p:spPr>
        <p:txBody>
          <a:bodyPr>
            <a:normAutofit fontScale="92500"/>
          </a:bodyPr>
          <a:lstStyle/>
          <a:p>
            <a:r>
              <a:rPr lang="en-GB" dirty="0"/>
              <a:t>12 different regions are analysed.</a:t>
            </a:r>
          </a:p>
          <a:p>
            <a:r>
              <a:rPr lang="en-GB" dirty="0"/>
              <a:t> Gibraltar region has the biggest number of nominal vaccinated people. </a:t>
            </a:r>
          </a:p>
          <a:p>
            <a:r>
              <a:rPr lang="en-GB" dirty="0"/>
              <a:t>All regions have similar vaccination rates. Not fully vaccinated % of people are around 4.5% for all regions.</a:t>
            </a:r>
          </a:p>
          <a:p>
            <a:r>
              <a:rPr lang="en-GB" dirty="0">
                <a:solidFill>
                  <a:srgbClr val="FF0000"/>
                </a:solidFill>
              </a:rPr>
              <a:t>Important to note: Vaccination % calculated second dose takers over first dose takers. Better approach would be percentage of the population.</a:t>
            </a:r>
            <a:endParaRPr lang="en-SG" dirty="0">
              <a:solidFill>
                <a:srgbClr val="FF0000"/>
              </a:solidFill>
            </a:endParaRP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4F3EABB6-77E5-8AE6-5F9C-FFF4F5F2B18B}"/>
              </a:ext>
            </a:extLst>
          </p:cNvPr>
          <p:cNvPicPr>
            <a:picLocks noChangeAspect="1"/>
          </p:cNvPicPr>
          <p:nvPr/>
        </p:nvPicPr>
        <p:blipFill>
          <a:blip r:embed="rId3"/>
          <a:stretch>
            <a:fillRect/>
          </a:stretch>
        </p:blipFill>
        <p:spPr>
          <a:xfrm>
            <a:off x="5289752" y="1724933"/>
            <a:ext cx="6095593" cy="32459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787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F1CA-C12F-4583-AA45-3FEF3613FA91}"/>
              </a:ext>
            </a:extLst>
          </p:cNvPr>
          <p:cNvSpPr>
            <a:spLocks noGrp="1"/>
          </p:cNvSpPr>
          <p:nvPr>
            <p:ph type="title"/>
          </p:nvPr>
        </p:nvSpPr>
        <p:spPr>
          <a:xfrm>
            <a:off x="1327255" y="1030288"/>
            <a:ext cx="4099947" cy="1035579"/>
          </a:xfrm>
        </p:spPr>
        <p:txBody>
          <a:bodyPr>
            <a:normAutofit/>
          </a:bodyPr>
          <a:lstStyle/>
          <a:p>
            <a:r>
              <a:rPr lang="en-US" dirty="0"/>
              <a:t>KEY FINDINGS</a:t>
            </a:r>
          </a:p>
        </p:txBody>
      </p:sp>
      <p:sp>
        <p:nvSpPr>
          <p:cNvPr id="11" name="Content Placeholder 10">
            <a:extLst>
              <a:ext uri="{FF2B5EF4-FFF2-40B4-BE49-F238E27FC236}">
                <a16:creationId xmlns:a16="http://schemas.microsoft.com/office/drawing/2014/main" id="{7618590A-1066-DF25-C9F8-A29F0B09515A}"/>
              </a:ext>
            </a:extLst>
          </p:cNvPr>
          <p:cNvSpPr>
            <a:spLocks noGrp="1"/>
          </p:cNvSpPr>
          <p:nvPr>
            <p:ph idx="1"/>
          </p:nvPr>
        </p:nvSpPr>
        <p:spPr>
          <a:xfrm>
            <a:off x="1327255" y="2142067"/>
            <a:ext cx="4099947" cy="3649133"/>
          </a:xfrm>
        </p:spPr>
        <p:txBody>
          <a:bodyPr>
            <a:normAutofit/>
          </a:bodyPr>
          <a:lstStyle/>
          <a:p>
            <a:r>
              <a:rPr lang="en-GB" dirty="0"/>
              <a:t>Death numbers in the data are cumulative sums</a:t>
            </a:r>
            <a:r>
              <a:rPr lang="en-SG" dirty="0"/>
              <a:t> .</a:t>
            </a:r>
          </a:p>
          <a:p>
            <a:r>
              <a:rPr lang="en-GB" dirty="0"/>
              <a:t>There are 2 main death cycles for almost all provinces. </a:t>
            </a:r>
          </a:p>
          <a:p>
            <a:r>
              <a:rPr lang="en-GB" dirty="0"/>
              <a:t>Some provinces (Anguilla, Isla of Man, Bermuda) start having a sharp increase in death numbers at the beginning of the pandemic (03/2020) whereas some others (Turk &amp; Caicos, Gibraltar) kept themselves almost safe till Q42020. </a:t>
            </a:r>
            <a:endParaRPr lang="en-SG" dirty="0"/>
          </a:p>
          <a:p>
            <a:endParaRPr lang="en-US" dirty="0"/>
          </a:p>
        </p:txBody>
      </p:sp>
      <p:pic>
        <p:nvPicPr>
          <p:cNvPr id="7" name="Content Placeholder 6" descr="Chart, line chart&#10;&#10;Description automatically generated">
            <a:extLst>
              <a:ext uri="{FF2B5EF4-FFF2-40B4-BE49-F238E27FC236}">
                <a16:creationId xmlns:a16="http://schemas.microsoft.com/office/drawing/2014/main" id="{74D2C6A4-18B5-CAE4-ED47-337CD2A1B2FF}"/>
              </a:ext>
            </a:extLst>
          </p:cNvPr>
          <p:cNvPicPr>
            <a:picLocks noChangeAspect="1"/>
          </p:cNvPicPr>
          <p:nvPr/>
        </p:nvPicPr>
        <p:blipFill>
          <a:blip r:embed="rId3"/>
          <a:stretch>
            <a:fillRect/>
          </a:stretch>
        </p:blipFill>
        <p:spPr>
          <a:xfrm>
            <a:off x="6256657" y="639098"/>
            <a:ext cx="5056195"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descr="Graphical user interface, chart&#10;&#10;Description automatically generated with medium confidence">
            <a:extLst>
              <a:ext uri="{FF2B5EF4-FFF2-40B4-BE49-F238E27FC236}">
                <a16:creationId xmlns:a16="http://schemas.microsoft.com/office/drawing/2014/main" id="{0A528447-7164-5CF1-F667-5447FA132026}"/>
              </a:ext>
            </a:extLst>
          </p:cNvPr>
          <p:cNvPicPr>
            <a:picLocks noChangeAspect="1"/>
          </p:cNvPicPr>
          <p:nvPr/>
        </p:nvPicPr>
        <p:blipFill>
          <a:blip r:embed="rId4"/>
          <a:stretch>
            <a:fillRect/>
          </a:stretch>
        </p:blipFill>
        <p:spPr>
          <a:xfrm>
            <a:off x="6256657" y="3522111"/>
            <a:ext cx="5056195"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242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DB98-93B2-E4E0-C892-A68E99094DC2}"/>
              </a:ext>
            </a:extLst>
          </p:cNvPr>
          <p:cNvSpPr>
            <a:spLocks noGrp="1"/>
          </p:cNvSpPr>
          <p:nvPr>
            <p:ph type="title"/>
          </p:nvPr>
        </p:nvSpPr>
        <p:spPr>
          <a:xfrm>
            <a:off x="1361187" y="1030288"/>
            <a:ext cx="4099947" cy="1035579"/>
          </a:xfrm>
        </p:spPr>
        <p:txBody>
          <a:bodyPr>
            <a:normAutofit/>
          </a:bodyPr>
          <a:lstStyle/>
          <a:p>
            <a:r>
              <a:rPr lang="en-US" dirty="0"/>
              <a:t>Key findings</a:t>
            </a:r>
          </a:p>
        </p:txBody>
      </p:sp>
      <p:sp>
        <p:nvSpPr>
          <p:cNvPr id="14" name="Rectangle 13">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F22986B9-8F25-D96A-A1B4-CDF396C8C935}"/>
              </a:ext>
            </a:extLst>
          </p:cNvPr>
          <p:cNvSpPr>
            <a:spLocks noGrp="1"/>
          </p:cNvSpPr>
          <p:nvPr>
            <p:ph idx="1"/>
          </p:nvPr>
        </p:nvSpPr>
        <p:spPr>
          <a:xfrm>
            <a:off x="1361187" y="2142067"/>
            <a:ext cx="4099947" cy="3649133"/>
          </a:xfrm>
        </p:spPr>
        <p:txBody>
          <a:bodyPr>
            <a:normAutofit/>
          </a:bodyPr>
          <a:lstStyle/>
          <a:p>
            <a:r>
              <a:rPr lang="en-US" dirty="0"/>
              <a:t>3 peaks in daily case numbers.</a:t>
            </a:r>
          </a:p>
          <a:p>
            <a:r>
              <a:rPr lang="en-GB" dirty="0"/>
              <a:t>Daily case numbers are bigger in each peak compared to previous one. However, I don’t see sharp increase in death numbers in the last peak. This should be the positive affect of vaccination.</a:t>
            </a:r>
            <a:endParaRPr lang="en-SG" dirty="0"/>
          </a:p>
          <a:p>
            <a:endParaRPr lang="en-US" dirty="0"/>
          </a:p>
          <a:p>
            <a:endParaRPr lang="en-US" dirty="0"/>
          </a:p>
        </p:txBody>
      </p:sp>
      <p:sp>
        <p:nvSpPr>
          <p:cNvPr id="16"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histogram&#10;&#10;Description automatically generated">
            <a:extLst>
              <a:ext uri="{FF2B5EF4-FFF2-40B4-BE49-F238E27FC236}">
                <a16:creationId xmlns:a16="http://schemas.microsoft.com/office/drawing/2014/main" id="{DA5DBD2B-8482-8F34-F01B-E7B4D4BD08B3}"/>
              </a:ext>
            </a:extLst>
          </p:cNvPr>
          <p:cNvPicPr>
            <a:picLocks noChangeAspect="1"/>
          </p:cNvPicPr>
          <p:nvPr/>
        </p:nvPicPr>
        <p:blipFill>
          <a:blip r:embed="rId3"/>
          <a:stretch>
            <a:fillRect/>
          </a:stretch>
        </p:blipFill>
        <p:spPr>
          <a:xfrm>
            <a:off x="6319489" y="733077"/>
            <a:ext cx="4951343" cy="2636590"/>
          </a:xfrm>
          <a:prstGeom prst="roundRect">
            <a:avLst>
              <a:gd name="adj" fmla="val 4207"/>
            </a:avLst>
          </a:prstGeom>
          <a:ln w="50800" cap="sq" cmpd="dbl">
            <a:noFill/>
            <a:miter lim="800000"/>
          </a:ln>
          <a:effectLst/>
        </p:spPr>
      </p:pic>
      <p:pic>
        <p:nvPicPr>
          <p:cNvPr id="7" name="Content Placeholder 6" descr="Chart, histogram&#10;&#10;Description automatically generated">
            <a:extLst>
              <a:ext uri="{FF2B5EF4-FFF2-40B4-BE49-F238E27FC236}">
                <a16:creationId xmlns:a16="http://schemas.microsoft.com/office/drawing/2014/main" id="{4CD11D2D-150B-0493-5F0C-7AE180BBCFE7}"/>
              </a:ext>
            </a:extLst>
          </p:cNvPr>
          <p:cNvPicPr>
            <a:picLocks noChangeAspect="1"/>
          </p:cNvPicPr>
          <p:nvPr/>
        </p:nvPicPr>
        <p:blipFill>
          <a:blip r:embed="rId4"/>
          <a:stretch>
            <a:fillRect/>
          </a:stretch>
        </p:blipFill>
        <p:spPr>
          <a:xfrm>
            <a:off x="6319488" y="3483966"/>
            <a:ext cx="4951343"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18796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398F-29D1-1749-2B27-76E86CF867E4}"/>
              </a:ext>
            </a:extLst>
          </p:cNvPr>
          <p:cNvSpPr>
            <a:spLocks noGrp="1"/>
          </p:cNvSpPr>
          <p:nvPr>
            <p:ph type="title"/>
          </p:nvPr>
        </p:nvSpPr>
        <p:spPr>
          <a:xfrm>
            <a:off x="1361187" y="1030288"/>
            <a:ext cx="4099947" cy="1035579"/>
          </a:xfrm>
        </p:spPr>
        <p:txBody>
          <a:bodyPr>
            <a:normAutofit/>
          </a:bodyPr>
          <a:lstStyle/>
          <a:p>
            <a:r>
              <a:rPr lang="en-US" dirty="0"/>
              <a:t>Key findings</a:t>
            </a:r>
          </a:p>
        </p:txBody>
      </p:sp>
      <p:sp>
        <p:nvSpPr>
          <p:cNvPr id="14" name="Rectangle 13">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67D4DCE-AC7F-DBCB-225F-559E05D14D2C}"/>
              </a:ext>
            </a:extLst>
          </p:cNvPr>
          <p:cNvSpPr>
            <a:spLocks noGrp="1"/>
          </p:cNvSpPr>
          <p:nvPr>
            <p:ph idx="1"/>
          </p:nvPr>
        </p:nvSpPr>
        <p:spPr>
          <a:xfrm>
            <a:off x="1361187" y="2142067"/>
            <a:ext cx="4099947" cy="3649133"/>
          </a:xfrm>
        </p:spPr>
        <p:txBody>
          <a:bodyPr>
            <a:normAutofit/>
          </a:bodyPr>
          <a:lstStyle/>
          <a:p>
            <a:r>
              <a:rPr lang="en-GB" dirty="0"/>
              <a:t>After vaccine rollout, even the case numbers surge, death numbers are not increasing dramatically</a:t>
            </a:r>
            <a:r>
              <a:rPr lang="en-SG" dirty="0"/>
              <a:t>.</a:t>
            </a:r>
            <a:endParaRPr lang="en-US" dirty="0"/>
          </a:p>
        </p:txBody>
      </p:sp>
      <p:sp>
        <p:nvSpPr>
          <p:cNvPr id="16"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line chart&#10;&#10;Description automatically generated">
            <a:extLst>
              <a:ext uri="{FF2B5EF4-FFF2-40B4-BE49-F238E27FC236}">
                <a16:creationId xmlns:a16="http://schemas.microsoft.com/office/drawing/2014/main" id="{659215AC-B712-C723-058C-D9DC3CA7BBAA}"/>
              </a:ext>
            </a:extLst>
          </p:cNvPr>
          <p:cNvPicPr>
            <a:picLocks noChangeAspect="1"/>
          </p:cNvPicPr>
          <p:nvPr/>
        </p:nvPicPr>
        <p:blipFill>
          <a:blip r:embed="rId3"/>
          <a:stretch>
            <a:fillRect/>
          </a:stretch>
        </p:blipFill>
        <p:spPr>
          <a:xfrm>
            <a:off x="6465661" y="728133"/>
            <a:ext cx="4690454" cy="2497667"/>
          </a:xfrm>
          <a:prstGeom prst="roundRect">
            <a:avLst>
              <a:gd name="adj" fmla="val 5453"/>
            </a:avLst>
          </a:prstGeom>
          <a:ln w="50800" cap="sq" cmpd="dbl">
            <a:noFill/>
            <a:miter lim="800000"/>
          </a:ln>
          <a:effectLst/>
        </p:spPr>
      </p:pic>
      <p:sp>
        <p:nvSpPr>
          <p:cNvPr id="18"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05833259-B150-F2D8-A546-70237171C694}"/>
              </a:ext>
            </a:extLst>
          </p:cNvPr>
          <p:cNvPicPr>
            <a:picLocks noChangeAspect="1"/>
          </p:cNvPicPr>
          <p:nvPr/>
        </p:nvPicPr>
        <p:blipFill>
          <a:blip r:embed="rId4"/>
          <a:stretch>
            <a:fillRect/>
          </a:stretch>
        </p:blipFill>
        <p:spPr>
          <a:xfrm>
            <a:off x="6465661" y="3617588"/>
            <a:ext cx="4690454" cy="249766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74285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896E-55A2-1FBA-65F1-A14C5AD07897}"/>
              </a:ext>
            </a:extLst>
          </p:cNvPr>
          <p:cNvSpPr>
            <a:spLocks noGrp="1"/>
          </p:cNvSpPr>
          <p:nvPr>
            <p:ph type="title"/>
          </p:nvPr>
        </p:nvSpPr>
        <p:spPr>
          <a:xfrm>
            <a:off x="825909" y="808055"/>
            <a:ext cx="3979205" cy="1453363"/>
          </a:xfrm>
        </p:spPr>
        <p:txBody>
          <a:bodyPr>
            <a:normAutofit/>
          </a:bodyPr>
          <a:lstStyle/>
          <a:p>
            <a:r>
              <a:rPr lang="en-US" dirty="0"/>
              <a:t>Key findings</a:t>
            </a:r>
          </a:p>
        </p:txBody>
      </p:sp>
      <p:sp>
        <p:nvSpPr>
          <p:cNvPr id="9" name="Content Placeholder 8">
            <a:extLst>
              <a:ext uri="{FF2B5EF4-FFF2-40B4-BE49-F238E27FC236}">
                <a16:creationId xmlns:a16="http://schemas.microsoft.com/office/drawing/2014/main" id="{3315D9E6-9DD0-8E9D-DCA1-2A33DAE05C05}"/>
              </a:ext>
            </a:extLst>
          </p:cNvPr>
          <p:cNvSpPr>
            <a:spLocks noGrp="1"/>
          </p:cNvSpPr>
          <p:nvPr>
            <p:ph idx="1"/>
          </p:nvPr>
        </p:nvSpPr>
        <p:spPr>
          <a:xfrm>
            <a:off x="802178" y="2261420"/>
            <a:ext cx="4002936" cy="3637935"/>
          </a:xfrm>
        </p:spPr>
        <p:txBody>
          <a:bodyPr>
            <a:normAutofit/>
          </a:bodyPr>
          <a:lstStyle/>
          <a:p>
            <a:r>
              <a:rPr lang="en-GB" dirty="0"/>
              <a:t>Top 20 hashtags are almost all related to Covid name.</a:t>
            </a:r>
          </a:p>
          <a:p>
            <a:r>
              <a:rPr lang="en-GB" dirty="0"/>
              <a:t> The vaccine hashtag is only captured once in top 20. </a:t>
            </a:r>
            <a:endParaRPr lang="en-US" dirty="0"/>
          </a:p>
        </p:txBody>
      </p:sp>
      <p:pic>
        <p:nvPicPr>
          <p:cNvPr id="5" name="Content Placeholder 4" descr="Waterfall chart&#10;&#10;Description automatically generated with low confidence">
            <a:extLst>
              <a:ext uri="{FF2B5EF4-FFF2-40B4-BE49-F238E27FC236}">
                <a16:creationId xmlns:a16="http://schemas.microsoft.com/office/drawing/2014/main" id="{BAE3F443-0D99-0EAD-1888-1FD032F791B1}"/>
              </a:ext>
            </a:extLst>
          </p:cNvPr>
          <p:cNvPicPr>
            <a:picLocks noChangeAspect="1"/>
          </p:cNvPicPr>
          <p:nvPr/>
        </p:nvPicPr>
        <p:blipFill>
          <a:blip r:embed="rId3"/>
          <a:stretch>
            <a:fillRect/>
          </a:stretch>
        </p:blipFill>
        <p:spPr>
          <a:xfrm>
            <a:off x="5289752" y="1724933"/>
            <a:ext cx="6095593" cy="32459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2316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0476-8ACF-C154-40DC-0A40E5B3112F}"/>
              </a:ext>
            </a:extLst>
          </p:cNvPr>
          <p:cNvSpPr>
            <a:spLocks noGrp="1"/>
          </p:cNvSpPr>
          <p:nvPr>
            <p:ph type="title"/>
          </p:nvPr>
        </p:nvSpPr>
        <p:spPr>
          <a:xfrm>
            <a:off x="825909" y="808055"/>
            <a:ext cx="3979205" cy="1453363"/>
          </a:xfrm>
        </p:spPr>
        <p:txBody>
          <a:bodyPr>
            <a:normAutofit/>
          </a:bodyPr>
          <a:lstStyle/>
          <a:p>
            <a:r>
              <a:rPr lang="en-US" dirty="0"/>
              <a:t>Key findings</a:t>
            </a:r>
          </a:p>
        </p:txBody>
      </p:sp>
      <p:sp>
        <p:nvSpPr>
          <p:cNvPr id="3" name="Content Placeholder 2">
            <a:extLst>
              <a:ext uri="{FF2B5EF4-FFF2-40B4-BE49-F238E27FC236}">
                <a16:creationId xmlns:a16="http://schemas.microsoft.com/office/drawing/2014/main" id="{BCCC5F93-3D5F-9ECE-BBAD-DFABC65D09A8}"/>
              </a:ext>
            </a:extLst>
          </p:cNvPr>
          <p:cNvSpPr>
            <a:spLocks noGrp="1"/>
          </p:cNvSpPr>
          <p:nvPr>
            <p:ph idx="1"/>
          </p:nvPr>
        </p:nvSpPr>
        <p:spPr>
          <a:xfrm>
            <a:off x="802178" y="2261420"/>
            <a:ext cx="4002936" cy="3637935"/>
          </a:xfrm>
        </p:spPr>
        <p:txBody>
          <a:bodyPr>
            <a:normAutofit/>
          </a:bodyPr>
          <a:lstStyle/>
          <a:p>
            <a:r>
              <a:rPr lang="en-GB" dirty="0"/>
              <a:t>People use #</a:t>
            </a:r>
            <a:r>
              <a:rPr lang="en-GB" dirty="0" err="1"/>
              <a:t>peoplesvaccine</a:t>
            </a:r>
            <a:r>
              <a:rPr lang="en-GB" dirty="0"/>
              <a:t> hashtag with #covid19 hashtag. </a:t>
            </a:r>
          </a:p>
          <a:p>
            <a:r>
              <a:rPr lang="en-GB" dirty="0"/>
              <a:t>Hashtag count for #</a:t>
            </a:r>
            <a:r>
              <a:rPr lang="en-GB" dirty="0" err="1"/>
              <a:t>peoplesvaccine</a:t>
            </a:r>
            <a:r>
              <a:rPr lang="en-GB" dirty="0"/>
              <a:t> is the third one but it is not retweeted nor favourited by others. </a:t>
            </a:r>
            <a:endParaRPr lang="en-SG" dirty="0"/>
          </a:p>
          <a:p>
            <a:endParaRPr lang="en-US" dirty="0"/>
          </a:p>
        </p:txBody>
      </p:sp>
      <p:pic>
        <p:nvPicPr>
          <p:cNvPr id="4" name="Picture 3" descr="Graphical user interface, application&#10;&#10;Description automatically generated">
            <a:extLst>
              <a:ext uri="{FF2B5EF4-FFF2-40B4-BE49-F238E27FC236}">
                <a16:creationId xmlns:a16="http://schemas.microsoft.com/office/drawing/2014/main" id="{1BE40641-DF45-8483-2B47-8C5FD74D07F6}"/>
              </a:ext>
            </a:extLst>
          </p:cNvPr>
          <p:cNvPicPr>
            <a:picLocks noChangeAspect="1"/>
          </p:cNvPicPr>
          <p:nvPr/>
        </p:nvPicPr>
        <p:blipFill>
          <a:blip r:embed="rId3"/>
          <a:stretch>
            <a:fillRect/>
          </a:stretch>
        </p:blipFill>
        <p:spPr>
          <a:xfrm>
            <a:off x="5289752" y="1778270"/>
            <a:ext cx="6095593" cy="313922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23078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35</TotalTime>
  <Words>532</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Covid-19  analysis in uk</vt:lpstr>
      <vt:lpstr>Problem definition</vt:lpstr>
      <vt:lpstr>Scope and methodology</vt:lpstr>
      <vt:lpstr>Key findings</vt:lpstr>
      <vt:lpstr>KEY FINDINGS</vt:lpstr>
      <vt:lpstr>Key findings</vt:lpstr>
      <vt:lpstr>Key findings</vt:lpstr>
      <vt:lpstr>Key findings</vt:lpstr>
      <vt:lpstr>Key findings</vt:lpstr>
      <vt:lpstr>Conclusion and 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 in uk</dc:title>
  <dc:creator>Tuna TUNCAY (ETIMADEN ASIA PACIFIC)</dc:creator>
  <cp:lastModifiedBy>Tuna TUNCAY (ETIMADEN ASIA PACIFIC)</cp:lastModifiedBy>
  <cp:revision>3</cp:revision>
  <dcterms:created xsi:type="dcterms:W3CDTF">2022-07-07T03:52:42Z</dcterms:created>
  <dcterms:modified xsi:type="dcterms:W3CDTF">2022-07-07T04:28:04Z</dcterms:modified>
</cp:coreProperties>
</file>