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3"/>
  </p:normalViewPr>
  <p:slideViewPr>
    <p:cSldViewPr snapToGrid="0" snapToObjects="1">
      <p:cViewPr varScale="1">
        <p:scale>
          <a:sx n="120" d="100"/>
          <a:sy n="120"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4DC40-D03F-A340-B12E-49FCC646FC1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1DB4E2C-238F-1F42-88C0-487A519BB662}">
      <dgm:prSet phldrT="[Text]"/>
      <dgm:spPr/>
      <dgm:t>
        <a:bodyPr/>
        <a:lstStyle/>
        <a:p>
          <a:r>
            <a:rPr lang="en-US" dirty="0" err="1"/>
            <a:t>Giới</a:t>
          </a:r>
          <a:r>
            <a:rPr lang="en-US" dirty="0"/>
            <a:t> </a:t>
          </a:r>
          <a:r>
            <a:rPr lang="en-US" dirty="0" err="1"/>
            <a:t>thiệu</a:t>
          </a:r>
          <a:r>
            <a:rPr lang="en-US" dirty="0"/>
            <a:t> bootstrap</a:t>
          </a:r>
        </a:p>
      </dgm:t>
    </dgm:pt>
    <dgm:pt modelId="{3D1B58E0-3F7E-1545-9FC8-C9585497F9E5}" type="parTrans" cxnId="{FEED012E-7AE5-6642-B23D-4A38743132E8}">
      <dgm:prSet/>
      <dgm:spPr/>
      <dgm:t>
        <a:bodyPr/>
        <a:lstStyle/>
        <a:p>
          <a:endParaRPr lang="en-US"/>
        </a:p>
      </dgm:t>
    </dgm:pt>
    <dgm:pt modelId="{3F9E4740-94A0-3D40-A422-33E01BD242A8}" type="sibTrans" cxnId="{FEED012E-7AE5-6642-B23D-4A38743132E8}">
      <dgm:prSet/>
      <dgm:spPr/>
      <dgm:t>
        <a:bodyPr/>
        <a:lstStyle/>
        <a:p>
          <a:endParaRPr lang="en-US"/>
        </a:p>
      </dgm:t>
    </dgm:pt>
    <dgm:pt modelId="{124342F5-4344-CC47-8474-09F807791E6D}">
      <dgm:prSet phldrT="[Text]"/>
      <dgm:spPr/>
      <dgm:t>
        <a:bodyPr/>
        <a:lstStyle/>
        <a:p>
          <a:r>
            <a:rPr lang="en-US" dirty="0" err="1"/>
            <a:t>Hướng</a:t>
          </a:r>
          <a:r>
            <a:rPr lang="en-US" dirty="0"/>
            <a:t> </a:t>
          </a:r>
          <a:r>
            <a:rPr lang="en-US" dirty="0" err="1"/>
            <a:t>dẫn</a:t>
          </a:r>
          <a:r>
            <a:rPr lang="en-US" dirty="0"/>
            <a:t> </a:t>
          </a:r>
          <a:r>
            <a:rPr lang="en-US" dirty="0" err="1"/>
            <a:t>tra</a:t>
          </a:r>
          <a:r>
            <a:rPr lang="en-US" dirty="0"/>
            <a:t> </a:t>
          </a:r>
          <a:r>
            <a:rPr lang="en-US" dirty="0" err="1"/>
            <a:t>cứu</a:t>
          </a:r>
          <a:r>
            <a:rPr lang="en-US" dirty="0"/>
            <a:t> bootstrap</a:t>
          </a:r>
        </a:p>
      </dgm:t>
    </dgm:pt>
    <dgm:pt modelId="{66EEFAD3-7664-A442-BCD2-340A96F91EB4}" type="parTrans" cxnId="{F78AA5E1-9D1E-2A45-BE23-6457481E8641}">
      <dgm:prSet/>
      <dgm:spPr/>
      <dgm:t>
        <a:bodyPr/>
        <a:lstStyle/>
        <a:p>
          <a:endParaRPr lang="en-US"/>
        </a:p>
      </dgm:t>
    </dgm:pt>
    <dgm:pt modelId="{1A5D21ED-B9CB-B541-80B0-0B5A595D5F36}" type="sibTrans" cxnId="{F78AA5E1-9D1E-2A45-BE23-6457481E8641}">
      <dgm:prSet/>
      <dgm:spPr/>
      <dgm:t>
        <a:bodyPr/>
        <a:lstStyle/>
        <a:p>
          <a:endParaRPr lang="en-US"/>
        </a:p>
      </dgm:t>
    </dgm:pt>
    <dgm:pt modelId="{A3551E8B-B5D9-A243-B02C-A47A979F21F6}">
      <dgm:prSet phldrT="[Text]"/>
      <dgm:spPr/>
      <dgm:t>
        <a:bodyPr/>
        <a:lstStyle/>
        <a:p>
          <a:r>
            <a:rPr lang="en-US" dirty="0" err="1"/>
            <a:t>Lưới</a:t>
          </a:r>
          <a:r>
            <a:rPr lang="en-US" dirty="0"/>
            <a:t> </a:t>
          </a:r>
          <a:r>
            <a:rPr lang="en-US" dirty="0" err="1"/>
            <a:t>trong</a:t>
          </a:r>
          <a:r>
            <a:rPr lang="en-US" dirty="0"/>
            <a:t> bootstrap</a:t>
          </a:r>
        </a:p>
      </dgm:t>
    </dgm:pt>
    <dgm:pt modelId="{A7B49AF8-7968-7F44-8CD6-1F0CF80EF420}" type="parTrans" cxnId="{052ACA35-FDF3-7742-A2E5-3EFD38322992}">
      <dgm:prSet/>
      <dgm:spPr/>
      <dgm:t>
        <a:bodyPr/>
        <a:lstStyle/>
        <a:p>
          <a:endParaRPr lang="en-US"/>
        </a:p>
      </dgm:t>
    </dgm:pt>
    <dgm:pt modelId="{2E56F822-B212-9B42-8F52-B33CEC01BE4C}" type="sibTrans" cxnId="{052ACA35-FDF3-7742-A2E5-3EFD38322992}">
      <dgm:prSet/>
      <dgm:spPr/>
      <dgm:t>
        <a:bodyPr/>
        <a:lstStyle/>
        <a:p>
          <a:endParaRPr lang="en-US"/>
        </a:p>
      </dgm:t>
    </dgm:pt>
    <dgm:pt modelId="{8C3479B5-041A-AF4A-AC6B-79B79A98CAB8}" type="pres">
      <dgm:prSet presAssocID="{31E4DC40-D03F-A340-B12E-49FCC646FC13}" presName="Name0" presStyleCnt="0">
        <dgm:presLayoutVars>
          <dgm:chMax val="7"/>
          <dgm:chPref val="7"/>
          <dgm:dir/>
        </dgm:presLayoutVars>
      </dgm:prSet>
      <dgm:spPr/>
    </dgm:pt>
    <dgm:pt modelId="{3CB717C4-015C-AD40-8E4C-4B54A23420B9}" type="pres">
      <dgm:prSet presAssocID="{31E4DC40-D03F-A340-B12E-49FCC646FC13}" presName="Name1" presStyleCnt="0"/>
      <dgm:spPr/>
    </dgm:pt>
    <dgm:pt modelId="{1FAA8AB5-00D4-2B4D-8BD4-A2EEA0C7EEF7}" type="pres">
      <dgm:prSet presAssocID="{31E4DC40-D03F-A340-B12E-49FCC646FC13}" presName="cycle" presStyleCnt="0"/>
      <dgm:spPr/>
    </dgm:pt>
    <dgm:pt modelId="{B8C850B6-53C0-8243-AE63-7D0B184116FA}" type="pres">
      <dgm:prSet presAssocID="{31E4DC40-D03F-A340-B12E-49FCC646FC13}" presName="srcNode" presStyleLbl="node1" presStyleIdx="0" presStyleCnt="3"/>
      <dgm:spPr/>
    </dgm:pt>
    <dgm:pt modelId="{D61F50FA-CADF-BF4B-BEF4-FF8589E94790}" type="pres">
      <dgm:prSet presAssocID="{31E4DC40-D03F-A340-B12E-49FCC646FC13}" presName="conn" presStyleLbl="parChTrans1D2" presStyleIdx="0" presStyleCnt="1"/>
      <dgm:spPr/>
    </dgm:pt>
    <dgm:pt modelId="{6B45E3C8-3443-B04E-8796-35961939DABC}" type="pres">
      <dgm:prSet presAssocID="{31E4DC40-D03F-A340-B12E-49FCC646FC13}" presName="extraNode" presStyleLbl="node1" presStyleIdx="0" presStyleCnt="3"/>
      <dgm:spPr/>
    </dgm:pt>
    <dgm:pt modelId="{7ED38C12-2661-CA46-B259-4099E3B500E6}" type="pres">
      <dgm:prSet presAssocID="{31E4DC40-D03F-A340-B12E-49FCC646FC13}" presName="dstNode" presStyleLbl="node1" presStyleIdx="0" presStyleCnt="3"/>
      <dgm:spPr/>
    </dgm:pt>
    <dgm:pt modelId="{8D893517-D068-994E-B8D2-E48FC7E67916}" type="pres">
      <dgm:prSet presAssocID="{D1DB4E2C-238F-1F42-88C0-487A519BB662}" presName="text_1" presStyleLbl="node1" presStyleIdx="0" presStyleCnt="3">
        <dgm:presLayoutVars>
          <dgm:bulletEnabled val="1"/>
        </dgm:presLayoutVars>
      </dgm:prSet>
      <dgm:spPr/>
    </dgm:pt>
    <dgm:pt modelId="{D896DC31-7AF7-2044-9392-F27801710C60}" type="pres">
      <dgm:prSet presAssocID="{D1DB4E2C-238F-1F42-88C0-487A519BB662}" presName="accent_1" presStyleCnt="0"/>
      <dgm:spPr/>
    </dgm:pt>
    <dgm:pt modelId="{1DFE5CC5-2678-E94E-830D-72946FC1FF45}" type="pres">
      <dgm:prSet presAssocID="{D1DB4E2C-238F-1F42-88C0-487A519BB662}" presName="accentRepeatNode" presStyleLbl="solidFgAcc1" presStyleIdx="0" presStyleCnt="3"/>
      <dgm:spPr/>
    </dgm:pt>
    <dgm:pt modelId="{CB885A53-0489-DE48-934E-A7E601F9989D}" type="pres">
      <dgm:prSet presAssocID="{124342F5-4344-CC47-8474-09F807791E6D}" presName="text_2" presStyleLbl="node1" presStyleIdx="1" presStyleCnt="3">
        <dgm:presLayoutVars>
          <dgm:bulletEnabled val="1"/>
        </dgm:presLayoutVars>
      </dgm:prSet>
      <dgm:spPr/>
    </dgm:pt>
    <dgm:pt modelId="{FE5F1B63-454D-8745-8967-59E7DA43DEDA}" type="pres">
      <dgm:prSet presAssocID="{124342F5-4344-CC47-8474-09F807791E6D}" presName="accent_2" presStyleCnt="0"/>
      <dgm:spPr/>
    </dgm:pt>
    <dgm:pt modelId="{9248F72D-1FC4-8D46-AFB2-C18C36B00623}" type="pres">
      <dgm:prSet presAssocID="{124342F5-4344-CC47-8474-09F807791E6D}" presName="accentRepeatNode" presStyleLbl="solidFgAcc1" presStyleIdx="1" presStyleCnt="3"/>
      <dgm:spPr/>
    </dgm:pt>
    <dgm:pt modelId="{00484E3E-C0BA-2B42-90D0-3CBC44B98739}" type="pres">
      <dgm:prSet presAssocID="{A3551E8B-B5D9-A243-B02C-A47A979F21F6}" presName="text_3" presStyleLbl="node1" presStyleIdx="2" presStyleCnt="3">
        <dgm:presLayoutVars>
          <dgm:bulletEnabled val="1"/>
        </dgm:presLayoutVars>
      </dgm:prSet>
      <dgm:spPr/>
    </dgm:pt>
    <dgm:pt modelId="{805EEF7C-C29D-084D-87A1-A34C7338AEAC}" type="pres">
      <dgm:prSet presAssocID="{A3551E8B-B5D9-A243-B02C-A47A979F21F6}" presName="accent_3" presStyleCnt="0"/>
      <dgm:spPr/>
    </dgm:pt>
    <dgm:pt modelId="{8A11F0DA-07B4-1149-A40A-EFFFD978B6C8}" type="pres">
      <dgm:prSet presAssocID="{A3551E8B-B5D9-A243-B02C-A47A979F21F6}" presName="accentRepeatNode" presStyleLbl="solidFgAcc1" presStyleIdx="2" presStyleCnt="3"/>
      <dgm:spPr/>
    </dgm:pt>
  </dgm:ptLst>
  <dgm:cxnLst>
    <dgm:cxn modelId="{4D138104-BFCE-B244-BF18-798198F5C935}" type="presOf" srcId="{A3551E8B-B5D9-A243-B02C-A47A979F21F6}" destId="{00484E3E-C0BA-2B42-90D0-3CBC44B98739}" srcOrd="0" destOrd="0" presId="urn:microsoft.com/office/officeart/2008/layout/VerticalCurvedList"/>
    <dgm:cxn modelId="{FEED012E-7AE5-6642-B23D-4A38743132E8}" srcId="{31E4DC40-D03F-A340-B12E-49FCC646FC13}" destId="{D1DB4E2C-238F-1F42-88C0-487A519BB662}" srcOrd="0" destOrd="0" parTransId="{3D1B58E0-3F7E-1545-9FC8-C9585497F9E5}" sibTransId="{3F9E4740-94A0-3D40-A422-33E01BD242A8}"/>
    <dgm:cxn modelId="{5E8BD131-EF5C-DA47-BD01-9384F1968B50}" type="presOf" srcId="{3F9E4740-94A0-3D40-A422-33E01BD242A8}" destId="{D61F50FA-CADF-BF4B-BEF4-FF8589E94790}" srcOrd="0" destOrd="0" presId="urn:microsoft.com/office/officeart/2008/layout/VerticalCurvedList"/>
    <dgm:cxn modelId="{052ACA35-FDF3-7742-A2E5-3EFD38322992}" srcId="{31E4DC40-D03F-A340-B12E-49FCC646FC13}" destId="{A3551E8B-B5D9-A243-B02C-A47A979F21F6}" srcOrd="2" destOrd="0" parTransId="{A7B49AF8-7968-7F44-8CD6-1F0CF80EF420}" sibTransId="{2E56F822-B212-9B42-8F52-B33CEC01BE4C}"/>
    <dgm:cxn modelId="{5F7A37DD-1593-8B46-A806-D963F8094F1D}" type="presOf" srcId="{D1DB4E2C-238F-1F42-88C0-487A519BB662}" destId="{8D893517-D068-994E-B8D2-E48FC7E67916}" srcOrd="0" destOrd="0" presId="urn:microsoft.com/office/officeart/2008/layout/VerticalCurvedList"/>
    <dgm:cxn modelId="{CE261EE0-A717-8347-BB26-828417E04062}" type="presOf" srcId="{124342F5-4344-CC47-8474-09F807791E6D}" destId="{CB885A53-0489-DE48-934E-A7E601F9989D}" srcOrd="0" destOrd="0" presId="urn:microsoft.com/office/officeart/2008/layout/VerticalCurvedList"/>
    <dgm:cxn modelId="{F78AA5E1-9D1E-2A45-BE23-6457481E8641}" srcId="{31E4DC40-D03F-A340-B12E-49FCC646FC13}" destId="{124342F5-4344-CC47-8474-09F807791E6D}" srcOrd="1" destOrd="0" parTransId="{66EEFAD3-7664-A442-BCD2-340A96F91EB4}" sibTransId="{1A5D21ED-B9CB-B541-80B0-0B5A595D5F36}"/>
    <dgm:cxn modelId="{36E893F5-6905-054E-BC1D-402C307FDDE3}" type="presOf" srcId="{31E4DC40-D03F-A340-B12E-49FCC646FC13}" destId="{8C3479B5-041A-AF4A-AC6B-79B79A98CAB8}" srcOrd="0" destOrd="0" presId="urn:microsoft.com/office/officeart/2008/layout/VerticalCurvedList"/>
    <dgm:cxn modelId="{1F6DD0E3-930C-D442-9AA2-23DD58DCE227}" type="presParOf" srcId="{8C3479B5-041A-AF4A-AC6B-79B79A98CAB8}" destId="{3CB717C4-015C-AD40-8E4C-4B54A23420B9}" srcOrd="0" destOrd="0" presId="urn:microsoft.com/office/officeart/2008/layout/VerticalCurvedList"/>
    <dgm:cxn modelId="{54975D3A-8A16-6F49-A048-484463FA137E}" type="presParOf" srcId="{3CB717C4-015C-AD40-8E4C-4B54A23420B9}" destId="{1FAA8AB5-00D4-2B4D-8BD4-A2EEA0C7EEF7}" srcOrd="0" destOrd="0" presId="urn:microsoft.com/office/officeart/2008/layout/VerticalCurvedList"/>
    <dgm:cxn modelId="{B5B2B2A8-DBF6-144C-8790-1BB80B615C05}" type="presParOf" srcId="{1FAA8AB5-00D4-2B4D-8BD4-A2EEA0C7EEF7}" destId="{B8C850B6-53C0-8243-AE63-7D0B184116FA}" srcOrd="0" destOrd="0" presId="urn:microsoft.com/office/officeart/2008/layout/VerticalCurvedList"/>
    <dgm:cxn modelId="{5FF91D87-257A-3845-9033-DB6FB0CA1961}" type="presParOf" srcId="{1FAA8AB5-00D4-2B4D-8BD4-A2EEA0C7EEF7}" destId="{D61F50FA-CADF-BF4B-BEF4-FF8589E94790}" srcOrd="1" destOrd="0" presId="urn:microsoft.com/office/officeart/2008/layout/VerticalCurvedList"/>
    <dgm:cxn modelId="{7F08A750-DF72-3E41-BD17-1E154B666DE8}" type="presParOf" srcId="{1FAA8AB5-00D4-2B4D-8BD4-A2EEA0C7EEF7}" destId="{6B45E3C8-3443-B04E-8796-35961939DABC}" srcOrd="2" destOrd="0" presId="urn:microsoft.com/office/officeart/2008/layout/VerticalCurvedList"/>
    <dgm:cxn modelId="{1A3CDFF0-654B-6B45-A402-9AC5DB5ADC20}" type="presParOf" srcId="{1FAA8AB5-00D4-2B4D-8BD4-A2EEA0C7EEF7}" destId="{7ED38C12-2661-CA46-B259-4099E3B500E6}" srcOrd="3" destOrd="0" presId="urn:microsoft.com/office/officeart/2008/layout/VerticalCurvedList"/>
    <dgm:cxn modelId="{DFE29BF0-D548-7A46-9E49-64830924C21B}" type="presParOf" srcId="{3CB717C4-015C-AD40-8E4C-4B54A23420B9}" destId="{8D893517-D068-994E-B8D2-E48FC7E67916}" srcOrd="1" destOrd="0" presId="urn:microsoft.com/office/officeart/2008/layout/VerticalCurvedList"/>
    <dgm:cxn modelId="{A2E5AEDF-C216-BC4B-B286-79E4B8CF257A}" type="presParOf" srcId="{3CB717C4-015C-AD40-8E4C-4B54A23420B9}" destId="{D896DC31-7AF7-2044-9392-F27801710C60}" srcOrd="2" destOrd="0" presId="urn:microsoft.com/office/officeart/2008/layout/VerticalCurvedList"/>
    <dgm:cxn modelId="{2E4409CE-C4AB-944A-8FC9-26EB88E0D22E}" type="presParOf" srcId="{D896DC31-7AF7-2044-9392-F27801710C60}" destId="{1DFE5CC5-2678-E94E-830D-72946FC1FF45}" srcOrd="0" destOrd="0" presId="urn:microsoft.com/office/officeart/2008/layout/VerticalCurvedList"/>
    <dgm:cxn modelId="{783E1902-88CE-7340-B422-9B15A99E801B}" type="presParOf" srcId="{3CB717C4-015C-AD40-8E4C-4B54A23420B9}" destId="{CB885A53-0489-DE48-934E-A7E601F9989D}" srcOrd="3" destOrd="0" presId="urn:microsoft.com/office/officeart/2008/layout/VerticalCurvedList"/>
    <dgm:cxn modelId="{0537C9A2-B295-1C40-867A-06F976209247}" type="presParOf" srcId="{3CB717C4-015C-AD40-8E4C-4B54A23420B9}" destId="{FE5F1B63-454D-8745-8967-59E7DA43DEDA}" srcOrd="4" destOrd="0" presId="urn:microsoft.com/office/officeart/2008/layout/VerticalCurvedList"/>
    <dgm:cxn modelId="{FC175AD0-EA9D-D745-804F-4E0A44D86852}" type="presParOf" srcId="{FE5F1B63-454D-8745-8967-59E7DA43DEDA}" destId="{9248F72D-1FC4-8D46-AFB2-C18C36B00623}" srcOrd="0" destOrd="0" presId="urn:microsoft.com/office/officeart/2008/layout/VerticalCurvedList"/>
    <dgm:cxn modelId="{230C805A-7B93-E44A-AF86-EAFD12EA0B84}" type="presParOf" srcId="{3CB717C4-015C-AD40-8E4C-4B54A23420B9}" destId="{00484E3E-C0BA-2B42-90D0-3CBC44B98739}" srcOrd="5" destOrd="0" presId="urn:microsoft.com/office/officeart/2008/layout/VerticalCurvedList"/>
    <dgm:cxn modelId="{9A9D976F-5AA0-A045-BAE0-2CC4A65E8610}" type="presParOf" srcId="{3CB717C4-015C-AD40-8E4C-4B54A23420B9}" destId="{805EEF7C-C29D-084D-87A1-A34C7338AEAC}" srcOrd="6" destOrd="0" presId="urn:microsoft.com/office/officeart/2008/layout/VerticalCurvedList"/>
    <dgm:cxn modelId="{5D9D69A3-2A7D-8A4F-95D3-B0F60CBDEDA0}" type="presParOf" srcId="{805EEF7C-C29D-084D-87A1-A34C7338AEAC}" destId="{8A11F0DA-07B4-1149-A40A-EFFFD978B6C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F50FA-CADF-BF4B-BEF4-FF8589E94790}">
      <dsp:nvSpPr>
        <dsp:cNvPr id="0" name=""/>
        <dsp:cNvSpPr/>
      </dsp:nvSpPr>
      <dsp:spPr>
        <a:xfrm>
          <a:off x="-6471979" y="-990226"/>
          <a:ext cx="7706191" cy="7706191"/>
        </a:xfrm>
        <a:prstGeom prst="blockArc">
          <a:avLst>
            <a:gd name="adj1" fmla="val 18900000"/>
            <a:gd name="adj2" fmla="val 2700000"/>
            <a:gd name="adj3" fmla="val 28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93517-D068-994E-B8D2-E48FC7E67916}">
      <dsp:nvSpPr>
        <dsp:cNvPr id="0" name=""/>
        <dsp:cNvSpPr/>
      </dsp:nvSpPr>
      <dsp:spPr>
        <a:xfrm>
          <a:off x="794732" y="572573"/>
          <a:ext cx="7713930" cy="11451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961"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kern="1200" dirty="0" err="1"/>
            <a:t>Giới</a:t>
          </a:r>
          <a:r>
            <a:rPr lang="en-US" sz="4000" kern="1200" dirty="0"/>
            <a:t> </a:t>
          </a:r>
          <a:r>
            <a:rPr lang="en-US" sz="4000" kern="1200" dirty="0" err="1"/>
            <a:t>thiệu</a:t>
          </a:r>
          <a:r>
            <a:rPr lang="en-US" sz="4000" kern="1200" dirty="0"/>
            <a:t> bootstrap</a:t>
          </a:r>
        </a:p>
      </dsp:txBody>
      <dsp:txXfrm>
        <a:off x="794732" y="572573"/>
        <a:ext cx="7713930" cy="1145147"/>
      </dsp:txXfrm>
    </dsp:sp>
    <dsp:sp modelId="{1DFE5CC5-2678-E94E-830D-72946FC1FF45}">
      <dsp:nvSpPr>
        <dsp:cNvPr id="0" name=""/>
        <dsp:cNvSpPr/>
      </dsp:nvSpPr>
      <dsp:spPr>
        <a:xfrm>
          <a:off x="79015" y="429430"/>
          <a:ext cx="1431434" cy="1431434"/>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885A53-0489-DE48-934E-A7E601F9989D}">
      <dsp:nvSpPr>
        <dsp:cNvPr id="0" name=""/>
        <dsp:cNvSpPr/>
      </dsp:nvSpPr>
      <dsp:spPr>
        <a:xfrm>
          <a:off x="1210993" y="2290295"/>
          <a:ext cx="7297669" cy="11451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961"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kern="1200" dirty="0" err="1"/>
            <a:t>Hướng</a:t>
          </a:r>
          <a:r>
            <a:rPr lang="en-US" sz="4000" kern="1200" dirty="0"/>
            <a:t> </a:t>
          </a:r>
          <a:r>
            <a:rPr lang="en-US" sz="4000" kern="1200" dirty="0" err="1"/>
            <a:t>dẫn</a:t>
          </a:r>
          <a:r>
            <a:rPr lang="en-US" sz="4000" kern="1200" dirty="0"/>
            <a:t> </a:t>
          </a:r>
          <a:r>
            <a:rPr lang="en-US" sz="4000" kern="1200" dirty="0" err="1"/>
            <a:t>tra</a:t>
          </a:r>
          <a:r>
            <a:rPr lang="en-US" sz="4000" kern="1200" dirty="0"/>
            <a:t> </a:t>
          </a:r>
          <a:r>
            <a:rPr lang="en-US" sz="4000" kern="1200" dirty="0" err="1"/>
            <a:t>cứu</a:t>
          </a:r>
          <a:r>
            <a:rPr lang="en-US" sz="4000" kern="1200" dirty="0"/>
            <a:t> bootstrap</a:t>
          </a:r>
        </a:p>
      </dsp:txBody>
      <dsp:txXfrm>
        <a:off x="1210993" y="2290295"/>
        <a:ext cx="7297669" cy="1145147"/>
      </dsp:txXfrm>
    </dsp:sp>
    <dsp:sp modelId="{9248F72D-1FC4-8D46-AFB2-C18C36B00623}">
      <dsp:nvSpPr>
        <dsp:cNvPr id="0" name=""/>
        <dsp:cNvSpPr/>
      </dsp:nvSpPr>
      <dsp:spPr>
        <a:xfrm>
          <a:off x="495276" y="2147151"/>
          <a:ext cx="1431434" cy="1431434"/>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484E3E-C0BA-2B42-90D0-3CBC44B98739}">
      <dsp:nvSpPr>
        <dsp:cNvPr id="0" name=""/>
        <dsp:cNvSpPr/>
      </dsp:nvSpPr>
      <dsp:spPr>
        <a:xfrm>
          <a:off x="794732" y="4008016"/>
          <a:ext cx="7713930" cy="11451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961"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kern="1200" dirty="0" err="1"/>
            <a:t>Lưới</a:t>
          </a:r>
          <a:r>
            <a:rPr lang="en-US" sz="4000" kern="1200" dirty="0"/>
            <a:t> </a:t>
          </a:r>
          <a:r>
            <a:rPr lang="en-US" sz="4000" kern="1200" dirty="0" err="1"/>
            <a:t>trong</a:t>
          </a:r>
          <a:r>
            <a:rPr lang="en-US" sz="4000" kern="1200" dirty="0"/>
            <a:t> bootstrap</a:t>
          </a:r>
        </a:p>
      </dsp:txBody>
      <dsp:txXfrm>
        <a:off x="794732" y="4008016"/>
        <a:ext cx="7713930" cy="1145147"/>
      </dsp:txXfrm>
    </dsp:sp>
    <dsp:sp modelId="{8A11F0DA-07B4-1149-A40A-EFFFD978B6C8}">
      <dsp:nvSpPr>
        <dsp:cNvPr id="0" name=""/>
        <dsp:cNvSpPr/>
      </dsp:nvSpPr>
      <dsp:spPr>
        <a:xfrm>
          <a:off x="79015" y="3864873"/>
          <a:ext cx="1431434" cy="1431434"/>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getbootstrap.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F909-6853-C942-8166-796820F5CB78}"/>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B</a:t>
            </a:r>
            <a:r>
              <a:rPr lang="en-VN">
                <a:latin typeface="Arial" panose="020B0604020202020204" pitchFamily="34" charset="0"/>
                <a:cs typeface="Arial" panose="020B0604020202020204" pitchFamily="34" charset="0"/>
              </a:rPr>
              <a:t>ootstrap (PHẦN 1)</a:t>
            </a:r>
            <a:endParaRPr lang="en-VN"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6D4506B-ADA1-2E4B-BF77-64FAE09C3442}"/>
              </a:ext>
            </a:extLst>
          </p:cNvPr>
          <p:cNvSpPr>
            <a:spLocks noGrp="1"/>
          </p:cNvSpPr>
          <p:nvPr>
            <p:ph type="subTitle" idx="1"/>
          </p:nvPr>
        </p:nvSpPr>
        <p:spPr/>
        <p:txBody>
          <a:bodyPr/>
          <a:lstStyle/>
          <a:p>
            <a:r>
              <a:rPr lang="en-US" dirty="0"/>
              <a:t>G</a:t>
            </a:r>
            <a:r>
              <a:rPr lang="en-VN" dirty="0"/>
              <a:t>iảng viên: kĩ sư hoàng quang thắng</a:t>
            </a:r>
          </a:p>
        </p:txBody>
      </p:sp>
    </p:spTree>
    <p:extLst>
      <p:ext uri="{BB962C8B-B14F-4D97-AF65-F5344CB8AC3E}">
        <p14:creationId xmlns:p14="http://schemas.microsoft.com/office/powerpoint/2010/main" val="2923635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8707-1BF2-7E44-AB54-26F59D7C8AB3}"/>
              </a:ext>
            </a:extLst>
          </p:cNvPr>
          <p:cNvSpPr>
            <a:spLocks noGrp="1"/>
          </p:cNvSpPr>
          <p:nvPr>
            <p:ph type="title"/>
          </p:nvPr>
        </p:nvSpPr>
        <p:spPr/>
        <p:txBody>
          <a:bodyPr/>
          <a:lstStyle/>
          <a:p>
            <a:r>
              <a:rPr lang="vi-VN" b="1" dirty="0"/>
              <a:t>Hệ thống lưới Bootstrap</a:t>
            </a:r>
            <a:endParaRPr lang="en-VN" dirty="0"/>
          </a:p>
        </p:txBody>
      </p:sp>
      <p:sp>
        <p:nvSpPr>
          <p:cNvPr id="3" name="Content Placeholder 2">
            <a:extLst>
              <a:ext uri="{FF2B5EF4-FFF2-40B4-BE49-F238E27FC236}">
                <a16:creationId xmlns:a16="http://schemas.microsoft.com/office/drawing/2014/main" id="{35692E0E-20E1-BE44-AE4F-A8F14880AEF6}"/>
              </a:ext>
            </a:extLst>
          </p:cNvPr>
          <p:cNvSpPr>
            <a:spLocks noGrp="1"/>
          </p:cNvSpPr>
          <p:nvPr>
            <p:ph idx="1"/>
          </p:nvPr>
        </p:nvSpPr>
        <p:spPr>
          <a:xfrm>
            <a:off x="1451579" y="2015732"/>
            <a:ext cx="9603275" cy="4037749"/>
          </a:xfrm>
        </p:spPr>
        <p:txBody>
          <a:bodyPr>
            <a:normAutofit fontScale="92500" lnSpcReduction="20000"/>
          </a:bodyPr>
          <a:lstStyle/>
          <a:p>
            <a:r>
              <a:rPr lang="vi-VN" dirty="0"/>
              <a:t>Bạn có thể sử dụng các lớp .col-* để tạo cột lưới cho các thiết bị cực nhỏ như </a:t>
            </a:r>
            <a:r>
              <a:rPr lang="vi-VN" b="1" dirty="0"/>
              <a:t>điện thoại di động ở chế độ dọc</a:t>
            </a:r>
            <a:r>
              <a:rPr lang="vi-VN" dirty="0"/>
              <a:t>.</a:t>
            </a:r>
          </a:p>
          <a:p>
            <a:br>
              <a:rPr lang="vi-VN" dirty="0"/>
            </a:br>
            <a:r>
              <a:rPr lang="vi-VN" dirty="0"/>
              <a:t>Tương tự, bạn có thể sử dụng các lớp .col-sm-* để tạo cột lưới cho các thiết bị màn hình nhỏ như </a:t>
            </a:r>
            <a:r>
              <a:rPr lang="vi-VN" b="1" dirty="0"/>
              <a:t>điện thoại di động ở chế độ ngang</a:t>
            </a:r>
            <a:endParaRPr lang="vi-VN" dirty="0"/>
          </a:p>
          <a:p>
            <a:br>
              <a:rPr lang="vi-VN" dirty="0"/>
            </a:br>
            <a:r>
              <a:rPr lang="vi-VN" dirty="0"/>
              <a:t>Các lớp .col-md-* cho các thiết bị màn hình trung bình như </a:t>
            </a:r>
            <a:r>
              <a:rPr lang="vi-VN" b="1" dirty="0"/>
              <a:t>máy tính bảng</a:t>
            </a:r>
            <a:endParaRPr lang="vi-VN" dirty="0"/>
          </a:p>
          <a:p>
            <a:br>
              <a:rPr lang="vi-VN" dirty="0"/>
            </a:br>
            <a:r>
              <a:rPr lang="vi-VN" dirty="0"/>
              <a:t>Các lớp .col-lg-* cho các thiết bị lớn như </a:t>
            </a:r>
            <a:r>
              <a:rPr lang="vi-VN" b="1" dirty="0"/>
              <a:t>máy tính để bàn</a:t>
            </a:r>
            <a:endParaRPr lang="vi-VN" dirty="0"/>
          </a:p>
          <a:p>
            <a:br>
              <a:rPr lang="vi-VN" dirty="0"/>
            </a:br>
            <a:r>
              <a:rPr lang="vi-VN" dirty="0"/>
              <a:t>Và các lớp .col-xl-* cho </a:t>
            </a:r>
            <a:r>
              <a:rPr lang="vi-VN" b="1" dirty="0"/>
              <a:t>màn hình máy tính cực lớn</a:t>
            </a:r>
            <a:r>
              <a:rPr lang="vi-VN" dirty="0"/>
              <a:t>.</a:t>
            </a:r>
          </a:p>
          <a:p>
            <a:endParaRPr lang="en-VN" dirty="0"/>
          </a:p>
        </p:txBody>
      </p:sp>
    </p:spTree>
    <p:extLst>
      <p:ext uri="{BB962C8B-B14F-4D97-AF65-F5344CB8AC3E}">
        <p14:creationId xmlns:p14="http://schemas.microsoft.com/office/powerpoint/2010/main" val="87257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AC8497-F1FF-664A-A0FF-4726E9D8170B}"/>
              </a:ext>
            </a:extLst>
          </p:cNvPr>
          <p:cNvSpPr/>
          <p:nvPr/>
        </p:nvSpPr>
        <p:spPr>
          <a:xfrm>
            <a:off x="2346252" y="692244"/>
            <a:ext cx="6096000" cy="646331"/>
          </a:xfrm>
          <a:prstGeom prst="rect">
            <a:avLst/>
          </a:prstGeom>
        </p:spPr>
        <p:txBody>
          <a:bodyPr>
            <a:spAutoFit/>
          </a:bodyPr>
          <a:lstStyle/>
          <a:p>
            <a:r>
              <a:rPr lang="vi-VN" dirty="0">
                <a:solidFill>
                  <a:srgbClr val="333333"/>
                </a:solidFill>
                <a:latin typeface="Roboto" panose="02000000000000000000" pitchFamily="2" charset="0"/>
              </a:rPr>
              <a:t>Bảng sau đây tóm tắt một số tính năng chính của hệ thống lưới Bootstrap mới.</a:t>
            </a:r>
            <a:endParaRPr lang="en-VN" dirty="0"/>
          </a:p>
        </p:txBody>
      </p:sp>
      <p:pic>
        <p:nvPicPr>
          <p:cNvPr id="4" name="Picture 3">
            <a:extLst>
              <a:ext uri="{FF2B5EF4-FFF2-40B4-BE49-F238E27FC236}">
                <a16:creationId xmlns:a16="http://schemas.microsoft.com/office/drawing/2014/main" id="{0415AFC3-1F89-4543-B642-8BD5222AC735}"/>
              </a:ext>
            </a:extLst>
          </p:cNvPr>
          <p:cNvPicPr>
            <a:picLocks noChangeAspect="1"/>
          </p:cNvPicPr>
          <p:nvPr/>
        </p:nvPicPr>
        <p:blipFill>
          <a:blip r:embed="rId2"/>
          <a:stretch>
            <a:fillRect/>
          </a:stretch>
        </p:blipFill>
        <p:spPr>
          <a:xfrm>
            <a:off x="2346252" y="1652919"/>
            <a:ext cx="7620000" cy="4381500"/>
          </a:xfrm>
          <a:prstGeom prst="rect">
            <a:avLst/>
          </a:prstGeom>
        </p:spPr>
      </p:pic>
    </p:spTree>
    <p:extLst>
      <p:ext uri="{BB962C8B-B14F-4D97-AF65-F5344CB8AC3E}">
        <p14:creationId xmlns:p14="http://schemas.microsoft.com/office/powerpoint/2010/main" val="317332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29E4-1F5E-464F-AE35-F55B9552198D}"/>
              </a:ext>
            </a:extLst>
          </p:cNvPr>
          <p:cNvSpPr>
            <a:spLocks noGrp="1"/>
          </p:cNvSpPr>
          <p:nvPr>
            <p:ph type="title"/>
          </p:nvPr>
        </p:nvSpPr>
        <p:spPr/>
        <p:txBody>
          <a:bodyPr/>
          <a:lstStyle/>
          <a:p>
            <a:r>
              <a:rPr lang="vi-VN" b="1" dirty="0"/>
              <a:t>Hệ thống lưới Bootstrap</a:t>
            </a:r>
            <a:endParaRPr lang="en-VN" dirty="0"/>
          </a:p>
        </p:txBody>
      </p:sp>
      <p:sp>
        <p:nvSpPr>
          <p:cNvPr id="3" name="Content Placeholder 2">
            <a:extLst>
              <a:ext uri="{FF2B5EF4-FFF2-40B4-BE49-F238E27FC236}">
                <a16:creationId xmlns:a16="http://schemas.microsoft.com/office/drawing/2014/main" id="{3D8159E5-5AE5-E045-9FB8-A42826B22C07}"/>
              </a:ext>
            </a:extLst>
          </p:cNvPr>
          <p:cNvSpPr>
            <a:spLocks noGrp="1"/>
          </p:cNvSpPr>
          <p:nvPr>
            <p:ph idx="1"/>
          </p:nvPr>
        </p:nvSpPr>
        <p:spPr/>
        <p:txBody>
          <a:bodyPr/>
          <a:lstStyle/>
          <a:p>
            <a:r>
              <a:rPr lang="vi-VN" dirty="0"/>
              <a:t>Việc áp dụng bất kỳ lớp .col-sm-* nào cho một phần tử sẽ không chỉ ảnh hưởng đến kiểu dáng của phần tử đó trên các thiết bị nhỏ mà còn ảnh hưởng cả trên các thiết bị vừa, lớn và cực lớn có chiều rộng màn hình lớn hơn hoặc bằng 540px, nếu bạn không thêm tùy chỉnh lớp .col-md-*, .col-lg-* hoặc .col-xl-* cho nó.</a:t>
            </a:r>
            <a:br>
              <a:rPr lang="vi-VN" dirty="0"/>
            </a:br>
            <a:r>
              <a:rPr lang="vi-VN" dirty="0"/>
              <a:t>Tương tự, lớp .col-md-* sẽ không chỉ ảnh hưởng đến kiểu dáng của các phần tử trên các thiết bị vừa mà còn trên các thiết bị lớn và cực lớn nếu không có lớp .col-lg-* hoặc .col-xl-*</a:t>
            </a:r>
            <a:endParaRPr lang="en-VN" dirty="0"/>
          </a:p>
        </p:txBody>
      </p:sp>
    </p:spTree>
    <p:extLst>
      <p:ext uri="{BB962C8B-B14F-4D97-AF65-F5344CB8AC3E}">
        <p14:creationId xmlns:p14="http://schemas.microsoft.com/office/powerpoint/2010/main" val="119157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9A61-3EE7-4347-9B40-A9EF296807CD}"/>
              </a:ext>
            </a:extLst>
          </p:cNvPr>
          <p:cNvSpPr>
            <a:spLocks noGrp="1"/>
          </p:cNvSpPr>
          <p:nvPr>
            <p:ph type="title"/>
          </p:nvPr>
        </p:nvSpPr>
        <p:spPr/>
        <p:txBody>
          <a:bodyPr/>
          <a:lstStyle/>
          <a:p>
            <a:r>
              <a:rPr lang="vi-VN" b="1" dirty="0"/>
              <a:t>Hệ thống lưới Bootstrap</a:t>
            </a:r>
            <a:endParaRPr lang="en-VN" dirty="0"/>
          </a:p>
        </p:txBody>
      </p:sp>
      <p:sp>
        <p:nvSpPr>
          <p:cNvPr id="3" name="Content Placeholder 2">
            <a:extLst>
              <a:ext uri="{FF2B5EF4-FFF2-40B4-BE49-F238E27FC236}">
                <a16:creationId xmlns:a16="http://schemas.microsoft.com/office/drawing/2014/main" id="{D2ABFC5E-F5FC-7242-BF11-4165B211772C}"/>
              </a:ext>
            </a:extLst>
          </p:cNvPr>
          <p:cNvSpPr>
            <a:spLocks noGrp="1"/>
          </p:cNvSpPr>
          <p:nvPr>
            <p:ph idx="1"/>
          </p:nvPr>
        </p:nvSpPr>
        <p:spPr/>
        <p:txBody>
          <a:bodyPr/>
          <a:lstStyle/>
          <a:p>
            <a:r>
              <a:rPr lang="vi-VN" dirty="0"/>
              <a:t>Lúc đầu hãy tạo một container hoạt động như một trình bao bọc cho các hàng (row) và cột (column) của bạn bằng cách sử dụng lớp .container</a:t>
            </a:r>
          </a:p>
          <a:p>
            <a:br>
              <a:rPr lang="vi-VN" dirty="0"/>
            </a:br>
            <a:r>
              <a:rPr lang="vi-VN" dirty="0"/>
              <a:t>Sau đó tạo các hàng bên trong vùng chứa bằng cách sử dụng lớp .row và để tạo các cột bên trong bất kỳ hàng nào bạn có thể sử dụng các lớp .col-*, .col-sm-*, .col-md-*, .col-lg-* và .col-xl-*.</a:t>
            </a:r>
          </a:p>
          <a:p>
            <a:r>
              <a:rPr lang="vi-VN" dirty="0"/>
              <a:t>Các cột là khu vực nội dung thực tế nơi chúng ta sẽ đặt nội dung của mình vào đó.</a:t>
            </a:r>
            <a:endParaRPr lang="en-VN" dirty="0"/>
          </a:p>
        </p:txBody>
      </p:sp>
    </p:spTree>
    <p:extLst>
      <p:ext uri="{BB962C8B-B14F-4D97-AF65-F5344CB8AC3E}">
        <p14:creationId xmlns:p14="http://schemas.microsoft.com/office/powerpoint/2010/main" val="3392893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570D-C4B7-534B-91A4-4F61E31C1164}"/>
              </a:ext>
            </a:extLst>
          </p:cNvPr>
          <p:cNvSpPr>
            <a:spLocks noGrp="1"/>
          </p:cNvSpPr>
          <p:nvPr>
            <p:ph type="title"/>
          </p:nvPr>
        </p:nvSpPr>
        <p:spPr/>
        <p:txBody>
          <a:bodyPr/>
          <a:lstStyle/>
          <a:p>
            <a:r>
              <a:rPr lang="vi-VN" b="1" dirty="0"/>
              <a:t>Hệ thống lưới Bootstrap</a:t>
            </a:r>
            <a:endParaRPr lang="en-VN" dirty="0"/>
          </a:p>
        </p:txBody>
      </p:sp>
      <p:sp>
        <p:nvSpPr>
          <p:cNvPr id="3" name="Content Placeholder 2">
            <a:extLst>
              <a:ext uri="{FF2B5EF4-FFF2-40B4-BE49-F238E27FC236}">
                <a16:creationId xmlns:a16="http://schemas.microsoft.com/office/drawing/2014/main" id="{2A7C83B0-C616-D74A-80D4-C909F348F39B}"/>
              </a:ext>
            </a:extLst>
          </p:cNvPr>
          <p:cNvSpPr>
            <a:spLocks noGrp="1"/>
          </p:cNvSpPr>
          <p:nvPr>
            <p:ph idx="1"/>
          </p:nvPr>
        </p:nvSpPr>
        <p:spPr>
          <a:xfrm>
            <a:off x="1451579" y="2015732"/>
            <a:ext cx="9603275" cy="3599760"/>
          </a:xfrm>
        </p:spPr>
        <p:txBody>
          <a:bodyPr>
            <a:normAutofit lnSpcReduction="10000"/>
          </a:bodyPr>
          <a:lstStyle/>
          <a:p>
            <a:pPr marL="0" indent="0">
              <a:buNone/>
            </a:pPr>
            <a:r>
              <a:rPr lang="vi-VN" i="1" dirty="0"/>
              <a:t>&gt; Lưu ý: Trong bố cục dạng lưới, nội dung phải được đặt bên trong các cột (.col và .col-*) và chỉ các cột mới có thể là con ngay lập tức của các hàng (.row). Các hàng phải được đặt bên trong .container (chiều rộng cố định) hoặc .container-fluid (chiều rộng đầy đủ) để có khoảng đệm và căn chỉnh thích hợp.</a:t>
            </a:r>
          </a:p>
          <a:p>
            <a:pPr marL="0" indent="0">
              <a:buNone/>
            </a:pPr>
            <a:r>
              <a:rPr lang="vi-VN" i="1" dirty="0"/>
              <a:t>&gt; Mẹo: Chiều rộng cột lưới được đặt theo tỷ lệ phần trăm, vì vậy chúng luôn linh hoạt và có kích thước tương ứng với phần tử mẹ của chúng. Ngoài ra, mỗi cột có đệm ngang (gọi là gutter) để kiểm soát không gian giữa các cột riêng lẻ.</a:t>
            </a:r>
          </a:p>
          <a:p>
            <a:pPr marL="0" indent="0">
              <a:buNone/>
            </a:pPr>
            <a:r>
              <a:rPr lang="vi-VN" dirty="0"/>
              <a:t>Vì hệ thống lưới Bootstrap dựa trên 12 cột, do đó, để giữ các cột trên một dòng (tức là cạnh nhau), tổng số cột lưới trong một hàng không được lớn hơn 12.</a:t>
            </a:r>
            <a:endParaRPr lang="en-VN" dirty="0"/>
          </a:p>
        </p:txBody>
      </p:sp>
    </p:spTree>
    <p:extLst>
      <p:ext uri="{BB962C8B-B14F-4D97-AF65-F5344CB8AC3E}">
        <p14:creationId xmlns:p14="http://schemas.microsoft.com/office/powerpoint/2010/main" val="2624340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B4B6-724F-E34F-802A-A1C3DDD4796D}"/>
              </a:ext>
            </a:extLst>
          </p:cNvPr>
          <p:cNvSpPr>
            <a:spLocks noGrp="1"/>
          </p:cNvSpPr>
          <p:nvPr>
            <p:ph type="title"/>
          </p:nvPr>
        </p:nvSpPr>
        <p:spPr/>
        <p:txBody>
          <a:bodyPr/>
          <a:lstStyle/>
          <a:p>
            <a:r>
              <a:rPr lang="vi-VN" b="1" dirty="0"/>
              <a:t>Hệ thống lưới Bootstrap</a:t>
            </a:r>
            <a:endParaRPr lang="en-VN" dirty="0"/>
          </a:p>
        </p:txBody>
      </p:sp>
      <p:sp>
        <p:nvSpPr>
          <p:cNvPr id="3" name="Content Placeholder 2">
            <a:extLst>
              <a:ext uri="{FF2B5EF4-FFF2-40B4-BE49-F238E27FC236}">
                <a16:creationId xmlns:a16="http://schemas.microsoft.com/office/drawing/2014/main" id="{594FD4BF-2908-A446-94B0-8F669E75AC46}"/>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cục</a:t>
            </a:r>
            <a:r>
              <a:rPr lang="en-US" b="1" dirty="0">
                <a:latin typeface="Times New Roman" panose="02020603050405020304" pitchFamily="18" charset="0"/>
                <a:cs typeface="Times New Roman" panose="02020603050405020304" pitchFamily="18" charset="0"/>
              </a:rPr>
              <a:t> 3 </a:t>
            </a:r>
            <a:r>
              <a:rPr lang="en-US" b="1" dirty="0" err="1">
                <a:latin typeface="Times New Roman" panose="02020603050405020304" pitchFamily="18" charset="0"/>
                <a:cs typeface="Times New Roman" panose="02020603050405020304" pitchFamily="18" charset="0"/>
              </a:rPr>
              <a:t>cột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bằng</a:t>
            </a:r>
            <a:r>
              <a:rPr lang="en-US" b="1" dirty="0">
                <a:latin typeface="Times New Roman" panose="02020603050405020304" pitchFamily="18" charset="0"/>
                <a:cs typeface="Times New Roman" panose="02020603050405020304" pitchFamily="18" charset="0"/>
              </a:rPr>
              <a:t> bootstrap grid</a:t>
            </a:r>
            <a:endParaRPr lang="en-US" dirty="0">
              <a:latin typeface="Times New Roman" panose="02020603050405020304" pitchFamily="18" charset="0"/>
              <a:cs typeface="Times New Roman" panose="02020603050405020304" pitchFamily="18" charset="0"/>
            </a:endParaRPr>
          </a:p>
          <a:p>
            <a:r>
              <a:rPr lang="en-VN" dirty="0">
                <a:latin typeface="Times New Roman" panose="02020603050405020304" pitchFamily="18" charset="0"/>
                <a:cs typeface="Times New Roman" panose="02020603050405020304" pitchFamily="18" charset="0"/>
              </a:rPr>
              <a:t>Bố cục tự động</a:t>
            </a:r>
          </a:p>
          <a:p>
            <a:r>
              <a:rPr lang="en-US" b="1" dirty="0" err="1">
                <a:latin typeface="Times New Roman" panose="02020603050405020304" pitchFamily="18" charset="0"/>
                <a:cs typeface="Times New Roman" panose="02020603050405020304" pitchFamily="18" charset="0"/>
              </a:rPr>
              <a:t>Hành</a:t>
            </a:r>
            <a:r>
              <a:rPr lang="en-US" b="1" dirty="0">
                <a:latin typeface="Times New Roman" panose="02020603050405020304" pitchFamily="18" charset="0"/>
                <a:cs typeface="Times New Roman" panose="02020603050405020304" pitchFamily="18" charset="0"/>
              </a:rPr>
              <a:t> vi Column </a:t>
            </a:r>
            <a:r>
              <a:rPr lang="en-US" b="1" dirty="0" err="1">
                <a:latin typeface="Times New Roman" panose="02020603050405020304" pitchFamily="18" charset="0"/>
                <a:cs typeface="Times New Roman" panose="02020603050405020304" pitchFamily="18" charset="0"/>
              </a:rPr>
              <a:t>Wapping</a:t>
            </a:r>
            <a:endParaRPr lang="en-US" dirty="0">
              <a:latin typeface="Times New Roman" panose="02020603050405020304" pitchFamily="18" charset="0"/>
              <a:cs typeface="Times New Roman" panose="02020603050405020304" pitchFamily="18" charset="0"/>
            </a:endParaRPr>
          </a:p>
          <a:p>
            <a:pPr marL="0" indent="0">
              <a:buNone/>
            </a:pPr>
            <a:endParaRPr lang="en-VN" dirty="0"/>
          </a:p>
        </p:txBody>
      </p:sp>
    </p:spTree>
    <p:extLst>
      <p:ext uri="{BB962C8B-B14F-4D97-AF65-F5344CB8AC3E}">
        <p14:creationId xmlns:p14="http://schemas.microsoft.com/office/powerpoint/2010/main" val="3828620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3E4F-5D7B-0841-8C96-CFB070BC282E}"/>
              </a:ext>
            </a:extLst>
          </p:cNvPr>
          <p:cNvSpPr>
            <a:spLocks noGrp="1"/>
          </p:cNvSpPr>
          <p:nvPr>
            <p:ph type="title"/>
          </p:nvPr>
        </p:nvSpPr>
        <p:spPr/>
        <p:txBody>
          <a:bodyPr/>
          <a:lstStyle/>
          <a:p>
            <a:r>
              <a:rPr lang="vi-VN" b="1" dirty="0"/>
              <a:t>Hệ thống lưới Bootstrap</a:t>
            </a:r>
            <a:endParaRPr lang="en-VN" dirty="0"/>
          </a:p>
        </p:txBody>
      </p:sp>
      <p:sp>
        <p:nvSpPr>
          <p:cNvPr id="3" name="Content Placeholder 2">
            <a:extLst>
              <a:ext uri="{FF2B5EF4-FFF2-40B4-BE49-F238E27FC236}">
                <a16:creationId xmlns:a16="http://schemas.microsoft.com/office/drawing/2014/main" id="{43E2E8D3-318C-7049-B599-17F5A2F405F3}"/>
              </a:ext>
            </a:extLst>
          </p:cNvPr>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SỬ DỤNG .container VÀ .container-fluid</a:t>
            </a:r>
          </a:p>
          <a:p>
            <a:pPr marL="0" indent="0">
              <a:buNone/>
            </a:pP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class .container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.container-fluid,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Class .container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responsive</a:t>
            </a:r>
          </a:p>
          <a:p>
            <a:pPr marL="0" indent="0">
              <a:buNone/>
            </a:pPr>
            <a:r>
              <a:rPr lang="en-US" dirty="0">
                <a:latin typeface="Times New Roman" panose="02020603050405020304" pitchFamily="18" charset="0"/>
                <a:cs typeface="Times New Roman" panose="02020603050405020304" pitchFamily="18" charset="0"/>
              </a:rPr>
              <a:t>Class .container-fluid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kéo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(width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100%)</a:t>
            </a:r>
          </a:p>
          <a:p>
            <a:pPr marL="0" indent="0">
              <a:buNone/>
            </a:pPr>
            <a:br>
              <a:rPr lang="en-US" dirty="0"/>
            </a:br>
            <a:endParaRPr lang="en-US" b="1" dirty="0"/>
          </a:p>
          <a:p>
            <a:pPr marL="0" indent="0">
              <a:buNone/>
            </a:pPr>
            <a:endParaRPr lang="en-US" dirty="0"/>
          </a:p>
          <a:p>
            <a:endParaRPr lang="en-VN" dirty="0"/>
          </a:p>
        </p:txBody>
      </p:sp>
    </p:spTree>
    <p:extLst>
      <p:ext uri="{BB962C8B-B14F-4D97-AF65-F5344CB8AC3E}">
        <p14:creationId xmlns:p14="http://schemas.microsoft.com/office/powerpoint/2010/main" val="277965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689B30E-0894-5844-98EA-1799A8C30355}"/>
              </a:ext>
            </a:extLst>
          </p:cNvPr>
          <p:cNvGraphicFramePr/>
          <p:nvPr>
            <p:extLst>
              <p:ext uri="{D42A27DB-BD31-4B8C-83A1-F6EECF244321}">
                <p14:modId xmlns:p14="http://schemas.microsoft.com/office/powerpoint/2010/main" val="4259900480"/>
              </p:ext>
            </p:extLst>
          </p:nvPr>
        </p:nvGraphicFramePr>
        <p:xfrm>
          <a:off x="1405053" y="211874"/>
          <a:ext cx="8587678" cy="5725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86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5DFA-8F94-9F4B-9AF7-308F00FB7C4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G</a:t>
            </a:r>
            <a:r>
              <a:rPr lang="en-VN" dirty="0">
                <a:latin typeface="Arial" panose="020B0604020202020204" pitchFamily="34" charset="0"/>
                <a:cs typeface="Arial" panose="020B0604020202020204" pitchFamily="34" charset="0"/>
              </a:rPr>
              <a:t>iới thiệu bootstrap</a:t>
            </a:r>
          </a:p>
        </p:txBody>
      </p:sp>
      <p:sp>
        <p:nvSpPr>
          <p:cNvPr id="3" name="Content Placeholder 2">
            <a:extLst>
              <a:ext uri="{FF2B5EF4-FFF2-40B4-BE49-F238E27FC236}">
                <a16:creationId xmlns:a16="http://schemas.microsoft.com/office/drawing/2014/main" id="{459A40B5-8C1B-E14C-9881-856AACCA3562}"/>
              </a:ext>
            </a:extLst>
          </p:cNvPr>
          <p:cNvSpPr>
            <a:spLocks noGrp="1"/>
          </p:cNvSpPr>
          <p:nvPr>
            <p:ph idx="1"/>
          </p:nvPr>
        </p:nvSpPr>
        <p:spPr/>
        <p:txBody>
          <a:bodyPr/>
          <a:lstStyle/>
          <a:p>
            <a:r>
              <a:rPr lang="vi-VN" dirty="0"/>
              <a:t>Bootstrap là 1 framework HTML, CSS, và JavaScript cho phép người dùng dễ dàng thiết kế website theo 1 chuẩn nhất định, tạo các website thân thiện với các thiết bị cầm tay như mobile, ipad, tablet,...</a:t>
            </a:r>
          </a:p>
          <a:p>
            <a:r>
              <a:rPr lang="vi-VN" dirty="0"/>
              <a:t>Bootstrap bao gồm những cái cơ bản có sẵn như: typography, forms, buttons, tables, navigation, modals, image carousels và nhiều thứ khác. Trong bootstrap có thêm nhiều Component, Javascript hỗ trợ cho việc thiết kế reponsive của bạn dễ dàng, thuận tiện và nhanh chóng hơn.</a:t>
            </a:r>
            <a:endParaRPr lang="en-VN" dirty="0"/>
          </a:p>
        </p:txBody>
      </p:sp>
    </p:spTree>
    <p:extLst>
      <p:ext uri="{BB962C8B-B14F-4D97-AF65-F5344CB8AC3E}">
        <p14:creationId xmlns:p14="http://schemas.microsoft.com/office/powerpoint/2010/main" val="416836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7FB0-9BF5-4D44-AD22-D04C4FF3ACB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G</a:t>
            </a:r>
            <a:r>
              <a:rPr lang="en-VN" dirty="0">
                <a:latin typeface="Arial" panose="020B0604020202020204" pitchFamily="34" charset="0"/>
                <a:cs typeface="Arial" panose="020B0604020202020204" pitchFamily="34" charset="0"/>
              </a:rPr>
              <a:t>iới thiệu bootstrap</a:t>
            </a:r>
            <a:endParaRPr lang="en-VN" dirty="0"/>
          </a:p>
        </p:txBody>
      </p:sp>
      <p:sp>
        <p:nvSpPr>
          <p:cNvPr id="3" name="Content Placeholder 2">
            <a:extLst>
              <a:ext uri="{FF2B5EF4-FFF2-40B4-BE49-F238E27FC236}">
                <a16:creationId xmlns:a16="http://schemas.microsoft.com/office/drawing/2014/main" id="{F6D7BF01-D217-6344-909D-BEEAEE382E79}"/>
              </a:ext>
            </a:extLst>
          </p:cNvPr>
          <p:cNvSpPr>
            <a:spLocks noGrp="1"/>
          </p:cNvSpPr>
          <p:nvPr>
            <p:ph idx="1"/>
          </p:nvPr>
        </p:nvSpPr>
        <p:spPr/>
        <p:txBody>
          <a:bodyPr/>
          <a:lstStyle/>
          <a:p>
            <a:r>
              <a:rPr lang="vi-VN" dirty="0"/>
              <a:t>Bootstrap là một trong những framework được sử dụng nhiều nhất trên thế giới để xây dựng nên một website. Bootstrap đã xây dựng nên 1 chuẩn riêng và rất được người dùng ưa chuộng. Chính vì thế, chúng ta hay nghe tới một cụm từ rất thông dụng "Thiết kế theo chuẩn Bootstrap".</a:t>
            </a:r>
          </a:p>
          <a:p>
            <a:r>
              <a:rPr lang="vi-VN" dirty="0"/>
              <a:t>Từ cái "chuẩn mực" này, chúng ta có thể thấy rõ được những điểm thuận lợi khi sử dụng Bootstrap.</a:t>
            </a:r>
          </a:p>
          <a:p>
            <a:r>
              <a:rPr lang="vi-VN" dirty="0"/>
              <a:t>Rất dễ để sử dụng: Nó đơn giản vì nó được base trên HTML, CSS và Javascript chỉ cẩn có kiến thức cơ bản về 3 cái đó là có thể sử dụng bootstrap tốt.</a:t>
            </a:r>
          </a:p>
          <a:p>
            <a:endParaRPr lang="en-VN" dirty="0"/>
          </a:p>
        </p:txBody>
      </p:sp>
    </p:spTree>
    <p:extLst>
      <p:ext uri="{BB962C8B-B14F-4D97-AF65-F5344CB8AC3E}">
        <p14:creationId xmlns:p14="http://schemas.microsoft.com/office/powerpoint/2010/main" val="73910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1439-732C-834E-890E-3F191CCD080B}"/>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Giới thiệu bootstrap</a:t>
            </a:r>
          </a:p>
        </p:txBody>
      </p:sp>
      <p:sp>
        <p:nvSpPr>
          <p:cNvPr id="3" name="Content Placeholder 2">
            <a:extLst>
              <a:ext uri="{FF2B5EF4-FFF2-40B4-BE49-F238E27FC236}">
                <a16:creationId xmlns:a16="http://schemas.microsoft.com/office/drawing/2014/main" id="{7BC7F514-584F-6644-A005-4D2443A76FBB}"/>
              </a:ext>
            </a:extLst>
          </p:cNvPr>
          <p:cNvSpPr>
            <a:spLocks noGrp="1"/>
          </p:cNvSpPr>
          <p:nvPr>
            <p:ph idx="1"/>
          </p:nvPr>
        </p:nvSpPr>
        <p:spPr/>
        <p:txBody>
          <a:bodyPr/>
          <a:lstStyle/>
          <a:p>
            <a:r>
              <a:rPr lang="vi-VN" dirty="0"/>
              <a:t>Responsive: Bootstrap xây dựng sẵn reponsive css trên các thiết bị Iphones, tablets, và desktops. Tính năng này khiến cho người dùng tiết kiệm được rất nhiều thời gian trong việc tạo ra một website thân thiện với các thiết bị điện tử, thiết bị cầm tay.</a:t>
            </a:r>
          </a:p>
          <a:p>
            <a:r>
              <a:rPr lang="vi-VN" dirty="0"/>
              <a:t>Tương thích với trình duyệt: Nó tương thích với tất cả các trình duyệt (Chrome, Firefox, Internet Explorer, Safari, and Opera). Tuy nhiên, với IE browser, Bootstrap chỉ hỗ trợ từ IE9 trở lên. Điều này vô cùng dễ hiểu vì IE8 không support HTML5 và CSS3.</a:t>
            </a:r>
          </a:p>
          <a:p>
            <a:endParaRPr lang="en-VN" dirty="0"/>
          </a:p>
        </p:txBody>
      </p:sp>
    </p:spTree>
    <p:extLst>
      <p:ext uri="{BB962C8B-B14F-4D97-AF65-F5344CB8AC3E}">
        <p14:creationId xmlns:p14="http://schemas.microsoft.com/office/powerpoint/2010/main" val="131602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7161-7951-A24C-A512-B170DC07D9C4}"/>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Giới thiệu bootstrap</a:t>
            </a:r>
            <a:endParaRPr lang="en-VN" dirty="0"/>
          </a:p>
        </p:txBody>
      </p:sp>
      <p:sp>
        <p:nvSpPr>
          <p:cNvPr id="3" name="Content Placeholder 2">
            <a:extLst>
              <a:ext uri="{FF2B5EF4-FFF2-40B4-BE49-F238E27FC236}">
                <a16:creationId xmlns:a16="http://schemas.microsoft.com/office/drawing/2014/main" id="{C87A1031-2E73-E44E-A18F-B6DEBD72ACFD}"/>
              </a:ext>
            </a:extLst>
          </p:cNvPr>
          <p:cNvSpPr>
            <a:spLocks noGrp="1"/>
          </p:cNvSpPr>
          <p:nvPr>
            <p:ph idx="1"/>
          </p:nvPr>
        </p:nvSpPr>
        <p:spPr/>
        <p:txBody>
          <a:bodyPr/>
          <a:lstStyle/>
          <a:p>
            <a:r>
              <a:rPr lang="vi-VN" dirty="0"/>
              <a:t>Responsive: Bootstrap xây dựng sẵn reponsive css trên các thiết bị Iphones, tablets, và desktops. Tính năng này khiến cho người dùng tiết kiệm được rất nhiều thời gian trong việc tạo ra một website thân thiện với các thiết bị điện tử, thiết bị cầm tay.</a:t>
            </a:r>
          </a:p>
          <a:p>
            <a:r>
              <a:rPr lang="vi-VN" dirty="0"/>
              <a:t>Tương thích với trình duyệt: Nó tương thích với tất cả các trình duyệt (Chrome, Firefox, Internet Explorer, Safari, and Opera). Tuy nhiên, với IE browser, Bootstrap chỉ hỗ trợ từ IE9 trở lên. Điều này vô cùng dễ hiểu vì IE8 không support HTML5 và CSS3.</a:t>
            </a:r>
          </a:p>
          <a:p>
            <a:endParaRPr lang="en-VN" dirty="0"/>
          </a:p>
        </p:txBody>
      </p:sp>
    </p:spTree>
    <p:extLst>
      <p:ext uri="{BB962C8B-B14F-4D97-AF65-F5344CB8AC3E}">
        <p14:creationId xmlns:p14="http://schemas.microsoft.com/office/powerpoint/2010/main" val="152168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5FC0-78F8-6C48-A804-02F16313E388}"/>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Giới thiệu bootstrap</a:t>
            </a:r>
            <a:endParaRPr lang="en-VN" dirty="0"/>
          </a:p>
        </p:txBody>
      </p:sp>
      <p:sp>
        <p:nvSpPr>
          <p:cNvPr id="3" name="Content Placeholder 2">
            <a:extLst>
              <a:ext uri="{FF2B5EF4-FFF2-40B4-BE49-F238E27FC236}">
                <a16:creationId xmlns:a16="http://schemas.microsoft.com/office/drawing/2014/main" id="{CC981B33-1AC3-9F4A-8317-11CF48D561E4}"/>
              </a:ext>
            </a:extLst>
          </p:cNvPr>
          <p:cNvSpPr>
            <a:spLocks noGrp="1"/>
          </p:cNvSpPr>
          <p:nvPr>
            <p:ph idx="1"/>
          </p:nvPr>
        </p:nvSpPr>
        <p:spPr/>
        <p:txBody>
          <a:bodyPr>
            <a:normAutofit fontScale="92500" lnSpcReduction="10000"/>
          </a:bodyPr>
          <a:lstStyle/>
          <a:p>
            <a:r>
              <a:rPr lang="en-US" dirty="0" err="1"/>
              <a:t>Có</a:t>
            </a:r>
            <a:r>
              <a:rPr lang="en-US" dirty="0"/>
              <a:t> 2 </a:t>
            </a:r>
            <a:r>
              <a:rPr lang="en-US" dirty="0" err="1"/>
              <a:t>cách</a:t>
            </a:r>
            <a:r>
              <a:rPr lang="en-US" dirty="0"/>
              <a:t> </a:t>
            </a:r>
            <a:r>
              <a:rPr lang="en-US" dirty="0" err="1"/>
              <a:t>để</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Bootstrap </a:t>
            </a:r>
            <a:r>
              <a:rPr lang="en-US" dirty="0" err="1"/>
              <a:t>trên</a:t>
            </a:r>
            <a:r>
              <a:rPr lang="en-US" dirty="0"/>
              <a:t> web </a:t>
            </a:r>
            <a:r>
              <a:rPr lang="en-US" dirty="0" err="1"/>
              <a:t>của</a:t>
            </a:r>
            <a:r>
              <a:rPr lang="en-US" dirty="0"/>
              <a:t> </a:t>
            </a:r>
            <a:r>
              <a:rPr lang="en-US" dirty="0" err="1"/>
              <a:t>bạn</a:t>
            </a:r>
            <a:r>
              <a:rPr lang="en-US" dirty="0"/>
              <a:t>.</a:t>
            </a:r>
          </a:p>
          <a:p>
            <a:r>
              <a:rPr lang="en-US" dirty="0"/>
              <a:t>Download Bootstrap packet </a:t>
            </a:r>
            <a:r>
              <a:rPr lang="en-US" dirty="0" err="1"/>
              <a:t>từ</a:t>
            </a:r>
            <a:r>
              <a:rPr lang="en-US" dirty="0"/>
              <a:t> </a:t>
            </a:r>
            <a:r>
              <a:rPr lang="en-US" dirty="0">
                <a:hlinkClick r:id="rId2"/>
              </a:rPr>
              <a:t>getbootstrap.com</a:t>
            </a:r>
            <a:endParaRPr lang="en-US" dirty="0"/>
          </a:p>
          <a:p>
            <a:r>
              <a:rPr lang="en-US" dirty="0" err="1"/>
              <a:t>Thêm</a:t>
            </a:r>
            <a:r>
              <a:rPr lang="en-US" dirty="0"/>
              <a:t> Bootstrap </a:t>
            </a:r>
            <a:r>
              <a:rPr lang="en-US" dirty="0" err="1"/>
              <a:t>từ</a:t>
            </a:r>
            <a:r>
              <a:rPr lang="en-US" dirty="0"/>
              <a:t> CDN</a:t>
            </a:r>
          </a:p>
          <a:p>
            <a:r>
              <a:rPr lang="en-US" dirty="0"/>
              <a:t>&lt;!-- Latest compiled and minified CSS --&gt; &lt;link </a:t>
            </a:r>
            <a:r>
              <a:rPr lang="en-US" dirty="0" err="1"/>
              <a:t>rel</a:t>
            </a:r>
            <a:r>
              <a:rPr lang="en-US" dirty="0"/>
              <a:t>="stylesheet" </a:t>
            </a:r>
            <a:r>
              <a:rPr lang="en-US" dirty="0" err="1"/>
              <a:t>href</a:t>
            </a:r>
            <a:r>
              <a:rPr lang="en-US" dirty="0"/>
              <a:t>="//</a:t>
            </a:r>
            <a:r>
              <a:rPr lang="en-US" dirty="0" err="1"/>
              <a:t>netdna.bootstrapcdn.com</a:t>
            </a:r>
            <a:r>
              <a:rPr lang="en-US" dirty="0"/>
              <a:t>/bootstrap/3.1.1/</a:t>
            </a:r>
            <a:r>
              <a:rPr lang="en-US" dirty="0" err="1"/>
              <a:t>css</a:t>
            </a:r>
            <a:r>
              <a:rPr lang="en-US" dirty="0"/>
              <a:t>/</a:t>
            </a:r>
            <a:r>
              <a:rPr lang="en-US" dirty="0" err="1"/>
              <a:t>bootstrap.min.css</a:t>
            </a:r>
            <a:r>
              <a:rPr lang="en-US" dirty="0"/>
              <a:t>"&gt; &lt;!-- Optional theme --&gt; &lt;link </a:t>
            </a:r>
            <a:r>
              <a:rPr lang="en-US" dirty="0" err="1"/>
              <a:t>rel</a:t>
            </a:r>
            <a:r>
              <a:rPr lang="en-US" dirty="0"/>
              <a:t>="stylesheet" </a:t>
            </a:r>
            <a:r>
              <a:rPr lang="en-US" dirty="0" err="1"/>
              <a:t>href</a:t>
            </a:r>
            <a:r>
              <a:rPr lang="en-US" dirty="0"/>
              <a:t>="//</a:t>
            </a:r>
            <a:r>
              <a:rPr lang="en-US" dirty="0" err="1"/>
              <a:t>netdna.bootstrapcdn.com</a:t>
            </a:r>
            <a:r>
              <a:rPr lang="en-US" dirty="0"/>
              <a:t>/bootstrap/3.1.1/</a:t>
            </a:r>
            <a:r>
              <a:rPr lang="en-US" dirty="0" err="1"/>
              <a:t>css</a:t>
            </a:r>
            <a:r>
              <a:rPr lang="en-US" dirty="0"/>
              <a:t>/bootstrap-</a:t>
            </a:r>
            <a:r>
              <a:rPr lang="en-US" dirty="0" err="1"/>
              <a:t>theme.min.css</a:t>
            </a:r>
            <a:r>
              <a:rPr lang="en-US" dirty="0"/>
              <a:t>"&gt; &lt;!-- Latest compiled and minified JavaScript --&gt; &lt;script </a:t>
            </a:r>
            <a:r>
              <a:rPr lang="en-US" dirty="0" err="1"/>
              <a:t>src</a:t>
            </a:r>
            <a:r>
              <a:rPr lang="en-US" dirty="0"/>
              <a:t>="//</a:t>
            </a:r>
            <a:r>
              <a:rPr lang="en-US" dirty="0" err="1"/>
              <a:t>netdna.bootstrapcdn.com</a:t>
            </a:r>
            <a:r>
              <a:rPr lang="en-US" dirty="0"/>
              <a:t>/bootstrap/3.1.1/</a:t>
            </a:r>
            <a:r>
              <a:rPr lang="en-US" dirty="0" err="1"/>
              <a:t>js</a:t>
            </a:r>
            <a:r>
              <a:rPr lang="en-US" dirty="0"/>
              <a:t>/</a:t>
            </a:r>
            <a:r>
              <a:rPr lang="en-US" dirty="0" err="1"/>
              <a:t>bootstrap.min.js</a:t>
            </a:r>
            <a:r>
              <a:rPr lang="en-US" dirty="0"/>
              <a:t>"&gt;&lt;/script&gt;</a:t>
            </a:r>
          </a:p>
        </p:txBody>
      </p:sp>
    </p:spTree>
    <p:extLst>
      <p:ext uri="{BB962C8B-B14F-4D97-AF65-F5344CB8AC3E}">
        <p14:creationId xmlns:p14="http://schemas.microsoft.com/office/powerpoint/2010/main" val="225994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A569-A268-5B4A-8898-E5F22846E927}"/>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Hướng Dẫn tra cứu Bootstrap, Component</a:t>
            </a:r>
          </a:p>
        </p:txBody>
      </p:sp>
      <p:sp>
        <p:nvSpPr>
          <p:cNvPr id="3" name="Content Placeholder 2">
            <a:extLst>
              <a:ext uri="{FF2B5EF4-FFF2-40B4-BE49-F238E27FC236}">
                <a16:creationId xmlns:a16="http://schemas.microsoft.com/office/drawing/2014/main" id="{994C8AB7-8E9B-2943-A00F-B3EAC1B33CA7}"/>
              </a:ext>
            </a:extLst>
          </p:cNvPr>
          <p:cNvSpPr>
            <a:spLocks noGrp="1"/>
          </p:cNvSpPr>
          <p:nvPr>
            <p:ph idx="1"/>
          </p:nvPr>
        </p:nvSpPr>
        <p:spPr/>
        <p:txBody>
          <a:bodyPr/>
          <a:lstStyle/>
          <a:p>
            <a:r>
              <a:rPr lang="en-VN"/>
              <a:t>Thực hành tra cứu và code</a:t>
            </a:r>
          </a:p>
        </p:txBody>
      </p:sp>
    </p:spTree>
    <p:extLst>
      <p:ext uri="{BB962C8B-B14F-4D97-AF65-F5344CB8AC3E}">
        <p14:creationId xmlns:p14="http://schemas.microsoft.com/office/powerpoint/2010/main" val="381709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317C-60FB-6A43-87EF-5DAC37CEB025}"/>
              </a:ext>
            </a:extLst>
          </p:cNvPr>
          <p:cNvSpPr>
            <a:spLocks noGrp="1"/>
          </p:cNvSpPr>
          <p:nvPr>
            <p:ph type="title"/>
          </p:nvPr>
        </p:nvSpPr>
        <p:spPr/>
        <p:txBody>
          <a:bodyPr/>
          <a:lstStyle/>
          <a:p>
            <a:r>
              <a:rPr lang="vi-VN" b="1" dirty="0"/>
              <a:t>Hệ thống lưới Bootstrap</a:t>
            </a:r>
            <a:endParaRPr lang="vi-VN" dirty="0"/>
          </a:p>
        </p:txBody>
      </p:sp>
      <p:sp>
        <p:nvSpPr>
          <p:cNvPr id="3" name="Content Placeholder 2">
            <a:extLst>
              <a:ext uri="{FF2B5EF4-FFF2-40B4-BE49-F238E27FC236}">
                <a16:creationId xmlns:a16="http://schemas.microsoft.com/office/drawing/2014/main" id="{02BBE356-4B84-5345-A487-0B0C705D8F6E}"/>
              </a:ext>
            </a:extLst>
          </p:cNvPr>
          <p:cNvSpPr>
            <a:spLocks noGrp="1"/>
          </p:cNvSpPr>
          <p:nvPr>
            <p:ph idx="1"/>
          </p:nvPr>
        </p:nvSpPr>
        <p:spPr/>
        <p:txBody>
          <a:bodyPr>
            <a:normAutofit lnSpcReduction="10000"/>
          </a:bodyPr>
          <a:lstStyle/>
          <a:p>
            <a:pPr marL="0" indent="0">
              <a:buNone/>
            </a:pPr>
            <a:br>
              <a:rPr lang="vi-VN" dirty="0"/>
            </a:br>
            <a:r>
              <a:rPr lang="vi-VN" dirty="0"/>
              <a:t>Phiên bản Bootstrap 4 mới nhất giới thiệu hệ thống lưới </a:t>
            </a:r>
            <a:r>
              <a:rPr lang="vi-VN" b="1" dirty="0"/>
              <a:t>flexbox</a:t>
            </a:r>
            <a:r>
              <a:rPr lang="vi-VN" dirty="0"/>
              <a:t> mới dành cho thiết bị di động có tỷ lệ thích hợp lên đến 12 cột khi kích thước thiết bị hoặc khung nhìn tăng lên.</a:t>
            </a:r>
            <a:br>
              <a:rPr lang="vi-VN" dirty="0"/>
            </a:br>
            <a:br>
              <a:rPr lang="vi-VN" dirty="0"/>
            </a:br>
            <a:br>
              <a:rPr lang="vi-VN" dirty="0"/>
            </a:br>
            <a:r>
              <a:rPr lang="vi-VN" dirty="0"/>
              <a:t>Bootstrap 4 bao gồm các lớp lưới được xác định trước để nhanh chóng tạo bố cục lưới cho các loại thiết bị khác nhau như điện thoại di động, máy tính bảng, máy tính xách tay và máy tính để bàn, v.v.</a:t>
            </a:r>
            <a:br>
              <a:rPr lang="vi-VN" dirty="0"/>
            </a:br>
            <a:endParaRPr lang="en-VN" dirty="0"/>
          </a:p>
        </p:txBody>
      </p:sp>
    </p:spTree>
    <p:extLst>
      <p:ext uri="{BB962C8B-B14F-4D97-AF65-F5344CB8AC3E}">
        <p14:creationId xmlns:p14="http://schemas.microsoft.com/office/powerpoint/2010/main" val="39471456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1855</TotalTime>
  <Words>1356</Words>
  <Application>Microsoft Macintosh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Roboto</vt:lpstr>
      <vt:lpstr>Times New Roman</vt:lpstr>
      <vt:lpstr>Gallery</vt:lpstr>
      <vt:lpstr>Bootstrap (PHẦN 1)</vt:lpstr>
      <vt:lpstr>PowerPoint Presentation</vt:lpstr>
      <vt:lpstr>Giới thiệu bootstrap</vt:lpstr>
      <vt:lpstr>Giới thiệu bootstrap</vt:lpstr>
      <vt:lpstr>Giới thiệu bootstrap</vt:lpstr>
      <vt:lpstr>Giới thiệu bootstrap</vt:lpstr>
      <vt:lpstr>Giới thiệu bootstrap</vt:lpstr>
      <vt:lpstr>Hướng Dẫn tra cứu Bootstrap, Component</vt:lpstr>
      <vt:lpstr>Hệ thống lưới Bootstrap</vt:lpstr>
      <vt:lpstr>Hệ thống lưới Bootstrap</vt:lpstr>
      <vt:lpstr>PowerPoint Presentation</vt:lpstr>
      <vt:lpstr>Hệ thống lưới Bootstrap</vt:lpstr>
      <vt:lpstr>Hệ thống lưới Bootstrap</vt:lpstr>
      <vt:lpstr>Hệ thống lưới Bootstrap</vt:lpstr>
      <vt:lpstr>Hệ thống lưới Bootstrap</vt:lpstr>
      <vt:lpstr>Hệ thống lưới Bootstrap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bootstrap</dc:title>
  <dc:creator>Microsoft Office User</dc:creator>
  <cp:lastModifiedBy>Quang Thắng Hoàng</cp:lastModifiedBy>
  <cp:revision>7</cp:revision>
  <dcterms:created xsi:type="dcterms:W3CDTF">2021-01-10T16:19:19Z</dcterms:created>
  <dcterms:modified xsi:type="dcterms:W3CDTF">2023-01-02T16:59:33Z</dcterms:modified>
</cp:coreProperties>
</file>