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4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82284-F415-4F9E-B9FE-1A54B5F9D01F}" v="1690" dt="2023-04-20T07:48:37.78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1396" y="640080"/>
            <a:ext cx="6637476" cy="3566160"/>
          </a:xfrm>
        </p:spPr>
        <p:txBody>
          <a:bodyPr anchor="b">
            <a:normAutofit/>
          </a:bodyPr>
          <a:lstStyle/>
          <a:p>
            <a:r>
              <a:rPr lang="en-US" sz="5400" dirty="0"/>
              <a:t>GNNs in Drug discovery</a:t>
            </a:r>
            <a:br>
              <a:rPr lang="en-US" sz="5400" dirty="0"/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dirty="0">
                <a:cs typeface="Sabon Next LT"/>
              </a:rPr>
              <a:t>Tin M. </a:t>
            </a:r>
            <a:r>
              <a:rPr lang="en-US" dirty="0" err="1">
                <a:cs typeface="Sabon Next LT"/>
              </a:rPr>
              <a:t>Tunjic</a:t>
            </a:r>
            <a:r>
              <a:rPr lang="en-US" dirty="0">
                <a:cs typeface="Sabon Next LT"/>
              </a:rPr>
              <a:t>, Machine Learning Researcher @ Celeris Therapeutics</a:t>
            </a:r>
            <a:endParaRPr lang="en-US" dirty="0"/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4AE48-337F-29E7-0572-F86F79C59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65" r="4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77BB-1DCA-6C9C-C2C9-9603A58B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 (Kipf &amp; Welling, 2017)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F39FB32-6BC7-8538-F3B6-BCA5177BE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2164" y="4941026"/>
            <a:ext cx="3486150" cy="7715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90681-F3BA-449F-D351-9344B5CA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C3C5-E7DB-526B-AC26-0A00BAD9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8D4F48A-CBF3-51A0-C993-2BB84904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720" y="3505603"/>
            <a:ext cx="2695575" cy="36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CC690-3F6F-761C-88BC-921298EEF2E4}"/>
              </a:ext>
            </a:extLst>
          </p:cNvPr>
          <p:cNvSpPr txBox="1"/>
          <p:nvPr/>
        </p:nvSpPr>
        <p:spPr>
          <a:xfrm>
            <a:off x="944451" y="2436253"/>
            <a:ext cx="98067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Sabon Next LT"/>
              </a:rPr>
              <a:t>We can use symmetric </a:t>
            </a:r>
            <a:r>
              <a:rPr lang="en-US" sz="2400" dirty="0" err="1">
                <a:cs typeface="Sabon Next LT"/>
              </a:rPr>
              <a:t>normalisation</a:t>
            </a:r>
            <a:r>
              <a:rPr lang="en-US" sz="2400" dirty="0">
                <a:cs typeface="Sabon Next LT"/>
              </a:rPr>
              <a:t> and obtain a </a:t>
            </a:r>
            <a:r>
              <a:rPr lang="en-US" sz="2400" b="1" dirty="0">
                <a:cs typeface="Sabon Next LT"/>
              </a:rPr>
              <a:t>Graph Convolutional Network</a:t>
            </a:r>
            <a:r>
              <a:rPr lang="en-US" sz="2400" dirty="0">
                <a:cs typeface="Sabon Next LT"/>
              </a:rPr>
              <a:t> (GCN) update rule:</a:t>
            </a:r>
            <a:endParaRPr lang="en-US" dirty="0">
              <a:cs typeface="Sabon Next 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A80E7-1F04-0C79-E520-25EA3C5A694A}"/>
              </a:ext>
            </a:extLst>
          </p:cNvPr>
          <p:cNvSpPr txBox="1"/>
          <p:nvPr/>
        </p:nvSpPr>
        <p:spPr>
          <a:xfrm>
            <a:off x="944451" y="4110507"/>
            <a:ext cx="98067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Sabon Next LT"/>
              </a:rPr>
              <a:t>Node-wise rewritten:</a:t>
            </a:r>
          </a:p>
        </p:txBody>
      </p:sp>
    </p:spTree>
    <p:extLst>
      <p:ext uri="{BB962C8B-B14F-4D97-AF65-F5344CB8AC3E}">
        <p14:creationId xmlns:p14="http://schemas.microsoft.com/office/powerpoint/2010/main" val="320311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FD39-1211-7A57-C621-D711A72C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0" y="3040659"/>
            <a:ext cx="10671048" cy="768096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5D213-5D64-65D3-93B5-3AF530F9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9160D-4D55-1C32-3F5F-BF85E2A2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A2BB-B7C7-C046-59CD-C58A9B116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Collection of chemical compounds and their associated toxicological effects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It includes binary labels indicating whether a compound is active or inactive 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With respect to 12 protein targets in the human body 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There are 7831 rows, which are then divided into (train, valid and test sets)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93D55-4CE9-F3D0-AE9E-7838A062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63DC0-3F7D-76AD-4CC5-10A9778A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CB087A-E1DF-A073-1C9A-97102038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69" y="1076631"/>
            <a:ext cx="10671048" cy="768096"/>
          </a:xfrm>
        </p:spPr>
        <p:txBody>
          <a:bodyPr/>
          <a:lstStyle/>
          <a:p>
            <a:r>
              <a:rPr lang="en-US" dirty="0"/>
              <a:t>Tox21 Dataset</a:t>
            </a:r>
          </a:p>
        </p:txBody>
      </p:sp>
    </p:spTree>
    <p:extLst>
      <p:ext uri="{BB962C8B-B14F-4D97-AF65-F5344CB8AC3E}">
        <p14:creationId xmlns:p14="http://schemas.microsoft.com/office/powerpoint/2010/main" val="346050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B352-DF7A-3BC0-0B17-C2FCE07F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09BC-EEFD-17D0-84C6-FFC121C8B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Multi task classification network vs GCN (out of the box models)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Writing our own GCN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Mean vs Max vs Sum Pooling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74CE-B159-D0C3-1755-05366589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9CAF3-92E3-B606-7610-4A53B41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3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en-US" dirty="0">
                <a:cs typeface="Sabon Next LT"/>
              </a:rPr>
              <a:t>Tin M. </a:t>
            </a:r>
            <a:r>
              <a:rPr lang="en-US" dirty="0" err="1">
                <a:cs typeface="Sabon Next LT"/>
              </a:rPr>
              <a:t>Tunjic</a:t>
            </a:r>
            <a:endParaRPr lang="en-US" dirty="0"/>
          </a:p>
          <a:p>
            <a:r>
              <a:rPr lang="en-US" dirty="0">
                <a:cs typeface="Sabon Next LT"/>
              </a:rPr>
              <a:t>t.tunjic@celeristx.com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Summary</a:t>
            </a:r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Sabon Next LT"/>
              </a:rPr>
              <a:t>Theory:</a:t>
            </a:r>
          </a:p>
          <a:p>
            <a:pPr marL="347345" indent="-347345"/>
            <a:r>
              <a:rPr lang="en-US" sz="2000" dirty="0"/>
              <a:t>Introduction​ to GNNs </a:t>
            </a:r>
            <a:endParaRPr lang="en-US" sz="2000" dirty="0">
              <a:cs typeface="Sabon Next LT"/>
            </a:endParaRPr>
          </a:p>
          <a:p>
            <a:pPr marL="347345" indent="-347345"/>
            <a:r>
              <a:rPr lang="en-US" sz="2000" dirty="0">
                <a:cs typeface="Sabon Next LT"/>
              </a:rPr>
              <a:t>Molecules represented as Graphs</a:t>
            </a:r>
          </a:p>
          <a:p>
            <a:pPr marL="347345" indent="-347345"/>
            <a:r>
              <a:rPr lang="en-US" sz="2000" dirty="0"/>
              <a:t>​GNN Tasks</a:t>
            </a:r>
            <a:endParaRPr lang="en-US" sz="2000" dirty="0">
              <a:cs typeface="Sabon Next LT"/>
            </a:endParaRPr>
          </a:p>
          <a:p>
            <a:pPr marL="347345" indent="-347345"/>
            <a:r>
              <a:rPr lang="en-US" sz="2000" dirty="0">
                <a:cs typeface="Sabon Next LT"/>
              </a:rPr>
              <a:t>Graph Data Processing</a:t>
            </a:r>
          </a:p>
          <a:p>
            <a:pPr marL="347345" indent="-347345"/>
            <a:r>
              <a:rPr lang="en-US" sz="2000" dirty="0"/>
              <a:t>​GCN</a:t>
            </a:r>
            <a:endParaRPr lang="en-US" sz="2000" dirty="0">
              <a:cs typeface="Sabon Next LT"/>
            </a:endParaRPr>
          </a:p>
          <a:p>
            <a:pPr marL="347345" indent="-347345"/>
            <a:endParaRPr lang="en-US" sz="2000" dirty="0">
              <a:cs typeface="Sabon Next LT"/>
            </a:endParaRPr>
          </a:p>
          <a:p>
            <a:pPr marL="0" indent="0">
              <a:buNone/>
            </a:pPr>
            <a:r>
              <a:rPr lang="en-US" sz="2000" dirty="0">
                <a:cs typeface="Sabon Next LT"/>
              </a:rPr>
              <a:t>Implementation:</a:t>
            </a:r>
          </a:p>
          <a:p>
            <a:pPr marL="347345" indent="-347345"/>
            <a:r>
              <a:rPr lang="en-US" sz="2000" dirty="0">
                <a:cs typeface="Sabon Next LT"/>
              </a:rPr>
              <a:t>Tox21 Dataset</a:t>
            </a:r>
          </a:p>
          <a:p>
            <a:pPr marL="347345" indent="-347345"/>
            <a:r>
              <a:rPr lang="en-US" sz="2000" dirty="0">
                <a:cs typeface="Sabon Next LT"/>
              </a:rPr>
              <a:t>Summary of Experiments</a:t>
            </a:r>
          </a:p>
          <a:p>
            <a:pPr marL="347345" indent="-347345"/>
            <a:endParaRPr lang="en-US">
              <a:cs typeface="Sabon Next LT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A2E3FEE-B3CB-781D-C715-5EFA1AC9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F51ED74-635C-ACD0-7596-6E0B4F5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3040659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WHY Graphs?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0518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Graphs are everywhere!</a:t>
            </a:r>
            <a:endParaRPr lang="en-US" b="1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114F50-B189-20D5-FD30-5FDA40C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F2F6C5-E883-19B8-0B76-0103FD38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79A50E8-D59D-5BAD-F02C-E2C7BE44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119" y="2371724"/>
            <a:ext cx="3481387" cy="2352674"/>
          </a:xfrm>
          <a:prstGeom prst="rect">
            <a:avLst/>
          </a:prstGeom>
        </p:spPr>
      </p:pic>
      <p:pic>
        <p:nvPicPr>
          <p:cNvPr id="7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4E2689F-75F1-3FA8-08E5-2A906E09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2" y="2374405"/>
            <a:ext cx="3636169" cy="2347318"/>
          </a:xfrm>
          <a:prstGeom prst="rect">
            <a:avLst/>
          </a:prstGeom>
        </p:spPr>
      </p:pic>
      <p:pic>
        <p:nvPicPr>
          <p:cNvPr id="9" name="Picture 10" descr="A picture containing indoor, wooden, set, wood&#10;&#10;Description automatically generated">
            <a:extLst>
              <a:ext uri="{FF2B5EF4-FFF2-40B4-BE49-F238E27FC236}">
                <a16:creationId xmlns:a16="http://schemas.microsoft.com/office/drawing/2014/main" id="{D14DEEF1-B049-B8C2-F267-284E1D15C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19" y="2374468"/>
            <a:ext cx="3517106" cy="23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70871"/>
            <a:ext cx="10671048" cy="768096"/>
          </a:xfrm>
        </p:spPr>
        <p:txBody>
          <a:bodyPr/>
          <a:lstStyle/>
          <a:p>
            <a:r>
              <a:rPr lang="en-US" altLang="zh-CN" dirty="0">
                <a:latin typeface="Arial Black"/>
                <a:cs typeface="Arial Black" panose="020B0604020202020204" pitchFamily="34" charset="0"/>
              </a:rPr>
              <a:t>Molecules as graphs</a:t>
            </a:r>
            <a:endParaRPr lang="en-US" altLang="zh-CN" sz="4400" b="1" dirty="0">
              <a:latin typeface="Arial Black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6AED6019-34D7-E592-75A9-C169EC485F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9371" y="2611184"/>
            <a:ext cx="5775882" cy="32275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36EC0-2177-5884-9FCC-DB4C40A7B33A}"/>
              </a:ext>
            </a:extLst>
          </p:cNvPr>
          <p:cNvSpPr txBox="1"/>
          <p:nvPr/>
        </p:nvSpPr>
        <p:spPr>
          <a:xfrm>
            <a:off x="631031" y="2202656"/>
            <a:ext cx="54709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Sabon Next LT"/>
              </a:rPr>
              <a:t>Natural way of representing a molecule is as a graph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cs typeface="Sabon Next LT"/>
              </a:rPr>
              <a:t>Atoms</a:t>
            </a:r>
            <a:r>
              <a:rPr lang="en-US" sz="2400" dirty="0">
                <a:cs typeface="Sabon Next LT"/>
              </a:rPr>
              <a:t> represented as </a:t>
            </a:r>
            <a:r>
              <a:rPr lang="en-US" sz="2400" b="1" dirty="0">
                <a:cs typeface="Sabon Next LT"/>
              </a:rPr>
              <a:t>nodes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cs typeface="Sabon Next LT"/>
              </a:rPr>
              <a:t>Bonds</a:t>
            </a:r>
            <a:r>
              <a:rPr lang="en-US" sz="2400" dirty="0">
                <a:cs typeface="Sabon Next LT"/>
              </a:rPr>
              <a:t> represented as </a:t>
            </a:r>
            <a:r>
              <a:rPr lang="en-US" sz="2400" b="1" dirty="0">
                <a:cs typeface="Sabon Next LT"/>
              </a:rPr>
              <a:t>edges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Sabon Next LT"/>
              </a:rPr>
              <a:t>Features atom type, mass, bond type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2380-0EDA-1521-C851-CA8CC2A9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CE9C-A66F-7CC3-454E-688DD1E68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Sabon Next LT"/>
              </a:rPr>
              <a:t>Three commonly used tasks: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Graph Classification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Link Prediction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Node 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D535C-9159-6E04-30EB-BDA18C77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GNNs in Drug Discovery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FAE4E-9034-CE0C-E597-158D0996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B55-9A5E-264E-526B-87B455B5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GNNs for molecule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00D7-9089-9CD5-0DFB-5814DF6EF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Very often used in drug discovery</a:t>
            </a:r>
          </a:p>
          <a:p>
            <a:pPr marL="347345" indent="-347345"/>
            <a:r>
              <a:rPr lang="en-US" sz="2400" dirty="0">
                <a:solidFill>
                  <a:schemeClr val="tx1"/>
                </a:solidFill>
                <a:cs typeface="Sabon Next LT"/>
              </a:rPr>
              <a:t>Can be used to predict if a drug is potent (binary classification)</a:t>
            </a:r>
          </a:p>
          <a:p>
            <a:pPr marL="347345" indent="-347345"/>
            <a:endParaRPr lang="en-US" dirty="0">
              <a:cs typeface="Sabon Next 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9AB4B-6E28-6B70-EB94-527E898D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GNNs in Drug Discovery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8BA9E-0A68-DB50-A3D6-CFC6E83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 dirty="0"/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D0F1C07-8DC6-61A4-7774-4EED1265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451533"/>
            <a:ext cx="3727450" cy="11616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C54DBE-3CEC-76FA-BAA5-C3FF0ABA9B94}"/>
              </a:ext>
            </a:extLst>
          </p:cNvPr>
          <p:cNvCxnSpPr/>
          <p:nvPr/>
        </p:nvCxnSpPr>
        <p:spPr>
          <a:xfrm>
            <a:off x="4591051" y="5024966"/>
            <a:ext cx="977900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5553DD-AC59-185D-45A2-79E626CBB1BF}"/>
              </a:ext>
            </a:extLst>
          </p:cNvPr>
          <p:cNvSpPr txBox="1"/>
          <p:nvPr/>
        </p:nvSpPr>
        <p:spPr>
          <a:xfrm>
            <a:off x="5677958" y="4802188"/>
            <a:ext cx="11906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Sabon Next LT"/>
              </a:rPr>
              <a:t>GNN</a:t>
            </a:r>
            <a:endParaRPr lang="en-US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36E219-F0C7-1661-82F5-BD5F7BD65771}"/>
              </a:ext>
            </a:extLst>
          </p:cNvPr>
          <p:cNvCxnSpPr/>
          <p:nvPr/>
        </p:nvCxnSpPr>
        <p:spPr>
          <a:xfrm flipV="1">
            <a:off x="6702425" y="5013326"/>
            <a:ext cx="1284816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97C2AC-DEF6-DEFF-BF2B-A23FB1F0BC83}"/>
              </a:ext>
            </a:extLst>
          </p:cNvPr>
          <p:cNvSpPr txBox="1"/>
          <p:nvPr/>
        </p:nvSpPr>
        <p:spPr>
          <a:xfrm>
            <a:off x="8077728" y="4775729"/>
            <a:ext cx="23203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Sabon Next LT"/>
              </a:rPr>
              <a:t>Potent Drug?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868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AB12-C5A5-7C3C-5B08-D214B32B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24569"/>
            <a:ext cx="10671048" cy="768096"/>
          </a:xfrm>
        </p:spPr>
        <p:txBody>
          <a:bodyPr/>
          <a:lstStyle/>
          <a:p>
            <a:r>
              <a:rPr lang="en-US" dirty="0"/>
              <a:t>Graph processing</a:t>
            </a:r>
          </a:p>
        </p:txBody>
      </p:sp>
      <p:pic>
        <p:nvPicPr>
          <p:cNvPr id="6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35FCAFE-3849-3B7F-3E4D-85776DF4F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1796" y="3566329"/>
            <a:ext cx="6136351" cy="28346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07501-613A-57CB-18E5-A89ADC65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BABAE-4ED4-CE41-2545-1C9E90BB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75F0F-2210-7179-4239-16AED0B98D6F}"/>
              </a:ext>
            </a:extLst>
          </p:cNvPr>
          <p:cNvSpPr txBox="1"/>
          <p:nvPr/>
        </p:nvSpPr>
        <p:spPr>
          <a:xfrm>
            <a:off x="1140316" y="1650105"/>
            <a:ext cx="925669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Sabon Next LT"/>
              </a:rPr>
              <a:t>Graph can be seen as a strict </a:t>
            </a:r>
            <a:r>
              <a:rPr lang="en-US" sz="2400" dirty="0" err="1">
                <a:cs typeface="Sabon Next LT"/>
              </a:rPr>
              <a:t>generalisation</a:t>
            </a:r>
            <a:r>
              <a:rPr lang="en-US" sz="2400" dirty="0">
                <a:cs typeface="Sabon Next LT"/>
              </a:rPr>
              <a:t> of the images (nodes are pixels, </a:t>
            </a:r>
            <a:r>
              <a:rPr lang="en-US" sz="2400" dirty="0" err="1">
                <a:cs typeface="Sabon Next LT"/>
              </a:rPr>
              <a:t>neighbouring</a:t>
            </a:r>
            <a:r>
              <a:rPr lang="en-US" sz="2400" dirty="0">
                <a:cs typeface="Sabon Next LT"/>
              </a:rPr>
              <a:t> pixels represent adjacency matrix)</a:t>
            </a:r>
            <a:endParaRPr lang="en-US" sz="2400">
              <a:cs typeface="Sabon Next 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Sabon Next LT"/>
              </a:rPr>
              <a:t>CNNs have convolutional operator to extract the image features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Sabon Next LT"/>
              </a:rPr>
              <a:t>We need to </a:t>
            </a:r>
            <a:r>
              <a:rPr lang="en-US" sz="2400" dirty="0" err="1">
                <a:cs typeface="Sabon Next LT"/>
              </a:rPr>
              <a:t>generalise</a:t>
            </a:r>
            <a:r>
              <a:rPr lang="en-US" sz="2400" dirty="0">
                <a:cs typeface="Sabon Next LT"/>
              </a:rPr>
              <a:t> that to operate on arbitrary graphs</a:t>
            </a: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55581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55CD-3180-2E0C-5052-C6E43304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08AD-7F8A-D25D-5D53-D5A5E5E23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Sabon Next LT"/>
              </a:rPr>
              <a:t>For unweighted and undirected graph: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cs typeface="Sabon Next 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Sabon Next LT"/>
              </a:rPr>
              <a:t>Adjacency matrix:  </a:t>
            </a:r>
            <a:r>
              <a:rPr lang="en-US" sz="2400" b="1" dirty="0">
                <a:solidFill>
                  <a:schemeClr val="tx1"/>
                </a:solidFill>
                <a:cs typeface="Sabon Next LT"/>
              </a:rPr>
              <a:t>Aij </a:t>
            </a:r>
            <a:r>
              <a:rPr lang="en-US" sz="2400" dirty="0">
                <a:solidFill>
                  <a:schemeClr val="tx1"/>
                </a:solidFill>
                <a:cs typeface="Sabon Next LT"/>
              </a:rPr>
              <a:t>=</a:t>
            </a:r>
            <a:r>
              <a:rPr lang="en-US" sz="2400" b="1" dirty="0">
                <a:solidFill>
                  <a:schemeClr val="tx1"/>
                </a:solidFill>
                <a:cs typeface="Sabon Next LT"/>
              </a:rPr>
              <a:t> Aji =  1 (when </a:t>
            </a:r>
            <a:r>
              <a:rPr lang="en-US" sz="2400" b="1" dirty="0" err="1">
                <a:solidFill>
                  <a:schemeClr val="tx1"/>
                </a:solidFill>
                <a:cs typeface="Sabon Next LT"/>
              </a:rPr>
              <a:t>i</a:t>
            </a:r>
            <a:r>
              <a:rPr lang="en-US" sz="2400" b="1" dirty="0">
                <a:solidFill>
                  <a:schemeClr val="tx1"/>
                </a:solidFill>
                <a:cs typeface="Sabon Next LT"/>
              </a:rPr>
              <a:t> and j </a:t>
            </a:r>
            <a:r>
              <a:rPr lang="en-US" sz="2400" b="1" dirty="0" err="1">
                <a:solidFill>
                  <a:schemeClr val="tx1"/>
                </a:solidFill>
                <a:cs typeface="Sabon Next LT"/>
              </a:rPr>
              <a:t>neighbours</a:t>
            </a:r>
            <a:r>
              <a:rPr lang="en-US" sz="2400" b="1" dirty="0">
                <a:solidFill>
                  <a:schemeClr val="tx1"/>
                </a:solidFill>
                <a:cs typeface="Sabon Next LT"/>
              </a:rPr>
              <a:t>) </a:t>
            </a:r>
            <a:r>
              <a:rPr lang="en-US" sz="2400" dirty="0">
                <a:solidFill>
                  <a:schemeClr val="tx1"/>
                </a:solidFill>
                <a:cs typeface="Sabon Next LT"/>
              </a:rPr>
              <a:t>or</a:t>
            </a:r>
            <a:r>
              <a:rPr lang="en-US" sz="2400" b="1" dirty="0">
                <a:solidFill>
                  <a:schemeClr val="tx1"/>
                </a:solidFill>
                <a:cs typeface="Sabon Next LT"/>
              </a:rPr>
              <a:t> 0 (otherwise)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cs typeface="Sabon Next 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Sabon Next LT"/>
              </a:rPr>
              <a:t>We aggregate </a:t>
            </a:r>
            <a:r>
              <a:rPr lang="en-US" sz="2400" dirty="0" err="1">
                <a:solidFill>
                  <a:schemeClr val="tx1"/>
                </a:solidFill>
                <a:cs typeface="Sabon Next LT"/>
              </a:rPr>
              <a:t>neighbourhood</a:t>
            </a:r>
            <a:r>
              <a:rPr lang="en-US" sz="2400" dirty="0">
                <a:solidFill>
                  <a:schemeClr val="tx1"/>
                </a:solidFill>
                <a:cs typeface="Sabon Next LT"/>
              </a:rPr>
              <a:t> (propagate information): </a:t>
            </a:r>
            <a:r>
              <a:rPr lang="en-US" sz="2400" b="1" dirty="0">
                <a:solidFill>
                  <a:schemeClr val="tx1"/>
                </a:solidFill>
                <a:cs typeface="Sabon Next LT"/>
              </a:rPr>
              <a:t>H'</a:t>
            </a:r>
            <a:r>
              <a:rPr lang="en-US" sz="2400" dirty="0">
                <a:solidFill>
                  <a:schemeClr val="tx1"/>
                </a:solidFill>
                <a:cs typeface="Sabon Next LT"/>
              </a:rPr>
              <a:t> = </a:t>
            </a:r>
            <a:r>
              <a:rPr lang="en-US" sz="2400" b="1" dirty="0">
                <a:solidFill>
                  <a:schemeClr val="tx1"/>
                </a:solidFill>
                <a:cs typeface="Sabon Next LT"/>
              </a:rPr>
              <a:t>act(AHW)</a:t>
            </a:r>
            <a:r>
              <a:rPr lang="en-US" sz="2400" dirty="0">
                <a:solidFill>
                  <a:schemeClr val="tx1"/>
                </a:solidFill>
                <a:cs typeface="Sabon Next LT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Sabon Next LT"/>
              </a:rPr>
              <a:t>where W is a weight matrix and act a nonlinear activation function</a:t>
            </a:r>
          </a:p>
          <a:p>
            <a:pPr marL="0" indent="0">
              <a:buNone/>
            </a:pPr>
            <a:endParaRPr lang="en-US" b="1" dirty="0">
              <a:solidFill>
                <a:srgbClr val="1F2C8F"/>
              </a:solidFill>
              <a:cs typeface="Sabon Next 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0FEBD-2145-8F43-E065-13628F26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GNNs in Drug Discovery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15F8-55A9-74F1-039C-D803E051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0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GNNs in Drug discovery </vt:lpstr>
      <vt:lpstr>Summary</vt:lpstr>
      <vt:lpstr>WHY Graphs?</vt:lpstr>
      <vt:lpstr>Graphs are everywhere!</vt:lpstr>
      <vt:lpstr>Molecules as graphs</vt:lpstr>
      <vt:lpstr>GNN Tasks</vt:lpstr>
      <vt:lpstr>GNNs for molecule classification</vt:lpstr>
      <vt:lpstr>Graph processing</vt:lpstr>
      <vt:lpstr>Graph processing</vt:lpstr>
      <vt:lpstr>GCN (Kipf &amp; Welling, 2017)</vt:lpstr>
      <vt:lpstr>Implementation</vt:lpstr>
      <vt:lpstr>Tox21 Dataset</vt:lpstr>
      <vt:lpstr>Experiments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350</cp:revision>
  <dcterms:created xsi:type="dcterms:W3CDTF">2023-04-20T06:21:14Z</dcterms:created>
  <dcterms:modified xsi:type="dcterms:W3CDTF">2023-04-20T07:49:32Z</dcterms:modified>
</cp:coreProperties>
</file>