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4" r:id="rId6"/>
    <p:sldId id="260" r:id="rId7"/>
    <p:sldId id="263" r:id="rId8"/>
    <p:sldId id="261" r:id="rId9"/>
    <p:sldId id="265"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208"/>
  </p:normalViewPr>
  <p:slideViewPr>
    <p:cSldViewPr snapToGrid="0" snapToObjects="1">
      <p:cViewPr varScale="1">
        <p:scale>
          <a:sx n="121" d="100"/>
          <a:sy n="121" d="100"/>
        </p:scale>
        <p:origin x="200"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11/14/20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11/14/20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11/14/20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11/14/20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11/14/20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11/14/20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ttunney/Coursera_Capston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03CC9-D24B-464C-BF8E-B5E99D0E50F5}"/>
              </a:ext>
            </a:extLst>
          </p:cNvPr>
          <p:cNvSpPr>
            <a:spLocks noGrp="1"/>
          </p:cNvSpPr>
          <p:nvPr>
            <p:ph type="ctrTitle"/>
          </p:nvPr>
        </p:nvSpPr>
        <p:spPr/>
        <p:txBody>
          <a:bodyPr>
            <a:normAutofit fontScale="90000"/>
          </a:bodyPr>
          <a:lstStyle/>
          <a:p>
            <a:pPr algn="ctr"/>
            <a:r>
              <a:rPr lang="en-US" dirty="0"/>
              <a:t>Places to Stay in DC to best take advantage of free attractions</a:t>
            </a:r>
          </a:p>
        </p:txBody>
      </p:sp>
      <p:sp>
        <p:nvSpPr>
          <p:cNvPr id="3" name="Subtitle 2">
            <a:extLst>
              <a:ext uri="{FF2B5EF4-FFF2-40B4-BE49-F238E27FC236}">
                <a16:creationId xmlns:a16="http://schemas.microsoft.com/office/drawing/2014/main" id="{66936E9E-8C1F-B045-9561-C469FB260D82}"/>
              </a:ext>
            </a:extLst>
          </p:cNvPr>
          <p:cNvSpPr>
            <a:spLocks noGrp="1"/>
          </p:cNvSpPr>
          <p:nvPr>
            <p:ph type="subTitle" idx="1"/>
          </p:nvPr>
        </p:nvSpPr>
        <p:spPr/>
        <p:txBody>
          <a:bodyPr/>
          <a:lstStyle/>
          <a:p>
            <a:r>
              <a:rPr lang="en-US" dirty="0"/>
              <a:t>11/14/2020 – what a Year</a:t>
            </a:r>
          </a:p>
        </p:txBody>
      </p:sp>
    </p:spTree>
    <p:extLst>
      <p:ext uri="{BB962C8B-B14F-4D97-AF65-F5344CB8AC3E}">
        <p14:creationId xmlns:p14="http://schemas.microsoft.com/office/powerpoint/2010/main" val="3558163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D283A-F356-AA47-8B11-2FC9B604731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BD07012-7D9A-8C49-80FA-168531E0011F}"/>
              </a:ext>
            </a:extLst>
          </p:cNvPr>
          <p:cNvSpPr>
            <a:spLocks noGrp="1"/>
          </p:cNvSpPr>
          <p:nvPr>
            <p:ph idx="1"/>
          </p:nvPr>
        </p:nvSpPr>
        <p:spPr/>
        <p:txBody>
          <a:bodyPr>
            <a:normAutofit fontScale="92500"/>
          </a:bodyPr>
          <a:lstStyle/>
          <a:p>
            <a:r>
              <a:rPr lang="en-US" dirty="0"/>
              <a:t>At the end of the day, data can’t replace taste. There are three very good and very different neighborhoods to stay in if you wish to be in close proximity to DC’s free attractions. </a:t>
            </a:r>
          </a:p>
          <a:p>
            <a:pPr lvl="1"/>
            <a:r>
              <a:rPr lang="en-US" dirty="0"/>
              <a:t>These include: Capitol Hill, Georgetown, and Penn Quarter</a:t>
            </a:r>
          </a:p>
          <a:p>
            <a:pPr lvl="1"/>
            <a:r>
              <a:rPr lang="en-US" dirty="0"/>
              <a:t>They are also surprisingly, relatively inexpensive compared to China Town and Metro Center, which were the cities most expensive areas</a:t>
            </a:r>
          </a:p>
          <a:p>
            <a:pPr lvl="1"/>
            <a:r>
              <a:rPr lang="en-US" dirty="0"/>
              <a:t>These areas offer appeal to different types of visitors, colonial charm (Georgetown), view (Capitol Hill – it is on a hill after all, and close to the botanical gardens, archives, and Library of Congress), and proximity (Penn Quarter – not the sexiest part of DC, but close to where you likely want to go and cheaper. It’s also up and coming so each week there’s new restaurants </a:t>
            </a:r>
            <a:r>
              <a:rPr lang="en-US"/>
              <a:t>to visit)</a:t>
            </a:r>
            <a:endParaRPr lang="en-US" dirty="0"/>
          </a:p>
          <a:p>
            <a:pPr lvl="1"/>
            <a:endParaRPr lang="en-US" dirty="0"/>
          </a:p>
        </p:txBody>
      </p:sp>
    </p:spTree>
    <p:extLst>
      <p:ext uri="{BB962C8B-B14F-4D97-AF65-F5344CB8AC3E}">
        <p14:creationId xmlns:p14="http://schemas.microsoft.com/office/powerpoint/2010/main" val="1524235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8E7C4-8382-2D48-97EF-61CC804F6034}"/>
              </a:ext>
            </a:extLst>
          </p:cNvPr>
          <p:cNvSpPr>
            <a:spLocks noGrp="1"/>
          </p:cNvSpPr>
          <p:nvPr>
            <p:ph type="title"/>
          </p:nvPr>
        </p:nvSpPr>
        <p:spPr/>
        <p:txBody>
          <a:bodyPr/>
          <a:lstStyle/>
          <a:p>
            <a:r>
              <a:rPr lang="en-US" dirty="0" err="1"/>
              <a:t>Github</a:t>
            </a:r>
            <a:r>
              <a:rPr lang="en-US" dirty="0"/>
              <a:t> Link</a:t>
            </a:r>
          </a:p>
        </p:txBody>
      </p:sp>
      <p:sp>
        <p:nvSpPr>
          <p:cNvPr id="3" name="Content Placeholder 2">
            <a:extLst>
              <a:ext uri="{FF2B5EF4-FFF2-40B4-BE49-F238E27FC236}">
                <a16:creationId xmlns:a16="http://schemas.microsoft.com/office/drawing/2014/main" id="{0D9B7565-47FA-0345-B551-C9BAAEC942F0}"/>
              </a:ext>
            </a:extLst>
          </p:cNvPr>
          <p:cNvSpPr>
            <a:spLocks noGrp="1"/>
          </p:cNvSpPr>
          <p:nvPr>
            <p:ph idx="1"/>
          </p:nvPr>
        </p:nvSpPr>
        <p:spPr/>
        <p:txBody>
          <a:bodyPr>
            <a:normAutofit fontScale="85000" lnSpcReduction="10000"/>
          </a:bodyPr>
          <a:lstStyle/>
          <a:p>
            <a:r>
              <a:rPr lang="en-US" dirty="0"/>
              <a:t>Here’s the link to my datasets and documents in </a:t>
            </a:r>
            <a:r>
              <a:rPr lang="en-US" dirty="0" err="1"/>
              <a:t>Github</a:t>
            </a:r>
            <a:r>
              <a:rPr lang="en-US" dirty="0"/>
              <a:t>: </a:t>
            </a:r>
            <a:r>
              <a:rPr lang="en-US" dirty="0">
                <a:hlinkClick r:id="rId2"/>
              </a:rPr>
              <a:t>https://github.com/ttunney/Coursera_Capstone</a:t>
            </a:r>
            <a:endParaRPr lang="en-US" dirty="0"/>
          </a:p>
          <a:p>
            <a:pPr lvl="1"/>
            <a:r>
              <a:rPr lang="en-US" dirty="0"/>
              <a:t>Intro: https://</a:t>
            </a:r>
            <a:r>
              <a:rPr lang="en-US" dirty="0" err="1"/>
              <a:t>github.com</a:t>
            </a:r>
            <a:r>
              <a:rPr lang="en-US" dirty="0"/>
              <a:t>/</a:t>
            </a:r>
            <a:r>
              <a:rPr lang="en-US" dirty="0" err="1"/>
              <a:t>ttunney</a:t>
            </a:r>
            <a:r>
              <a:rPr lang="en-US" dirty="0"/>
              <a:t>/</a:t>
            </a:r>
            <a:r>
              <a:rPr lang="en-US" dirty="0" err="1"/>
              <a:t>Coursera_Capstone</a:t>
            </a:r>
            <a:r>
              <a:rPr lang="en-US" dirty="0"/>
              <a:t>/blob/main/Battle%20of%20the%20Neighborhoods_Intro.docx</a:t>
            </a:r>
          </a:p>
          <a:p>
            <a:pPr lvl="1"/>
            <a:r>
              <a:rPr lang="en-US" dirty="0"/>
              <a:t>Data Discussion: https://</a:t>
            </a:r>
            <a:r>
              <a:rPr lang="en-US" dirty="0" err="1"/>
              <a:t>github.com</a:t>
            </a:r>
            <a:r>
              <a:rPr lang="en-US" dirty="0"/>
              <a:t>/</a:t>
            </a:r>
            <a:r>
              <a:rPr lang="en-US" dirty="0" err="1"/>
              <a:t>ttunney</a:t>
            </a:r>
            <a:r>
              <a:rPr lang="en-US" dirty="0"/>
              <a:t>/</a:t>
            </a:r>
            <a:r>
              <a:rPr lang="en-US" dirty="0" err="1"/>
              <a:t>Coursera_Capstone</a:t>
            </a:r>
            <a:r>
              <a:rPr lang="en-US" dirty="0"/>
              <a:t>/blob/main/Battle%20of%20the%20Neighborhoods_Data%20Description.docx</a:t>
            </a:r>
          </a:p>
          <a:p>
            <a:pPr lvl="1"/>
            <a:r>
              <a:rPr lang="en-US" dirty="0"/>
              <a:t>Report: https://</a:t>
            </a:r>
            <a:r>
              <a:rPr lang="en-US" dirty="0" err="1"/>
              <a:t>github.com</a:t>
            </a:r>
            <a:r>
              <a:rPr lang="en-US" dirty="0"/>
              <a:t>/</a:t>
            </a:r>
            <a:r>
              <a:rPr lang="en-US" dirty="0" err="1"/>
              <a:t>ttunney</a:t>
            </a:r>
            <a:r>
              <a:rPr lang="en-US" dirty="0"/>
              <a:t>/</a:t>
            </a:r>
            <a:r>
              <a:rPr lang="en-US" dirty="0" err="1"/>
              <a:t>Coursera_Capstone</a:t>
            </a:r>
            <a:r>
              <a:rPr lang="en-US" dirty="0"/>
              <a:t>/blob/main/Final%20Report_Project-Battle_of_Neighborhoods.ipynb</a:t>
            </a:r>
          </a:p>
          <a:p>
            <a:pPr lvl="1"/>
            <a:endParaRPr lang="en-US" dirty="0"/>
          </a:p>
          <a:p>
            <a:pPr marL="457200" lvl="1" indent="0">
              <a:buNone/>
            </a:pPr>
            <a:endParaRPr lang="en-US" dirty="0"/>
          </a:p>
          <a:p>
            <a:pPr marL="457200" lvl="1" indent="0">
              <a:buNone/>
            </a:pPr>
            <a:r>
              <a:rPr lang="en-US" dirty="0"/>
              <a:t>* Data used can be found with the </a:t>
            </a:r>
            <a:r>
              <a:rPr lang="en-US" dirty="0" err="1"/>
              <a:t>Github</a:t>
            </a:r>
            <a:r>
              <a:rPr lang="en-US" dirty="0"/>
              <a:t> link.</a:t>
            </a:r>
          </a:p>
          <a:p>
            <a:pPr lvl="1"/>
            <a:endParaRPr lang="en-US" dirty="0"/>
          </a:p>
        </p:txBody>
      </p:sp>
    </p:spTree>
    <p:extLst>
      <p:ext uri="{BB962C8B-B14F-4D97-AF65-F5344CB8AC3E}">
        <p14:creationId xmlns:p14="http://schemas.microsoft.com/office/powerpoint/2010/main" val="1486061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EF238-8278-0943-946E-8F17776C632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AFA9BAD-56D2-0341-9301-4FB0C11A6240}"/>
              </a:ext>
            </a:extLst>
          </p:cNvPr>
          <p:cNvSpPr>
            <a:spLocks noGrp="1"/>
          </p:cNvSpPr>
          <p:nvPr>
            <p:ph idx="1"/>
          </p:nvPr>
        </p:nvSpPr>
        <p:spPr/>
        <p:txBody>
          <a:bodyPr>
            <a:normAutofit/>
          </a:bodyPr>
          <a:lstStyle/>
          <a:p>
            <a:r>
              <a:rPr lang="en-US" b="1" dirty="0"/>
              <a:t>Problem Description and Goal</a:t>
            </a:r>
            <a:r>
              <a:rPr lang="en-US" dirty="0"/>
              <a:t>:</a:t>
            </a:r>
          </a:p>
          <a:p>
            <a:pPr lvl="1"/>
            <a:r>
              <a:rPr lang="en-US" dirty="0"/>
              <a:t>This project will attempt to identify which Washington, DC neighborhoods provide the greatest value to Airbnb customers while remaining in close proximity to free attractions, such as parks, monuments, museums, etc.</a:t>
            </a:r>
          </a:p>
          <a:p>
            <a:r>
              <a:rPr lang="en-US" b="1" dirty="0"/>
              <a:t>Target Audience</a:t>
            </a:r>
            <a:r>
              <a:rPr lang="en-US" dirty="0"/>
              <a:t>:</a:t>
            </a:r>
          </a:p>
          <a:p>
            <a:pPr lvl="1"/>
            <a:r>
              <a:rPr lang="en-US" dirty="0"/>
              <a:t>This project may be of interest to local businesses, including would-be </a:t>
            </a:r>
            <a:r>
              <a:rPr lang="en-US" dirty="0" err="1"/>
              <a:t>restraunteurs</a:t>
            </a:r>
            <a:r>
              <a:rPr lang="en-US" dirty="0"/>
              <a:t> and food trucks, street performers, merchandisers. In addition, this project aims to illuminate, for potential tourists, where to stay in DC to maximize bang for your buck without compromising proximity to free attractions.</a:t>
            </a:r>
          </a:p>
          <a:p>
            <a:endParaRPr lang="en-US" dirty="0"/>
          </a:p>
        </p:txBody>
      </p:sp>
    </p:spTree>
    <p:extLst>
      <p:ext uri="{BB962C8B-B14F-4D97-AF65-F5344CB8AC3E}">
        <p14:creationId xmlns:p14="http://schemas.microsoft.com/office/powerpoint/2010/main" val="2544256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8208C-2195-CF4E-B074-53ECFEED5A2D}"/>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93ADA986-2E3A-E142-B7B6-663F3A42F1D5}"/>
              </a:ext>
            </a:extLst>
          </p:cNvPr>
          <p:cNvSpPr>
            <a:spLocks noGrp="1"/>
          </p:cNvSpPr>
          <p:nvPr>
            <p:ph idx="1"/>
          </p:nvPr>
        </p:nvSpPr>
        <p:spPr/>
        <p:txBody>
          <a:bodyPr>
            <a:normAutofit fontScale="85000" lnSpcReduction="20000"/>
          </a:bodyPr>
          <a:lstStyle/>
          <a:p>
            <a:r>
              <a:rPr lang="en-US" dirty="0"/>
              <a:t>This project will make use of free, publicly-available datasets. This data will be made available on my </a:t>
            </a:r>
            <a:r>
              <a:rPr lang="en-US" dirty="0" err="1"/>
              <a:t>Github</a:t>
            </a:r>
            <a:r>
              <a:rPr lang="en-US" dirty="0"/>
              <a:t>/</a:t>
            </a:r>
            <a:r>
              <a:rPr lang="en-US" dirty="0" err="1"/>
              <a:t>Coursera_Capstone</a:t>
            </a:r>
            <a:r>
              <a:rPr lang="en-US" dirty="0"/>
              <a:t> Sources include:</a:t>
            </a:r>
          </a:p>
          <a:p>
            <a:pPr lvl="1"/>
            <a:r>
              <a:rPr lang="en-US" dirty="0" err="1"/>
              <a:t>FourSquare’s</a:t>
            </a:r>
            <a:r>
              <a:rPr lang="en-US" dirty="0"/>
              <a:t> City Guide data on Washington, DC sightseeing attractions</a:t>
            </a:r>
          </a:p>
          <a:p>
            <a:pPr lvl="1"/>
            <a:r>
              <a:rPr lang="en-US" dirty="0"/>
              <a:t>Inside Airbnb’s listing dataset for Washington, DC (compiled on 9 September 2020);</a:t>
            </a:r>
          </a:p>
          <a:p>
            <a:r>
              <a:rPr lang="en-US" dirty="0"/>
              <a:t>Prior to cleaning, this data includes 74 attributes and 7,350 tuples</a:t>
            </a:r>
          </a:p>
          <a:p>
            <a:pPr lvl="1"/>
            <a:r>
              <a:rPr lang="en-US" dirty="0"/>
              <a:t>Inside Airbnb uses the following parameters for this dataset:</a:t>
            </a:r>
          </a:p>
          <a:p>
            <a:pPr lvl="2"/>
            <a:r>
              <a:rPr lang="en-US" dirty="0"/>
              <a:t>A high availability filter and frequently rented filter use criterion of 60 nights/year to identify listings not available for residential housing.</a:t>
            </a:r>
          </a:p>
          <a:p>
            <a:pPr lvl="2"/>
            <a:r>
              <a:rPr lang="en-US" dirty="0"/>
              <a:t>A review rate of 50% for the number of guests making a booking who leave a review</a:t>
            </a:r>
          </a:p>
          <a:p>
            <a:pPr lvl="2"/>
            <a:r>
              <a:rPr lang="en-US" dirty="0"/>
              <a:t>An average booking of 3 nights unless a higher minimum nights is configured for a listing</a:t>
            </a:r>
          </a:p>
          <a:p>
            <a:pPr lvl="2"/>
            <a:r>
              <a:rPr lang="en-US" dirty="0"/>
              <a:t>A maximum occupancy rate of 70% to ensure the occupancy model does not produce </a:t>
            </a:r>
            <a:r>
              <a:rPr lang="en-US" dirty="0" err="1"/>
              <a:t>artifically</a:t>
            </a:r>
            <a:r>
              <a:rPr lang="en-US" dirty="0"/>
              <a:t> high results based on the available data</a:t>
            </a:r>
          </a:p>
          <a:p>
            <a:endParaRPr lang="en-US" dirty="0"/>
          </a:p>
        </p:txBody>
      </p:sp>
    </p:spTree>
    <p:extLst>
      <p:ext uri="{BB962C8B-B14F-4D97-AF65-F5344CB8AC3E}">
        <p14:creationId xmlns:p14="http://schemas.microsoft.com/office/powerpoint/2010/main" val="3075037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5B0A5-CD48-8F44-AC62-96ACD8195113}"/>
              </a:ext>
            </a:extLst>
          </p:cNvPr>
          <p:cNvSpPr>
            <a:spLocks noGrp="1"/>
          </p:cNvSpPr>
          <p:nvPr>
            <p:ph type="title"/>
          </p:nvPr>
        </p:nvSpPr>
        <p:spPr/>
        <p:txBody>
          <a:bodyPr/>
          <a:lstStyle/>
          <a:p>
            <a:r>
              <a:rPr lang="en-US" dirty="0"/>
              <a:t>Data (Cont’d)</a:t>
            </a:r>
          </a:p>
        </p:txBody>
      </p:sp>
      <p:sp>
        <p:nvSpPr>
          <p:cNvPr id="3" name="Content Placeholder 2">
            <a:extLst>
              <a:ext uri="{FF2B5EF4-FFF2-40B4-BE49-F238E27FC236}">
                <a16:creationId xmlns:a16="http://schemas.microsoft.com/office/drawing/2014/main" id="{B21087DC-DE16-F844-967E-6BDCC97E8864}"/>
              </a:ext>
            </a:extLst>
          </p:cNvPr>
          <p:cNvSpPr>
            <a:spLocks noGrp="1"/>
          </p:cNvSpPr>
          <p:nvPr>
            <p:ph idx="1"/>
          </p:nvPr>
        </p:nvSpPr>
        <p:spPr/>
        <p:txBody>
          <a:bodyPr>
            <a:normAutofit/>
          </a:bodyPr>
          <a:lstStyle/>
          <a:p>
            <a:pPr lvl="0"/>
            <a:r>
              <a:rPr lang="en-US" dirty="0"/>
              <a:t>Open Data DC Points of Interest dataset (compiled on 22 October 2020)</a:t>
            </a:r>
          </a:p>
          <a:p>
            <a:pPr lvl="1"/>
            <a:r>
              <a:rPr lang="en-US" dirty="0"/>
              <a:t>Prior to cleaning, this data includes 35 attributes and 9,339 tuples</a:t>
            </a:r>
          </a:p>
          <a:p>
            <a:r>
              <a:rPr lang="en-US" dirty="0"/>
              <a:t>This data will be used to discern the best value for Airbnb stays in DC by neighborhood, where value is informed by:</a:t>
            </a:r>
          </a:p>
          <a:p>
            <a:pPr lvl="1"/>
            <a:r>
              <a:rPr lang="en-US" dirty="0"/>
              <a:t>The average cost for a two-night stay or longer per neighborhood</a:t>
            </a:r>
          </a:p>
          <a:p>
            <a:pPr lvl="1"/>
            <a:r>
              <a:rPr lang="en-US" dirty="0"/>
              <a:t>The proximity of each neighborhood to the city’s 10 most popular, free tourist attractions as ranked by </a:t>
            </a:r>
            <a:r>
              <a:rPr lang="en-US" dirty="0" err="1"/>
              <a:t>FourSquare</a:t>
            </a:r>
            <a:r>
              <a:rPr lang="en-US" dirty="0"/>
              <a:t> users</a:t>
            </a:r>
          </a:p>
          <a:p>
            <a:endParaRPr lang="en-US" dirty="0"/>
          </a:p>
        </p:txBody>
      </p:sp>
    </p:spTree>
    <p:extLst>
      <p:ext uri="{BB962C8B-B14F-4D97-AF65-F5344CB8AC3E}">
        <p14:creationId xmlns:p14="http://schemas.microsoft.com/office/powerpoint/2010/main" val="3196716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097-B8E0-144A-886D-478F09F6CF18}"/>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626B114E-9E52-5248-B0E2-04E9C38C1811}"/>
              </a:ext>
            </a:extLst>
          </p:cNvPr>
          <p:cNvSpPr>
            <a:spLocks noGrp="1"/>
          </p:cNvSpPr>
          <p:nvPr>
            <p:ph idx="1"/>
          </p:nvPr>
        </p:nvSpPr>
        <p:spPr/>
        <p:txBody>
          <a:bodyPr/>
          <a:lstStyle/>
          <a:p>
            <a:r>
              <a:rPr lang="en-US" dirty="0"/>
              <a:t>Exploratory Data Analysis:</a:t>
            </a:r>
          </a:p>
          <a:p>
            <a:pPr lvl="1"/>
            <a:r>
              <a:rPr lang="en-US" dirty="0"/>
              <a:t>Per the report, our main </a:t>
            </a:r>
            <a:r>
              <a:rPr lang="en-US" dirty="0" err="1"/>
              <a:t>dataframe</a:t>
            </a:r>
            <a:r>
              <a:rPr lang="en-US" dirty="0"/>
              <a:t> includes nearly 7,500 tuples and 75 attributes</a:t>
            </a:r>
          </a:p>
          <a:p>
            <a:pPr lvl="1"/>
            <a:r>
              <a:rPr lang="en-US" dirty="0"/>
              <a:t>Datatypes, as loaded, include pandas objects, integers, and floats</a:t>
            </a:r>
          </a:p>
          <a:p>
            <a:pPr lvl="1"/>
            <a:r>
              <a:rPr lang="en-US" dirty="0"/>
              <a:t>From previewing the dataset (i.e., head()), we can see that some of these attributes are redundant – they’ll be removed.</a:t>
            </a:r>
          </a:p>
        </p:txBody>
      </p:sp>
    </p:spTree>
    <p:extLst>
      <p:ext uri="{BB962C8B-B14F-4D97-AF65-F5344CB8AC3E}">
        <p14:creationId xmlns:p14="http://schemas.microsoft.com/office/powerpoint/2010/main" val="3330787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7E398-C0B4-2E41-9B71-CF3BBDF11E93}"/>
              </a:ext>
            </a:extLst>
          </p:cNvPr>
          <p:cNvSpPr>
            <a:spLocks noGrp="1"/>
          </p:cNvSpPr>
          <p:nvPr>
            <p:ph type="title"/>
          </p:nvPr>
        </p:nvSpPr>
        <p:spPr/>
        <p:txBody>
          <a:bodyPr/>
          <a:lstStyle/>
          <a:p>
            <a:r>
              <a:rPr lang="en-US" dirty="0"/>
              <a:t>Methodology (cont’d)</a:t>
            </a:r>
          </a:p>
        </p:txBody>
      </p:sp>
      <p:sp>
        <p:nvSpPr>
          <p:cNvPr id="3" name="Content Placeholder 2">
            <a:extLst>
              <a:ext uri="{FF2B5EF4-FFF2-40B4-BE49-F238E27FC236}">
                <a16:creationId xmlns:a16="http://schemas.microsoft.com/office/drawing/2014/main" id="{70D9AFC5-10FE-6949-A9A0-68D349648F55}"/>
              </a:ext>
            </a:extLst>
          </p:cNvPr>
          <p:cNvSpPr>
            <a:spLocks noGrp="1"/>
          </p:cNvSpPr>
          <p:nvPr>
            <p:ph idx="1"/>
          </p:nvPr>
        </p:nvSpPr>
        <p:spPr/>
        <p:txBody>
          <a:bodyPr>
            <a:normAutofit fontScale="55000" lnSpcReduction="20000"/>
          </a:bodyPr>
          <a:lstStyle/>
          <a:p>
            <a:r>
              <a:rPr lang="en-US" dirty="0"/>
              <a:t>As is evident from the code above, some initial exploratory data analysis was performed to get a better idea of structure of the data, its data types, the </a:t>
            </a:r>
            <a:r>
              <a:rPr lang="en-US" dirty="0" err="1"/>
              <a:t>informaiton</a:t>
            </a:r>
            <a:r>
              <a:rPr lang="en-US" dirty="0"/>
              <a:t> contained in the data set, and what information is redundant.</a:t>
            </a:r>
          </a:p>
          <a:p>
            <a:r>
              <a:rPr lang="en-US" dirty="0"/>
              <a:t>    From reviewing the </a:t>
            </a:r>
            <a:r>
              <a:rPr lang="en-US" dirty="0" err="1"/>
              <a:t>dataframes</a:t>
            </a:r>
            <a:r>
              <a:rPr lang="en-US" dirty="0"/>
              <a:t> we could tell that Neighborhoods data set is not needed. The listings data set includes five columns related to neighborhood. This should be sufficient for analysis and eliminate the need to merge to two later. We can also tell that the '</a:t>
            </a:r>
            <a:r>
              <a:rPr lang="en-US" dirty="0" err="1"/>
              <a:t>neighbourhoods_cleansed</a:t>
            </a:r>
            <a:r>
              <a:rPr lang="en-US" dirty="0"/>
              <a:t>' attribute is better for our purposes than '</a:t>
            </a:r>
            <a:r>
              <a:rPr lang="en-US" dirty="0" err="1"/>
              <a:t>host_neighborhood</a:t>
            </a:r>
            <a:r>
              <a:rPr lang="en-US" dirty="0"/>
              <a:t>'. This judgement is based on the fact that '</a:t>
            </a:r>
            <a:r>
              <a:rPr lang="en-US" dirty="0" err="1"/>
              <a:t>neighbourhoods_cleansed</a:t>
            </a:r>
            <a:r>
              <a:rPr lang="en-US" dirty="0"/>
              <a:t>' is a sanitization of the neighborhood data, whereas </a:t>
            </a:r>
            <a:r>
              <a:rPr lang="en-US" dirty="0" err="1"/>
              <a:t>host_neighborhood</a:t>
            </a:r>
            <a:r>
              <a:rPr lang="en-US" dirty="0"/>
              <a:t> is raw input by the host. This results in people listing their building as a </a:t>
            </a:r>
            <a:r>
              <a:rPr lang="en-US" dirty="0" err="1"/>
              <a:t>neighorhood</a:t>
            </a:r>
            <a:r>
              <a:rPr lang="en-US" dirty="0"/>
              <a:t> or their conception of what "their neighborhood" is rather than boundaries recognized by the City. </a:t>
            </a:r>
          </a:p>
          <a:p>
            <a:r>
              <a:rPr lang="en-US" dirty="0"/>
              <a:t>    Machine learning won't be necessary for this project as we are not projecting any information that doesn't already exist. If we were considering, as an investor, where should you buy property to get the best investment? That would be appropriate. Here, the goal is to figure out where you might want to stay in DC, on a budget, to take advantage of free attractions. Like most cities, DC has taxis, uber drivers, metro rail (subway), etc., so getting around isn't difficult. However, from my limited experience, cities are often best explored by foot, not tour buses.</a:t>
            </a:r>
          </a:p>
          <a:p>
            <a:r>
              <a:rPr lang="en-US" dirty="0"/>
              <a:t>    This is the purpose of this project. DC is one of the most expensive places in the United States. Where can you stay that's affordable and be able to walk to things that are free. Eating will still be expensive, so why not save your money elsewhere. Plus, it's the questions people will ask upon learning of your visit. If you visit Paris, the questions are what did you think of the Louvre, the Eiffel Tower, </a:t>
            </a:r>
            <a:r>
              <a:rPr lang="en-US" dirty="0" err="1"/>
              <a:t>Monmatre</a:t>
            </a:r>
            <a:r>
              <a:rPr lang="en-US" dirty="0"/>
              <a:t>, Notre Dame, they don't ask or, frankly care, about obscure things with which they can't identify themselves. Reductive social analysis, but true.</a:t>
            </a:r>
          </a:p>
        </p:txBody>
      </p:sp>
    </p:spTree>
    <p:extLst>
      <p:ext uri="{BB962C8B-B14F-4D97-AF65-F5344CB8AC3E}">
        <p14:creationId xmlns:p14="http://schemas.microsoft.com/office/powerpoint/2010/main" val="1215335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EB7BD-F674-5C4B-87CC-6DE3A3573A58}"/>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B4D619FB-D9AB-DD4A-84DD-EFE9EE285B4E}"/>
              </a:ext>
            </a:extLst>
          </p:cNvPr>
          <p:cNvSpPr>
            <a:spLocks noGrp="1"/>
          </p:cNvSpPr>
          <p:nvPr>
            <p:ph idx="1"/>
          </p:nvPr>
        </p:nvSpPr>
        <p:spPr/>
        <p:txBody>
          <a:bodyPr>
            <a:normAutofit fontScale="92500" lnSpcReduction="20000"/>
          </a:bodyPr>
          <a:lstStyle/>
          <a:p>
            <a:r>
              <a:rPr lang="en-US" dirty="0"/>
              <a:t>We can see from the two </a:t>
            </a:r>
            <a:r>
              <a:rPr lang="en-US" dirty="0" err="1"/>
              <a:t>dataframes</a:t>
            </a:r>
            <a:r>
              <a:rPr lang="en-US" dirty="0"/>
              <a:t>, that listings is comprehensive enough to negate the need to include a separate neighborhoods </a:t>
            </a:r>
            <a:r>
              <a:rPr lang="en-US" dirty="0" err="1"/>
              <a:t>dataframe</a:t>
            </a:r>
            <a:r>
              <a:rPr lang="en-US" dirty="0"/>
              <a:t>. Specifically, there are at least five columns related to neighborhood, so inclusion of a separate </a:t>
            </a:r>
            <a:r>
              <a:rPr lang="en-US" dirty="0" err="1"/>
              <a:t>dataframe</a:t>
            </a:r>
            <a:r>
              <a:rPr lang="en-US" dirty="0"/>
              <a:t> to merge later is unnecessary.</a:t>
            </a:r>
          </a:p>
          <a:p>
            <a:r>
              <a:rPr lang="en-US" dirty="0"/>
              <a:t>Secondly, there are too many unneeded columns in the listing </a:t>
            </a:r>
            <a:r>
              <a:rPr lang="en-US" dirty="0" err="1"/>
              <a:t>dataframe</a:t>
            </a:r>
            <a:r>
              <a:rPr lang="en-US" dirty="0"/>
              <a:t>. It make the data harder to read, calculations slower, and generally are superfluous for what information we're trying to gain from this exercise.</a:t>
            </a:r>
          </a:p>
          <a:p>
            <a:r>
              <a:rPr lang="en-US" dirty="0"/>
              <a:t>Let's clean the data, first by removing columns that we need, then filtering it by some of the criteria described earlier (e.g., at least two-day stays or longer, ratings &gt; 85%, etc.), and sorting by the property types.</a:t>
            </a:r>
          </a:p>
        </p:txBody>
      </p:sp>
    </p:spTree>
    <p:extLst>
      <p:ext uri="{BB962C8B-B14F-4D97-AF65-F5344CB8AC3E}">
        <p14:creationId xmlns:p14="http://schemas.microsoft.com/office/powerpoint/2010/main" val="1079554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8A5CB-E9DB-FC4A-A64B-1D766B89CEDC}"/>
              </a:ext>
            </a:extLst>
          </p:cNvPr>
          <p:cNvSpPr>
            <a:spLocks noGrp="1"/>
          </p:cNvSpPr>
          <p:nvPr>
            <p:ph type="title"/>
          </p:nvPr>
        </p:nvSpPr>
        <p:spPr/>
        <p:txBody>
          <a:bodyPr/>
          <a:lstStyle/>
          <a:p>
            <a:r>
              <a:rPr lang="en-US" dirty="0"/>
              <a:t>Results (cont’d)</a:t>
            </a:r>
          </a:p>
        </p:txBody>
      </p:sp>
      <p:sp>
        <p:nvSpPr>
          <p:cNvPr id="3" name="Content Placeholder 2">
            <a:extLst>
              <a:ext uri="{FF2B5EF4-FFF2-40B4-BE49-F238E27FC236}">
                <a16:creationId xmlns:a16="http://schemas.microsoft.com/office/drawing/2014/main" id="{85A2D7A0-026F-5544-9AB8-092A7488AAEC}"/>
              </a:ext>
            </a:extLst>
          </p:cNvPr>
          <p:cNvSpPr>
            <a:spLocks noGrp="1"/>
          </p:cNvSpPr>
          <p:nvPr>
            <p:ph idx="1"/>
          </p:nvPr>
        </p:nvSpPr>
        <p:spPr/>
        <p:txBody>
          <a:bodyPr>
            <a:normAutofit fontScale="70000" lnSpcReduction="20000"/>
          </a:bodyPr>
          <a:lstStyle/>
          <a:p>
            <a:r>
              <a:rPr lang="en-US" dirty="0"/>
              <a:t>Looking at the data, we can determine there's really only three neighborhoods worth booking your stay - Capitol Hill, Georgetown, and Penn Quarter.</a:t>
            </a:r>
          </a:p>
          <a:p>
            <a:pPr lvl="1"/>
            <a:r>
              <a:rPr lang="en-US" dirty="0"/>
              <a:t>One is southwest, but along the water. </a:t>
            </a:r>
            <a:r>
              <a:rPr lang="en-US" dirty="0" err="1"/>
              <a:t>Anothor</a:t>
            </a:r>
            <a:r>
              <a:rPr lang="en-US" dirty="0"/>
              <a:t> is part of the northern portion of the mall. The third is just north of the White House and Pennsylvania Avenue.</a:t>
            </a:r>
          </a:p>
          <a:p>
            <a:pPr lvl="1"/>
            <a:r>
              <a:rPr lang="en-US" dirty="0"/>
              <a:t>Other neighborhoods have a lot going on, but not categorically different from other cities. We're looking for neighborhoods closest to the mall and free activities. SW DC is in contention, but there's nothing outside of housing. If you're looking for restaurant, bar, or shopping options, these three neighborhoods are your best bet.</a:t>
            </a:r>
          </a:p>
          <a:p>
            <a:pPr lvl="1"/>
            <a:r>
              <a:rPr lang="en-US" dirty="0"/>
              <a:t>In Capitol Hill, home to the Capitol Building Complex, National Archives, and Library of Congress, you can stay per night between 50-70...not too bad.</a:t>
            </a:r>
          </a:p>
          <a:p>
            <a:pPr lvl="1"/>
            <a:r>
              <a:rPr lang="en-US" dirty="0"/>
              <a:t> In Georgetown, you can stay between 60-105 per night, enjoying both the National Mall and the Waterfront. Georgetown itself is an attraction. Dating back to the colonial period, the neighborhood has kept much of its charm. It's also filled with shops, restaurants, and bars. This neighborhood is also right along the DC waterfront.</a:t>
            </a:r>
          </a:p>
          <a:p>
            <a:pPr lvl="1"/>
            <a:r>
              <a:rPr lang="en-US" dirty="0"/>
              <a:t>Penn Quarter is a relatively up-and-coming neighborhood. Located close to the White House, it isn't the closest to the National Mall. Penn Quarter used to be a sleepy area of the town -- for work and not play. It's still a work in progress, but more and more restaurants are coming each week.</a:t>
            </a:r>
          </a:p>
        </p:txBody>
      </p:sp>
    </p:spTree>
    <p:extLst>
      <p:ext uri="{BB962C8B-B14F-4D97-AF65-F5344CB8AC3E}">
        <p14:creationId xmlns:p14="http://schemas.microsoft.com/office/powerpoint/2010/main" val="370995442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34</TotalTime>
  <Words>1512</Words>
  <Application>Microsoft Macintosh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MT</vt:lpstr>
      <vt:lpstr>Gallery</vt:lpstr>
      <vt:lpstr>Places to Stay in DC to best take advantage of free attractions</vt:lpstr>
      <vt:lpstr>Github Link</vt:lpstr>
      <vt:lpstr>Introduction</vt:lpstr>
      <vt:lpstr>Data</vt:lpstr>
      <vt:lpstr>Data (Cont’d)</vt:lpstr>
      <vt:lpstr>Methodology</vt:lpstr>
      <vt:lpstr>Methodology (cont’d)</vt:lpstr>
      <vt:lpstr>Results</vt:lpstr>
      <vt:lpstr>Results (cont’d)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Places to Stay in DC to best take advantage of free attractions</dc:title>
  <dc:creator>Thomas Tunney</dc:creator>
  <cp:lastModifiedBy>Thomas Tunney</cp:lastModifiedBy>
  <cp:revision>7</cp:revision>
  <dcterms:created xsi:type="dcterms:W3CDTF">2020-11-15T01:35:39Z</dcterms:created>
  <dcterms:modified xsi:type="dcterms:W3CDTF">2020-11-15T02:10:00Z</dcterms:modified>
</cp:coreProperties>
</file>