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95" r:id="rId7"/>
    <p:sldId id="305" r:id="rId8"/>
    <p:sldId id="304" r:id="rId9"/>
    <p:sldId id="261" r:id="rId10"/>
    <p:sldId id="302" r:id="rId11"/>
    <p:sldId id="297" r:id="rId12"/>
    <p:sldId id="296" r:id="rId13"/>
    <p:sldId id="300" r:id="rId14"/>
    <p:sldId id="263" r:id="rId15"/>
    <p:sldId id="264" r:id="rId16"/>
    <p:sldId id="298" r:id="rId17"/>
    <p:sldId id="299" r:id="rId18"/>
    <p:sldId id="303" r:id="rId19"/>
    <p:sldId id="278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tamaran" panose="020B0604020202020204" charset="0"/>
      <p:regular r:id="rId26"/>
      <p:bold r:id="rId27"/>
    </p:embeddedFont>
    <p:embeddedFont>
      <p:font typeface="Catamaran Thin" panose="020B0604020202020204" charset="0"/>
      <p:regular r:id="rId28"/>
      <p:bold r:id="rId29"/>
    </p:embeddedFont>
    <p:embeddedFont>
      <p:font typeface="Orbitron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49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585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384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246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888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611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9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2;p35">
            <a:extLst>
              <a:ext uri="{FF2B5EF4-FFF2-40B4-BE49-F238E27FC236}">
                <a16:creationId xmlns:a16="http://schemas.microsoft.com/office/drawing/2014/main" id="{94E44804-8CEE-F603-5F96-468651EB4978}"/>
              </a:ext>
            </a:extLst>
          </p:cNvPr>
          <p:cNvSpPr txBox="1">
            <a:spLocks/>
          </p:cNvSpPr>
          <p:nvPr/>
        </p:nvSpPr>
        <p:spPr>
          <a:xfrm>
            <a:off x="758891" y="968810"/>
            <a:ext cx="3886036" cy="230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4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decentralized application for crowdfunding</a:t>
            </a:r>
          </a:p>
        </p:txBody>
      </p:sp>
      <p:sp>
        <p:nvSpPr>
          <p:cNvPr id="5" name="Google Shape;1382;p35">
            <a:extLst>
              <a:ext uri="{FF2B5EF4-FFF2-40B4-BE49-F238E27FC236}">
                <a16:creationId xmlns:a16="http://schemas.microsoft.com/office/drawing/2014/main" id="{048822F5-1C26-D1B3-3639-A2ED62F792D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rot="10800000" flipV="1">
            <a:off x="1233839" y="3817182"/>
            <a:ext cx="3772914" cy="422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382139-7E85-95CC-97CB-95C83D8C2524}"/>
              </a:ext>
            </a:extLst>
          </p:cNvPr>
          <p:cNvSpPr/>
          <p:nvPr/>
        </p:nvSpPr>
        <p:spPr>
          <a:xfrm>
            <a:off x="5180924" y="1129435"/>
            <a:ext cx="3284013" cy="2216108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EF86458-D14D-1369-24F2-91A10CEC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A8E7C-24FF-3606-09C0-D3C285041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64" y="1674922"/>
            <a:ext cx="3620736" cy="1793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4782C8-9054-89D5-DC6F-067E45F18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243" y="1543213"/>
            <a:ext cx="2254871" cy="20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239162" y="2658359"/>
            <a:ext cx="4764954" cy="9736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239162" y="3724801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Decentrialize application for crowndfunding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6157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3</a:t>
            </a:r>
            <a:endParaRPr sz="9600" b="1">
              <a:solidFill>
                <a:schemeClr val="lt1"/>
              </a:solidFill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10864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721738-0836-6516-707B-22DA44895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76" y="1461567"/>
            <a:ext cx="7333488" cy="3211017"/>
          </a:xfrm>
        </p:spPr>
        <p:txBody>
          <a:bodyPr/>
          <a:lstStyle/>
          <a:p>
            <a:pPr marL="127000" indent="0" algn="just">
              <a:buNone/>
            </a:pPr>
            <a:r>
              <a:rPr lang="en-US" sz="20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decentralized application (dApp) for crowdfunding involves several key steps:</a:t>
            </a:r>
          </a:p>
          <a:p>
            <a:pPr algn="just"/>
            <a:r>
              <a:rPr lang="en-US" sz="2000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0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Identify the problem</a:t>
            </a:r>
          </a:p>
          <a:p>
            <a:pPr algn="just"/>
            <a:r>
              <a:rPr lang="en-US" sz="2000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0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Choose a blockchain platform</a:t>
            </a:r>
            <a:endParaRPr lang="en-US" sz="2000" i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Design the dApp</a:t>
            </a:r>
          </a:p>
          <a:p>
            <a:pPr algn="just"/>
            <a:r>
              <a:rPr lang="en-US" sz="2000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0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smart contracts</a:t>
            </a:r>
          </a:p>
          <a:p>
            <a:pPr algn="just"/>
            <a:r>
              <a:rPr lang="en-US" sz="2000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0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front-end and back-end</a:t>
            </a:r>
            <a:endParaRPr lang="en-US" sz="2000" i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Test the dApp</a:t>
            </a:r>
          </a:p>
          <a:p>
            <a:pPr algn="just"/>
            <a:r>
              <a:rPr lang="en-US" sz="2000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sz="20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Launch the dApp</a:t>
            </a:r>
          </a:p>
          <a:p>
            <a:pPr algn="just"/>
            <a:r>
              <a:rPr lang="en-US" sz="2000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0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the dApp</a:t>
            </a:r>
          </a:p>
          <a:p>
            <a:pPr algn="just"/>
            <a:r>
              <a:rPr lang="en-US" sz="2000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20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and update the dApp</a:t>
            </a:r>
          </a:p>
          <a:p>
            <a:pPr algn="just"/>
            <a:br>
              <a:rPr lang="en-US" sz="20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DD17F0-0276-21F9-27AE-EC2194B895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670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239162" y="2658359"/>
            <a:ext cx="4764954" cy="9736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EXPLAINATION OF SOURCE CODE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239162" y="3724801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Decentrialize application for crowndfunding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6157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4</a:t>
            </a:r>
            <a:endParaRPr sz="9600" b="1">
              <a:solidFill>
                <a:schemeClr val="lt1"/>
              </a:solidFill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2760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6" name="Google Shape;276;p1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77" name="Google Shape;277;p1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Google Shape;1944;p45">
            <a:extLst>
              <a:ext uri="{FF2B5EF4-FFF2-40B4-BE49-F238E27FC236}">
                <a16:creationId xmlns:a16="http://schemas.microsoft.com/office/drawing/2014/main" id="{693BBEFC-08D3-0C3D-5F60-D5775C647088}"/>
              </a:ext>
            </a:extLst>
          </p:cNvPr>
          <p:cNvSpPr txBox="1">
            <a:spLocks/>
          </p:cNvSpPr>
          <p:nvPr/>
        </p:nvSpPr>
        <p:spPr>
          <a:xfrm>
            <a:off x="633004" y="775922"/>
            <a:ext cx="5520908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8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UI/UX interface part: component</a:t>
            </a:r>
          </a:p>
        </p:txBody>
      </p:sp>
      <p:sp>
        <p:nvSpPr>
          <p:cNvPr id="9" name="Google Shape;1946;p45">
            <a:extLst>
              <a:ext uri="{FF2B5EF4-FFF2-40B4-BE49-F238E27FC236}">
                <a16:creationId xmlns:a16="http://schemas.microsoft.com/office/drawing/2014/main" id="{E4CAF4B0-5A13-18C9-D7BF-3E3B59231A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500" y="1481340"/>
            <a:ext cx="791660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 reactJS and Javascript to process</a:t>
            </a:r>
            <a:endParaRPr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CE2B53-917B-1EFE-B7BC-1DACAFBD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736" y="2100506"/>
            <a:ext cx="2193872" cy="25578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0" name="Google Shape;290;p2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91" name="Google Shape;291;p2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Google Shape;1944;p45">
            <a:extLst>
              <a:ext uri="{FF2B5EF4-FFF2-40B4-BE49-F238E27FC236}">
                <a16:creationId xmlns:a16="http://schemas.microsoft.com/office/drawing/2014/main" id="{79C12CDF-A55C-EA71-29CD-5A750589957E}"/>
              </a:ext>
            </a:extLst>
          </p:cNvPr>
          <p:cNvSpPr txBox="1">
            <a:spLocks/>
          </p:cNvSpPr>
          <p:nvPr/>
        </p:nvSpPr>
        <p:spPr>
          <a:xfrm>
            <a:off x="523276" y="775922"/>
            <a:ext cx="285086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8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C97147-D09B-E40B-183F-E4BB1B673A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26" b="10236"/>
          <a:stretch/>
        </p:blipFill>
        <p:spPr>
          <a:xfrm>
            <a:off x="574076" y="2011358"/>
            <a:ext cx="2861873" cy="672510"/>
          </a:xfrm>
          <a:prstGeom prst="rect">
            <a:avLst/>
          </a:prstGeom>
        </p:spPr>
      </p:pic>
      <p:sp>
        <p:nvSpPr>
          <p:cNvPr id="13" name="Google Shape;1946;p45">
            <a:extLst>
              <a:ext uri="{FF2B5EF4-FFF2-40B4-BE49-F238E27FC236}">
                <a16:creationId xmlns:a16="http://schemas.microsoft.com/office/drawing/2014/main" id="{27F74E53-280A-E2B9-6839-40B97FC394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8381" y="1237455"/>
            <a:ext cx="4741260" cy="689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vi-VN" sz="2400" b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Arial"/>
              </a:rPr>
              <a:t>Use solidity language to build and design Smart Contracts </a:t>
            </a:r>
            <a:endParaRPr lang="en-GB" sz="2400" b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" name="Google Shape;1946;p45">
            <a:extLst>
              <a:ext uri="{FF2B5EF4-FFF2-40B4-BE49-F238E27FC236}">
                <a16:creationId xmlns:a16="http://schemas.microsoft.com/office/drawing/2014/main" id="{E2C17EBD-82E8-32B1-59FA-1318DA3496A7}"/>
              </a:ext>
            </a:extLst>
          </p:cNvPr>
          <p:cNvSpPr txBox="1">
            <a:spLocks/>
          </p:cNvSpPr>
          <p:nvPr/>
        </p:nvSpPr>
        <p:spPr>
          <a:xfrm>
            <a:off x="3618382" y="2787064"/>
            <a:ext cx="474126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500"/>
              <a:buFont typeface="Orbitron"/>
              <a:buNone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Orbitron"/>
                <a:sym typeface="Orbitron"/>
              </a:defRPr>
            </a:lvl1pPr>
            <a:lvl2pPr algn="ctr">
              <a:buClr>
                <a:schemeClr val="dk1"/>
              </a:buClr>
              <a:buSzPts val="2500"/>
              <a:buFont typeface="Cuprum"/>
              <a:buNone/>
              <a:defRPr sz="2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algn="ctr">
              <a:buClr>
                <a:schemeClr val="dk1"/>
              </a:buClr>
              <a:buSzPts val="2500"/>
              <a:buFont typeface="Cuprum"/>
              <a:buNone/>
              <a:defRPr sz="2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algn="ctr">
              <a:buClr>
                <a:schemeClr val="dk1"/>
              </a:buClr>
              <a:buSzPts val="2500"/>
              <a:buFont typeface="Cuprum"/>
              <a:buNone/>
              <a:defRPr sz="2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algn="ctr">
              <a:buClr>
                <a:schemeClr val="dk1"/>
              </a:buClr>
              <a:buSzPts val="2500"/>
              <a:buFont typeface="Cuprum"/>
              <a:buNone/>
              <a:defRPr sz="2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algn="ctr">
              <a:buClr>
                <a:schemeClr val="dk1"/>
              </a:buClr>
              <a:buSzPts val="2500"/>
              <a:buFont typeface="Cuprum"/>
              <a:buNone/>
              <a:defRPr sz="2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algn="ctr">
              <a:buClr>
                <a:schemeClr val="dk1"/>
              </a:buClr>
              <a:buSzPts val="2500"/>
              <a:buFont typeface="Cuprum"/>
              <a:buNone/>
              <a:defRPr sz="2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algn="ctr">
              <a:buClr>
                <a:schemeClr val="dk1"/>
              </a:buClr>
              <a:buSzPts val="2500"/>
              <a:buFont typeface="Cuprum"/>
              <a:buNone/>
              <a:defRPr sz="2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algn="ctr">
              <a:buClr>
                <a:schemeClr val="dk1"/>
              </a:buClr>
              <a:buSzPts val="2500"/>
              <a:buFont typeface="Cuprum"/>
              <a:buNone/>
              <a:defRPr sz="2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vi-VN" sz="2400" b="0">
                <a:cs typeface="Times New Roman" panose="02020603050405020304" pitchFamily="18" charset="0"/>
              </a:rPr>
              <a:t>Solidity smart contract that allows users to add transactions to a blockchain and retrieve information about past transactions</a:t>
            </a:r>
            <a:endParaRPr lang="en-US" sz="2400" b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0" name="Google Shape;290;p20"/>
          <p:cNvGrpSpPr/>
          <p:nvPr/>
        </p:nvGrpSpPr>
        <p:grpSpPr>
          <a:xfrm>
            <a:off x="99594" y="853014"/>
            <a:ext cx="343091" cy="276131"/>
            <a:chOff x="611175" y="2326900"/>
            <a:chExt cx="362700" cy="389575"/>
          </a:xfrm>
        </p:grpSpPr>
        <p:sp>
          <p:nvSpPr>
            <p:cNvPr id="291" name="Google Shape;291;p2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Google Shape;1944;p45">
            <a:extLst>
              <a:ext uri="{FF2B5EF4-FFF2-40B4-BE49-F238E27FC236}">
                <a16:creationId xmlns:a16="http://schemas.microsoft.com/office/drawing/2014/main" id="{79C12CDF-A55C-EA71-29CD-5A750589957E}"/>
              </a:ext>
            </a:extLst>
          </p:cNvPr>
          <p:cNvSpPr txBox="1">
            <a:spLocks/>
          </p:cNvSpPr>
          <p:nvPr/>
        </p:nvSpPr>
        <p:spPr>
          <a:xfrm>
            <a:off x="492679" y="674504"/>
            <a:ext cx="3584268" cy="434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8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and Files</a:t>
            </a:r>
          </a:p>
        </p:txBody>
      </p:sp>
      <p:sp>
        <p:nvSpPr>
          <p:cNvPr id="3" name="Google Shape;1946;p45">
            <a:extLst>
              <a:ext uri="{FF2B5EF4-FFF2-40B4-BE49-F238E27FC236}">
                <a16:creationId xmlns:a16="http://schemas.microsoft.com/office/drawing/2014/main" id="{610F2F98-B824-B865-CF00-6088479F440E}"/>
              </a:ext>
            </a:extLst>
          </p:cNvPr>
          <p:cNvSpPr txBox="1">
            <a:spLocks/>
          </p:cNvSpPr>
          <p:nvPr/>
        </p:nvSpPr>
        <p:spPr>
          <a:xfrm>
            <a:off x="442685" y="2571750"/>
            <a:ext cx="3599543" cy="35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b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Arial"/>
              </a:rPr>
              <a:t>The Hardhat development environment.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b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Orbitron"/>
              </a:rPr>
              <a:t>Solidity version 0.8.0 is being used. Using the Waffle testing framework. testing on the sepolia ETH test network.</a:t>
            </a:r>
            <a:endParaRPr lang="en-US" sz="2400" b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EF0736-B654-28F8-2C44-0EA614B1E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0" y="454083"/>
            <a:ext cx="3178629" cy="41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71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0" name="Google Shape;290;p20"/>
          <p:cNvGrpSpPr/>
          <p:nvPr/>
        </p:nvGrpSpPr>
        <p:grpSpPr>
          <a:xfrm>
            <a:off x="99594" y="853014"/>
            <a:ext cx="343091" cy="276131"/>
            <a:chOff x="611175" y="2326900"/>
            <a:chExt cx="362700" cy="389575"/>
          </a:xfrm>
        </p:grpSpPr>
        <p:sp>
          <p:nvSpPr>
            <p:cNvPr id="291" name="Google Shape;291;p2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Google Shape;1944;p45">
            <a:extLst>
              <a:ext uri="{FF2B5EF4-FFF2-40B4-BE49-F238E27FC236}">
                <a16:creationId xmlns:a16="http://schemas.microsoft.com/office/drawing/2014/main" id="{79C12CDF-A55C-EA71-29CD-5A750589957E}"/>
              </a:ext>
            </a:extLst>
          </p:cNvPr>
          <p:cNvSpPr txBox="1">
            <a:spLocks/>
          </p:cNvSpPr>
          <p:nvPr/>
        </p:nvSpPr>
        <p:spPr>
          <a:xfrm>
            <a:off x="480806" y="737038"/>
            <a:ext cx="3584268" cy="434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8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and Files</a:t>
            </a:r>
          </a:p>
        </p:txBody>
      </p:sp>
      <p:sp>
        <p:nvSpPr>
          <p:cNvPr id="3" name="Google Shape;1946;p45">
            <a:extLst>
              <a:ext uri="{FF2B5EF4-FFF2-40B4-BE49-F238E27FC236}">
                <a16:creationId xmlns:a16="http://schemas.microsoft.com/office/drawing/2014/main" id="{610F2F98-B824-B865-CF00-6088479F440E}"/>
              </a:ext>
            </a:extLst>
          </p:cNvPr>
          <p:cNvSpPr txBox="1">
            <a:spLocks/>
          </p:cNvSpPr>
          <p:nvPr/>
        </p:nvSpPr>
        <p:spPr>
          <a:xfrm>
            <a:off x="747484" y="1354040"/>
            <a:ext cx="3599543" cy="35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b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Arial"/>
              </a:rPr>
              <a:t>Service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9B281-21E0-F644-8161-47F549A97A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12"/>
          <a:stretch/>
        </p:blipFill>
        <p:spPr>
          <a:xfrm>
            <a:off x="747485" y="1772615"/>
            <a:ext cx="2838985" cy="734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ACD78B-0F0E-FDDB-E1A1-7EAF75107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85" y="3256039"/>
            <a:ext cx="2838985" cy="812537"/>
          </a:xfrm>
          <a:prstGeom prst="rect">
            <a:avLst/>
          </a:prstGeom>
        </p:spPr>
      </p:pic>
      <p:sp>
        <p:nvSpPr>
          <p:cNvPr id="8" name="Google Shape;1946;p45">
            <a:extLst>
              <a:ext uri="{FF2B5EF4-FFF2-40B4-BE49-F238E27FC236}">
                <a16:creationId xmlns:a16="http://schemas.microsoft.com/office/drawing/2014/main" id="{76A38D71-EF63-F067-36BD-8A92A96BC9CB}"/>
              </a:ext>
            </a:extLst>
          </p:cNvPr>
          <p:cNvSpPr txBox="1">
            <a:spLocks/>
          </p:cNvSpPr>
          <p:nvPr/>
        </p:nvSpPr>
        <p:spPr>
          <a:xfrm>
            <a:off x="747485" y="2829883"/>
            <a:ext cx="3599543" cy="35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b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Arial"/>
              </a:rPr>
              <a:t>Views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0D6B35-DD48-A933-628F-0FF91689B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429" y="1516470"/>
            <a:ext cx="4648814" cy="3425645"/>
          </a:xfrm>
          <a:prstGeom prst="rect">
            <a:avLst/>
          </a:prstGeom>
        </p:spPr>
      </p:pic>
      <p:sp>
        <p:nvSpPr>
          <p:cNvPr id="12" name="Google Shape;1946;p45">
            <a:extLst>
              <a:ext uri="{FF2B5EF4-FFF2-40B4-BE49-F238E27FC236}">
                <a16:creationId xmlns:a16="http://schemas.microsoft.com/office/drawing/2014/main" id="{0EFF7179-77AF-F3F1-701D-785B26FBAB4B}"/>
              </a:ext>
            </a:extLst>
          </p:cNvPr>
          <p:cNvSpPr txBox="1">
            <a:spLocks/>
          </p:cNvSpPr>
          <p:nvPr/>
        </p:nvSpPr>
        <p:spPr>
          <a:xfrm>
            <a:off x="4311297" y="1073827"/>
            <a:ext cx="3599543" cy="35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b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Arial"/>
              </a:rPr>
              <a:t>Deploy.js </a:t>
            </a:r>
          </a:p>
        </p:txBody>
      </p:sp>
    </p:spTree>
    <p:extLst>
      <p:ext uri="{BB962C8B-B14F-4D97-AF65-F5344CB8AC3E}">
        <p14:creationId xmlns:p14="http://schemas.microsoft.com/office/powerpoint/2010/main" val="291074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239162" y="2658359"/>
            <a:ext cx="4764954" cy="9736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DEMO APP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239162" y="3724801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Decentrialize application for crowndfunding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6157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4</a:t>
            </a:r>
            <a:endParaRPr sz="9600" b="1">
              <a:solidFill>
                <a:schemeClr val="lt1"/>
              </a:solidFill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40190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ctrTitle" idx="4294967295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sz="720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7" name="Google Shape;507;p34"/>
          <p:cNvPicPr preferRelativeResize="0"/>
          <p:nvPr/>
        </p:nvPicPr>
        <p:blipFill rotWithShape="1">
          <a:blip r:embed="rId3">
            <a:alphaModFix/>
          </a:blip>
          <a:srcRect l="19835" r="19835"/>
          <a:stretch/>
        </p:blipFill>
        <p:spPr>
          <a:xfrm>
            <a:off x="1188150" y="401625"/>
            <a:ext cx="1975353" cy="2180734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MEMBERS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" name="Google Shape;1536;p36">
            <a:extLst>
              <a:ext uri="{FF2B5EF4-FFF2-40B4-BE49-F238E27FC236}">
                <a16:creationId xmlns:a16="http://schemas.microsoft.com/office/drawing/2014/main" id="{BE87E5FA-A03B-0BD8-6346-1DE2ABDDBE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513297"/>
              </p:ext>
            </p:extLst>
          </p:nvPr>
        </p:nvGraphicFramePr>
        <p:xfrm>
          <a:off x="2283595" y="1490984"/>
          <a:ext cx="5607677" cy="3200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6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9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b="1">
                          <a:solidFill>
                            <a:schemeClr val="accent1"/>
                          </a:solidFill>
                          <a:latin typeface="+mj-lt"/>
                          <a:ea typeface="Archivo"/>
                          <a:cs typeface="Archivo"/>
                          <a:sym typeface="Archivo"/>
                        </a:rPr>
                        <a:t>Name</a:t>
                      </a:r>
                      <a:endParaRPr sz="1800" b="1">
                        <a:solidFill>
                          <a:schemeClr val="accent1"/>
                        </a:solidFill>
                        <a:latin typeface="+mj-lt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800" b="1" i="0" u="none" strike="noStrike" cap="none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+mj-lt"/>
                          <a:ea typeface="Archivo Light"/>
                          <a:cs typeface="Archivo"/>
                          <a:sym typeface="Archivo Light"/>
                        </a:rPr>
                        <a:t>ID</a:t>
                      </a:r>
                      <a:r>
                        <a:rPr lang="vi-VN" sz="1800">
                          <a:solidFill>
                            <a:schemeClr val="dk1"/>
                          </a:solidFill>
                          <a:latin typeface="+mj-lt"/>
                          <a:ea typeface="Archivo Light"/>
                          <a:cs typeface="Archivo Light"/>
                          <a:sym typeface="Archivo Light"/>
                        </a:rPr>
                        <a:t> </a:t>
                      </a:r>
                      <a:endParaRPr sz="1800">
                        <a:solidFill>
                          <a:schemeClr val="dk1"/>
                        </a:solidFill>
                        <a:latin typeface="+mj-l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b="1">
                          <a:solidFill>
                            <a:schemeClr val="accent1"/>
                          </a:solidFill>
                          <a:latin typeface="+mj-lt"/>
                          <a:ea typeface="Archivo"/>
                          <a:cs typeface="Archivo"/>
                          <a:sym typeface="Archivo"/>
                        </a:rPr>
                        <a:t>Vo Nguyen Thanh Tu</a:t>
                      </a:r>
                      <a:endParaRPr sz="1800" b="1">
                        <a:solidFill>
                          <a:schemeClr val="accent1"/>
                        </a:solidFill>
                        <a:latin typeface="+mj-lt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+mj-lt"/>
                          <a:ea typeface="Arial"/>
                          <a:cs typeface="Archivo"/>
                          <a:sym typeface="Arial"/>
                        </a:rPr>
                        <a:t>20014641</a:t>
                      </a:r>
                      <a:endParaRPr sz="1800" b="1" i="0" u="none" strike="noStrike" cap="none">
                        <a:solidFill>
                          <a:schemeClr val="accent1"/>
                        </a:solidFill>
                        <a:uFill>
                          <a:noFill/>
                        </a:uFill>
                        <a:latin typeface="+mj-lt"/>
                        <a:ea typeface="Archivo Light"/>
                        <a:cs typeface="Archivo"/>
                        <a:sym typeface="Archivo Light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533456"/>
                  </a:ext>
                </a:extLst>
              </a:tr>
              <a:tr h="4329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b="1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+mj-lt"/>
                          <a:ea typeface="Archivo"/>
                          <a:cs typeface="Archivo"/>
                          <a:sym typeface="Archivo"/>
                        </a:rPr>
                        <a:t>Le Thi Ngoc Mai </a:t>
                      </a:r>
                      <a:endParaRPr sz="1800" b="1">
                        <a:solidFill>
                          <a:schemeClr val="accent1"/>
                        </a:solidFill>
                        <a:latin typeface="+mj-lt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vi-VN" sz="1800" b="1" i="0" u="none" strike="noStrike" cap="none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+mj-lt"/>
                          <a:ea typeface="Archivo Light"/>
                          <a:cs typeface="Archivo"/>
                          <a:sym typeface="Archivo Light"/>
                        </a:rPr>
                        <a:t>20005501</a:t>
                      </a:r>
                      <a:endParaRPr sz="1800" b="1" i="0" u="none" strike="noStrike" cap="none">
                        <a:solidFill>
                          <a:schemeClr val="accent1"/>
                        </a:solidFill>
                        <a:uFill>
                          <a:noFill/>
                        </a:uFill>
                        <a:latin typeface="+mj-lt"/>
                        <a:ea typeface="Archivo Light"/>
                        <a:cs typeface="Archivo"/>
                        <a:sym typeface="Archivo Ligh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b="1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+mj-lt"/>
                          <a:ea typeface="Archivo"/>
                          <a:cs typeface="Archivo"/>
                          <a:sym typeface="Archivo"/>
                        </a:rPr>
                        <a:t>Tran Thi Minh Huyen</a:t>
                      </a:r>
                      <a:endParaRPr sz="1800" b="1">
                        <a:solidFill>
                          <a:schemeClr val="accent1"/>
                        </a:solidFill>
                        <a:latin typeface="+mj-lt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+mj-lt"/>
                          <a:ea typeface="Arial"/>
                          <a:cs typeface="Archivo"/>
                          <a:sym typeface="Arial"/>
                        </a:rPr>
                        <a:t>20105231</a:t>
                      </a:r>
                      <a:endParaRPr sz="1800" b="1" i="0" u="none" strike="noStrike" cap="none">
                        <a:solidFill>
                          <a:schemeClr val="accent1"/>
                        </a:solidFill>
                        <a:uFill>
                          <a:noFill/>
                        </a:uFill>
                        <a:latin typeface="+mj-lt"/>
                        <a:ea typeface="Archivo Light"/>
                        <a:cs typeface="Archivo"/>
                        <a:sym typeface="Archivo Ligh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b="1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+mj-lt"/>
                          <a:ea typeface="Archivo"/>
                          <a:cs typeface="Archivo"/>
                          <a:sym typeface="Archivo"/>
                        </a:rPr>
                        <a:t>Vo Quoc Thinh</a:t>
                      </a:r>
                      <a:endParaRPr sz="1800" b="1">
                        <a:solidFill>
                          <a:schemeClr val="accent1"/>
                        </a:solidFill>
                        <a:latin typeface="+mj-lt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+mj-lt"/>
                          <a:ea typeface="Arial"/>
                          <a:cs typeface="Archivo"/>
                          <a:sym typeface="Arial"/>
                        </a:rPr>
                        <a:t>20078241</a:t>
                      </a:r>
                      <a:endParaRPr sz="1800" b="1" i="0" u="none" strike="noStrike" cap="none">
                        <a:solidFill>
                          <a:schemeClr val="accent1"/>
                        </a:solidFill>
                        <a:uFill>
                          <a:noFill/>
                        </a:uFill>
                        <a:latin typeface="+mj-lt"/>
                        <a:ea typeface="Archivo Light"/>
                        <a:cs typeface="Archivo"/>
                        <a:sym typeface="Archivo Ligh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1800" b="1">
                          <a:solidFill>
                            <a:schemeClr val="accent1"/>
                          </a:solidFill>
                          <a:latin typeface="+mj-lt"/>
                          <a:ea typeface="Archivo"/>
                          <a:cs typeface="Archivo"/>
                          <a:sym typeface="Archivo"/>
                        </a:rPr>
                        <a:t>Do Quoc Tuan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+mj-lt"/>
                          <a:ea typeface="Arial"/>
                          <a:cs typeface="Archivo"/>
                          <a:sym typeface="Arial"/>
                        </a:rPr>
                        <a:t>20079191</a:t>
                      </a:r>
                      <a:endParaRPr lang="en-US" sz="1800" b="1" i="0" u="none" strike="noStrike" cap="none">
                        <a:solidFill>
                          <a:schemeClr val="accent1"/>
                        </a:solidFill>
                        <a:uFill>
                          <a:noFill/>
                        </a:uFill>
                        <a:latin typeface="+mj-lt"/>
                        <a:ea typeface="Archivo Light"/>
                        <a:cs typeface="Archivo"/>
                        <a:sym typeface="Archivo Light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078406"/>
                  </a:ext>
                </a:extLst>
              </a:tr>
              <a:tr h="4329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1"/>
                          </a:solidFill>
                          <a:latin typeface="+mj-lt"/>
                          <a:ea typeface="Archivo"/>
                          <a:cs typeface="Archivo"/>
                          <a:sym typeface="Archivo"/>
                        </a:rPr>
                        <a:t>Nguyen Hoang Thai</a:t>
                      </a:r>
                      <a:endParaRPr sz="1800" b="1">
                        <a:solidFill>
                          <a:schemeClr val="accent1"/>
                        </a:solidFill>
                        <a:latin typeface="+mj-lt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+mj-lt"/>
                          <a:ea typeface="Archivo Light"/>
                          <a:cs typeface="Archivo"/>
                          <a:sym typeface="Archivo Light"/>
                        </a:rPr>
                        <a:t>20009931</a:t>
                      </a:r>
                      <a:endParaRPr sz="1800" b="1" i="0" u="none" strike="noStrike" cap="none">
                        <a:solidFill>
                          <a:schemeClr val="accent1"/>
                        </a:solidFill>
                        <a:uFill>
                          <a:noFill/>
                        </a:uFill>
                        <a:latin typeface="+mj-lt"/>
                        <a:ea typeface="Archivo Light"/>
                        <a:cs typeface="Archivo"/>
                        <a:sym typeface="Archivo Ligh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544;p37">
            <a:extLst>
              <a:ext uri="{FF2B5EF4-FFF2-40B4-BE49-F238E27FC236}">
                <a16:creationId xmlns:a16="http://schemas.microsoft.com/office/drawing/2014/main" id="{EEAF175C-8018-4D10-86EE-8124A31AD720}"/>
              </a:ext>
            </a:extLst>
          </p:cNvPr>
          <p:cNvSpPr txBox="1">
            <a:spLocks/>
          </p:cNvSpPr>
          <p:nvPr/>
        </p:nvSpPr>
        <p:spPr>
          <a:xfrm>
            <a:off x="3231503" y="1136658"/>
            <a:ext cx="1987223" cy="79164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0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Google Shape;1545;p37">
            <a:extLst>
              <a:ext uri="{FF2B5EF4-FFF2-40B4-BE49-F238E27FC236}">
                <a16:creationId xmlns:a16="http://schemas.microsoft.com/office/drawing/2014/main" id="{A220D30A-10F2-A1EE-D362-A2FC0E9C8463}"/>
              </a:ext>
            </a:extLst>
          </p:cNvPr>
          <p:cNvSpPr txBox="1">
            <a:spLocks/>
          </p:cNvSpPr>
          <p:nvPr/>
        </p:nvSpPr>
        <p:spPr>
          <a:xfrm>
            <a:off x="6500652" y="2903680"/>
            <a:ext cx="1862821" cy="93502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0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Application</a:t>
            </a:r>
          </a:p>
        </p:txBody>
      </p:sp>
      <p:sp>
        <p:nvSpPr>
          <p:cNvPr id="5" name="Google Shape;1549;p37">
            <a:extLst>
              <a:ext uri="{FF2B5EF4-FFF2-40B4-BE49-F238E27FC236}">
                <a16:creationId xmlns:a16="http://schemas.microsoft.com/office/drawing/2014/main" id="{4FBCD3F9-4135-39A6-3361-391F9DAE6878}"/>
              </a:ext>
            </a:extLst>
          </p:cNvPr>
          <p:cNvSpPr txBox="1">
            <a:spLocks/>
          </p:cNvSpPr>
          <p:nvPr/>
        </p:nvSpPr>
        <p:spPr>
          <a:xfrm>
            <a:off x="3886416" y="786357"/>
            <a:ext cx="993960" cy="661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</a:t>
            </a:r>
          </a:p>
        </p:txBody>
      </p:sp>
      <p:sp>
        <p:nvSpPr>
          <p:cNvPr id="6" name="Google Shape;1551;p37">
            <a:extLst>
              <a:ext uri="{FF2B5EF4-FFF2-40B4-BE49-F238E27FC236}">
                <a16:creationId xmlns:a16="http://schemas.microsoft.com/office/drawing/2014/main" id="{30E2DF62-D293-5EDF-0ED9-B88638947B3B}"/>
              </a:ext>
            </a:extLst>
          </p:cNvPr>
          <p:cNvSpPr txBox="1">
            <a:spLocks/>
          </p:cNvSpPr>
          <p:nvPr/>
        </p:nvSpPr>
        <p:spPr>
          <a:xfrm>
            <a:off x="5540214" y="1142038"/>
            <a:ext cx="1891849" cy="851828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0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</a:t>
            </a:r>
          </a:p>
        </p:txBody>
      </p:sp>
      <p:sp>
        <p:nvSpPr>
          <p:cNvPr id="7" name="Google Shape;1554;p37">
            <a:extLst>
              <a:ext uri="{FF2B5EF4-FFF2-40B4-BE49-F238E27FC236}">
                <a16:creationId xmlns:a16="http://schemas.microsoft.com/office/drawing/2014/main" id="{4E37CAEE-3C58-B26E-7409-AA5B7C10C339}"/>
              </a:ext>
            </a:extLst>
          </p:cNvPr>
          <p:cNvSpPr txBox="1">
            <a:spLocks/>
          </p:cNvSpPr>
          <p:nvPr/>
        </p:nvSpPr>
        <p:spPr>
          <a:xfrm>
            <a:off x="5919127" y="840728"/>
            <a:ext cx="993960" cy="661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02.</a:t>
            </a:r>
          </a:p>
        </p:txBody>
      </p:sp>
      <p:sp>
        <p:nvSpPr>
          <p:cNvPr id="8" name="Google Shape;1555;p37">
            <a:extLst>
              <a:ext uri="{FF2B5EF4-FFF2-40B4-BE49-F238E27FC236}">
                <a16:creationId xmlns:a16="http://schemas.microsoft.com/office/drawing/2014/main" id="{F5E59F6D-EA88-98F2-CAA7-054D5B5F8367}"/>
              </a:ext>
            </a:extLst>
          </p:cNvPr>
          <p:cNvSpPr txBox="1">
            <a:spLocks/>
          </p:cNvSpPr>
          <p:nvPr/>
        </p:nvSpPr>
        <p:spPr>
          <a:xfrm>
            <a:off x="581816" y="2341124"/>
            <a:ext cx="993960" cy="661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03.</a:t>
            </a:r>
          </a:p>
        </p:txBody>
      </p:sp>
      <p:sp>
        <p:nvSpPr>
          <p:cNvPr id="9" name="Google Shape;1557;p37">
            <a:extLst>
              <a:ext uri="{FF2B5EF4-FFF2-40B4-BE49-F238E27FC236}">
                <a16:creationId xmlns:a16="http://schemas.microsoft.com/office/drawing/2014/main" id="{1D21C114-19A9-6957-1690-5056B7350B2A}"/>
              </a:ext>
            </a:extLst>
          </p:cNvPr>
          <p:cNvSpPr txBox="1">
            <a:spLocks/>
          </p:cNvSpPr>
          <p:nvPr/>
        </p:nvSpPr>
        <p:spPr>
          <a:xfrm>
            <a:off x="2734523" y="2341124"/>
            <a:ext cx="993960" cy="661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04.</a:t>
            </a:r>
          </a:p>
        </p:txBody>
      </p:sp>
      <p:sp>
        <p:nvSpPr>
          <p:cNvPr id="10" name="Google Shape;1558;p37">
            <a:extLst>
              <a:ext uri="{FF2B5EF4-FFF2-40B4-BE49-F238E27FC236}">
                <a16:creationId xmlns:a16="http://schemas.microsoft.com/office/drawing/2014/main" id="{22908687-8B7E-9A61-2E46-D56E4FC2D280}"/>
              </a:ext>
            </a:extLst>
          </p:cNvPr>
          <p:cNvSpPr txBox="1">
            <a:spLocks/>
          </p:cNvSpPr>
          <p:nvPr/>
        </p:nvSpPr>
        <p:spPr>
          <a:xfrm>
            <a:off x="6935082" y="2341124"/>
            <a:ext cx="993960" cy="661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05.</a:t>
            </a:r>
          </a:p>
        </p:txBody>
      </p:sp>
      <p:sp>
        <p:nvSpPr>
          <p:cNvPr id="12" name="Google Shape;1561;p37">
            <a:extLst>
              <a:ext uri="{FF2B5EF4-FFF2-40B4-BE49-F238E27FC236}">
                <a16:creationId xmlns:a16="http://schemas.microsoft.com/office/drawing/2014/main" id="{442E9ECE-0B6F-3187-9F5B-01D33F701FE4}"/>
              </a:ext>
            </a:extLst>
          </p:cNvPr>
          <p:cNvSpPr txBox="1">
            <a:spLocks/>
          </p:cNvSpPr>
          <p:nvPr/>
        </p:nvSpPr>
        <p:spPr>
          <a:xfrm>
            <a:off x="3468017" y="137706"/>
            <a:ext cx="3236635" cy="5538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13" name="Google Shape;1553;p37">
            <a:extLst>
              <a:ext uri="{FF2B5EF4-FFF2-40B4-BE49-F238E27FC236}">
                <a16:creationId xmlns:a16="http://schemas.microsoft.com/office/drawing/2014/main" id="{1D01D459-121E-659D-4925-6DACAA88988C}"/>
              </a:ext>
            </a:extLst>
          </p:cNvPr>
          <p:cNvSpPr txBox="1">
            <a:spLocks/>
          </p:cNvSpPr>
          <p:nvPr/>
        </p:nvSpPr>
        <p:spPr>
          <a:xfrm>
            <a:off x="2320336" y="3122426"/>
            <a:ext cx="1862821" cy="49753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0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Explaination of Source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846F84-52D8-4D56-AE8E-073C001EF4AD}"/>
              </a:ext>
            </a:extLst>
          </p:cNvPr>
          <p:cNvSpPr txBox="1"/>
          <p:nvPr/>
        </p:nvSpPr>
        <p:spPr>
          <a:xfrm>
            <a:off x="200225" y="3002804"/>
            <a:ext cx="18628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Decentrialize application for crowndfunding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body" idx="1"/>
          </p:nvPr>
        </p:nvSpPr>
        <p:spPr>
          <a:xfrm>
            <a:off x="1226902" y="625584"/>
            <a:ext cx="7149002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technology has the potential to revolutionize crowdfunding by creating a transparent and secure environment for fundraising. By using the Ethereum blockchain, our platform provides increased transparency, security, and efficiency. All transactions are recorded on a public ledger, making it easy to track the flow of funds and ensure they are being used as intended. </a:t>
            </a:r>
            <a:endParaRPr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Decentrialize application for crowndfunding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2</a:t>
            </a:r>
            <a:endParaRPr sz="9600" b="1">
              <a:solidFill>
                <a:schemeClr val="lt1"/>
              </a:solidFill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03067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9E72F9-57F2-CACB-06CD-6A367E2FA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29" y="0"/>
            <a:ext cx="76791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98BB6-E6FE-6288-1D4C-4F1FAAB85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870" y="79794"/>
            <a:ext cx="4374259" cy="49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EF86458-D14D-1369-24F2-91A10CEC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PROJECT</a:t>
            </a:r>
          </a:p>
        </p:txBody>
      </p:sp>
      <p:sp>
        <p:nvSpPr>
          <p:cNvPr id="4" name="Google Shape;1770;p41">
            <a:extLst>
              <a:ext uri="{FF2B5EF4-FFF2-40B4-BE49-F238E27FC236}">
                <a16:creationId xmlns:a16="http://schemas.microsoft.com/office/drawing/2014/main" id="{A4E1F893-9A0B-6522-709D-3FF1AF959BCE}"/>
              </a:ext>
            </a:extLst>
          </p:cNvPr>
          <p:cNvSpPr txBox="1">
            <a:spLocks/>
          </p:cNvSpPr>
          <p:nvPr/>
        </p:nvSpPr>
        <p:spPr>
          <a:xfrm>
            <a:off x="695732" y="1901952"/>
            <a:ext cx="7597875" cy="221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2 main parts: services and smart_contract.</a:t>
            </a:r>
          </a:p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tailwind css to create a faster and easier interface.</a:t>
            </a:r>
          </a:p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reactJS and Javascript to process.</a:t>
            </a:r>
          </a:p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solidity language to build and design Smart Contracts (smart contracts) on blockchain platforms.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369</Words>
  <Application>Microsoft Office PowerPoint</Application>
  <PresentationFormat>On-screen Show (16:9)</PresentationFormat>
  <Paragraphs>88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Catamaran Thin</vt:lpstr>
      <vt:lpstr>Orbitron</vt:lpstr>
      <vt:lpstr>Calibri</vt:lpstr>
      <vt:lpstr>Arial</vt:lpstr>
      <vt:lpstr>Times New Roman</vt:lpstr>
      <vt:lpstr>Catamaran</vt:lpstr>
      <vt:lpstr>Dauphin template</vt:lpstr>
      <vt:lpstr>Team 3</vt:lpstr>
      <vt:lpstr>INSTRUCTIONS MEMBERS</vt:lpstr>
      <vt:lpstr>PowerPoint Presentation</vt:lpstr>
      <vt:lpstr>INTRODUCTION</vt:lpstr>
      <vt:lpstr>PowerPoint Presentation</vt:lpstr>
      <vt:lpstr>SYSTEM DESIGN</vt:lpstr>
      <vt:lpstr>PowerPoint Presentation</vt:lpstr>
      <vt:lpstr>PowerPoint Presentation</vt:lpstr>
      <vt:lpstr>ABOUT THE PROJECT</vt:lpstr>
      <vt:lpstr>ABOUT THE PROJECT</vt:lpstr>
      <vt:lpstr>METHODOLOGY</vt:lpstr>
      <vt:lpstr>PowerPoint Presentation</vt:lpstr>
      <vt:lpstr>EXPLAINATION OF SOURCE CODE</vt:lpstr>
      <vt:lpstr>Use reactJS and Javascript to process</vt:lpstr>
      <vt:lpstr>Use solidity language to build and design Smart Contracts </vt:lpstr>
      <vt:lpstr>PowerPoint Presentation</vt:lpstr>
      <vt:lpstr>PowerPoint Presentation</vt:lpstr>
      <vt:lpstr>DEMO APP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</dc:title>
  <cp:lastModifiedBy>Nguyễn Hoàng Thái</cp:lastModifiedBy>
  <cp:revision>5</cp:revision>
  <dcterms:modified xsi:type="dcterms:W3CDTF">2023-04-15T06:17:13Z</dcterms:modified>
</cp:coreProperties>
</file>