
<file path=[Content_Types].xml><?xml version="1.0" encoding="utf-8"?>
<Types xmlns="http://schemas.openxmlformats.org/package/2006/content-types"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2" r:id="rId1"/>
    <p:sldMasterId id="2147483684" r:id="rId2"/>
  </p:sldMasterIdLst>
  <p:sldIdLst>
    <p:sldId id="256" r:id="rId3"/>
    <p:sldId id="257" r:id="rId4"/>
    <p:sldId id="266" r:id="rId5"/>
    <p:sldId id="258" r:id="rId6"/>
    <p:sldId id="263" r:id="rId7"/>
    <p:sldId id="264" r:id="rId8"/>
    <p:sldId id="265" r:id="rId9"/>
    <p:sldId id="259" r:id="rId10"/>
    <p:sldId id="261" r:id="rId11"/>
    <p:sldId id="260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47DD-683A-3E46-AE23-BC527A2235EB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65F7-09A5-FF4C-BF2C-6C9F90F5C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47DD-683A-3E46-AE23-BC527A2235EB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65F7-09A5-FF4C-BF2C-6C9F90F5C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47DD-683A-3E46-AE23-BC527A2235EB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65F7-09A5-FF4C-BF2C-6C9F90F5C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47DD-683A-3E46-AE23-BC527A2235EB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28465F7-09A5-FF4C-BF2C-6C9F90F5C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47DD-683A-3E46-AE23-BC527A2235EB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28465F7-09A5-FF4C-BF2C-6C9F90F5C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47DD-683A-3E46-AE23-BC527A2235EB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28465F7-09A5-FF4C-BF2C-6C9F90F5C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38947DD-683A-3E46-AE23-BC527A2235EB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65F7-09A5-FF4C-BF2C-6C9F90F5C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47DD-683A-3E46-AE23-BC527A2235EB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28465F7-09A5-FF4C-BF2C-6C9F90F5C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47DD-683A-3E46-AE23-BC527A2235EB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28465F7-09A5-FF4C-BF2C-6C9F90F5C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47DD-683A-3E46-AE23-BC527A2235EB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8465F7-09A5-FF4C-BF2C-6C9F90F5C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28465F7-09A5-FF4C-BF2C-6C9F90F5C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47DD-683A-3E46-AE23-BC527A2235EB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47DD-683A-3E46-AE23-BC527A2235EB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65F7-09A5-FF4C-BF2C-6C9F90F5C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28465F7-09A5-FF4C-BF2C-6C9F90F5C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38947DD-683A-3E46-AE23-BC527A2235EB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47DD-683A-3E46-AE23-BC527A2235EB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65F7-09A5-FF4C-BF2C-6C9F90F5C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28465F7-09A5-FF4C-BF2C-6C9F90F5C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47DD-683A-3E46-AE23-BC527A2235EB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47DD-683A-3E46-AE23-BC527A2235EB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65F7-09A5-FF4C-BF2C-6C9F90F5C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47DD-683A-3E46-AE23-BC527A2235EB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65F7-09A5-FF4C-BF2C-6C9F90F5C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47DD-683A-3E46-AE23-BC527A2235EB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65F7-09A5-FF4C-BF2C-6C9F90F5C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47DD-683A-3E46-AE23-BC527A2235EB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65F7-09A5-FF4C-BF2C-6C9F90F5C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47DD-683A-3E46-AE23-BC527A2235EB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65F7-09A5-FF4C-BF2C-6C9F90F5C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47DD-683A-3E46-AE23-BC527A2235EB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65F7-09A5-FF4C-BF2C-6C9F90F5C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47DD-683A-3E46-AE23-BC527A2235EB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65F7-09A5-FF4C-BF2C-6C9F90F5C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947DD-683A-3E46-AE23-BC527A2235EB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465F7-09A5-FF4C-BF2C-6C9F90F5C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38947DD-683A-3E46-AE23-BC527A2235EB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28465F7-09A5-FF4C-BF2C-6C9F90F5C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Hale Tussing</a:t>
            </a:r>
          </a:p>
          <a:p>
            <a:r>
              <a:rPr lang="en-US" dirty="0" smtClean="0"/>
              <a:t>Econ 174</a:t>
            </a:r>
          </a:p>
          <a:p>
            <a:r>
              <a:rPr lang="en-US" dirty="0" smtClean="0"/>
              <a:t>Time Series Analysis</a:t>
            </a:r>
          </a:p>
          <a:p>
            <a:r>
              <a:rPr lang="en-US" dirty="0" smtClean="0"/>
              <a:t>March 9, 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Job Openings and Labor Turnover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acintosh HD:Users:hale910:Desktop:Screen Shot 2016-03-08 at 7.48.40 PM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460" y="1403050"/>
            <a:ext cx="7732948" cy="5312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most recent point was December 1, 2016 with 4,984,000 Jobs</a:t>
            </a:r>
          </a:p>
          <a:p>
            <a:r>
              <a:rPr lang="en-US" dirty="0" smtClean="0"/>
              <a:t>Using </a:t>
            </a:r>
            <a:r>
              <a:rPr lang="en-US" dirty="0"/>
              <a:t>my forecast, I predict the next data point will be </a:t>
            </a:r>
            <a:r>
              <a:rPr lang="en-US" dirty="0" smtClean="0"/>
              <a:t>5,309,761 Jobs in January 1,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and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Federal Reserve Bank of St. Louis</a:t>
            </a:r>
          </a:p>
          <a:p>
            <a:pPr lvl="1"/>
            <a:r>
              <a:rPr lang="en-US" dirty="0" smtClean="0"/>
              <a:t>National Bureau of Labor Statistics</a:t>
            </a:r>
          </a:p>
          <a:p>
            <a:r>
              <a:rPr lang="en-US" dirty="0" smtClean="0"/>
              <a:t>181 Observations since December 1, 2000</a:t>
            </a:r>
          </a:p>
          <a:p>
            <a:r>
              <a:rPr lang="en-US" dirty="0" smtClean="0"/>
              <a:t>Until March 9, 2016, most recent data point was 4,984,000 Jobs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  <p:pic>
        <p:nvPicPr>
          <p:cNvPr id="6" name="Content Placeholder 5" descr="Screen Shot 2016-03-09 at 4.02.04 P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13257" r="-13257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Decomposed Data</a:t>
            </a:r>
            <a:endParaRPr lang="en-US" dirty="0"/>
          </a:p>
        </p:txBody>
      </p:sp>
      <p:pic>
        <p:nvPicPr>
          <p:cNvPr id="4" name="Content Placeholder 3" descr="Macintosh HD:Users:hale910:Desktop:Screen Shot 2016-03-08 at 7.39.19 PM.png"/>
          <p:cNvPicPr>
            <a:picLocks noGrp="1"/>
          </p:cNvPicPr>
          <p:nvPr>
            <p:ph sz="quarter" idx="1"/>
          </p:nvPr>
        </p:nvPicPr>
        <p:blipFill>
          <a:blip r:embed="rId2"/>
          <a:srcRect l="-14127" r="-14127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QQ Plot</a:t>
            </a:r>
            <a:endParaRPr lang="en-US" dirty="0"/>
          </a:p>
        </p:txBody>
      </p:sp>
      <p:pic>
        <p:nvPicPr>
          <p:cNvPr id="4" name="Content Placeholder 3" descr="Screen Shot 2016-03-09 at 3.54.46 P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14423" r="-14423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pic>
        <p:nvPicPr>
          <p:cNvPr id="4" name="Content Placeholder 3" descr="Screen Shot 2016-03-09 at 3.54.56 P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15170" r="-15170"/>
          <a:stretch>
            <a:fillRect/>
          </a:stretch>
        </p:blipFill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ACF and PACF</a:t>
            </a:r>
            <a:endParaRPr lang="en-US" dirty="0"/>
          </a:p>
        </p:txBody>
      </p:sp>
      <p:pic>
        <p:nvPicPr>
          <p:cNvPr id="4" name="Content Placeholder 3" descr="Screen Shot 2016-03-09 at 3.55.11 P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13698" r="-13698"/>
          <a:stretch>
            <a:fillRect/>
          </a:stretch>
        </p:blipFill>
        <p:spPr>
          <a:xfrm>
            <a:off x="-496038" y="2882455"/>
            <a:ext cx="6201139" cy="3333946"/>
          </a:xfrm>
        </p:spPr>
      </p:pic>
      <p:pic>
        <p:nvPicPr>
          <p:cNvPr id="5" name="Picture 4" descr="Screen Shot 2016-03-09 at 3.55.2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4" y="1535216"/>
            <a:ext cx="4648196" cy="32505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Code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R I named my time series </a:t>
            </a:r>
            <a:r>
              <a:rPr lang="en-US" dirty="0" err="1"/>
              <a:t>JGts</a:t>
            </a:r>
            <a:endParaRPr lang="en-US" dirty="0"/>
          </a:p>
          <a:p>
            <a:r>
              <a:rPr lang="en-US" dirty="0"/>
              <a:t>My forecasting method included using </a:t>
            </a:r>
            <a:r>
              <a:rPr lang="en-US" dirty="0" err="1"/>
              <a:t>BoxCox</a:t>
            </a:r>
            <a:r>
              <a:rPr lang="en-US" dirty="0"/>
              <a:t> to correctly transform the data before using it, along with the lambda for the </a:t>
            </a:r>
            <a:r>
              <a:rPr lang="en-US" dirty="0" err="1"/>
              <a:t>auto.arima</a:t>
            </a:r>
            <a:r>
              <a:rPr lang="en-US" dirty="0"/>
              <a:t>.</a:t>
            </a:r>
          </a:p>
          <a:p>
            <a:r>
              <a:rPr lang="en-US" dirty="0"/>
              <a:t>After using </a:t>
            </a:r>
            <a:r>
              <a:rPr lang="en-US" dirty="0" err="1"/>
              <a:t>BoxCox</a:t>
            </a:r>
            <a:r>
              <a:rPr lang="en-US" dirty="0"/>
              <a:t> I found that there was no need for differencing</a:t>
            </a:r>
          </a:p>
          <a:p>
            <a:r>
              <a:rPr lang="en-US" dirty="0"/>
              <a:t>After gaining a lambda of -0.1267472, I looked for the auto </a:t>
            </a:r>
            <a:r>
              <a:rPr lang="en-US" dirty="0" err="1"/>
              <a:t>arima</a:t>
            </a:r>
            <a:r>
              <a:rPr lang="en-US" dirty="0"/>
              <a:t>:</a:t>
            </a:r>
          </a:p>
          <a:p>
            <a:r>
              <a:rPr lang="en-US" dirty="0" err="1"/>
              <a:t>auto.arima(JGts</a:t>
            </a:r>
            <a:r>
              <a:rPr lang="en-US" dirty="0"/>
              <a:t>, lambda=-0.1267472)</a:t>
            </a:r>
          </a:p>
          <a:p>
            <a:r>
              <a:rPr lang="en-US" dirty="0"/>
              <a:t>This gave me ARIMA (3,1,1)(2,0,0)[12] and </a:t>
            </a:r>
            <a:r>
              <a:rPr lang="en-US" dirty="0" err="1"/>
              <a:t>aic</a:t>
            </a:r>
            <a:r>
              <a:rPr lang="en-US" dirty="0"/>
              <a:t> -862.98</a:t>
            </a:r>
          </a:p>
          <a:p>
            <a:r>
              <a:rPr lang="en-US" dirty="0"/>
              <a:t>I tested </a:t>
            </a:r>
            <a:r>
              <a:rPr lang="en-US" dirty="0" err="1"/>
              <a:t>p</a:t>
            </a:r>
            <a:r>
              <a:rPr lang="en-US" dirty="0"/>
              <a:t> and </a:t>
            </a:r>
            <a:r>
              <a:rPr lang="en-US" dirty="0" err="1"/>
              <a:t>q</a:t>
            </a:r>
            <a:r>
              <a:rPr lang="en-US" dirty="0"/>
              <a:t> of one above and one below, however no </a:t>
            </a:r>
            <a:r>
              <a:rPr lang="en-US" dirty="0" err="1"/>
              <a:t>aic</a:t>
            </a:r>
            <a:r>
              <a:rPr lang="en-US" dirty="0"/>
              <a:t> was lower than my original.</a:t>
            </a:r>
          </a:p>
          <a:p>
            <a:r>
              <a:rPr lang="en-US" dirty="0"/>
              <a:t>I used the Box-</a:t>
            </a:r>
            <a:r>
              <a:rPr lang="en-US" dirty="0" err="1"/>
              <a:t>Ljung</a:t>
            </a:r>
            <a:r>
              <a:rPr lang="en-US" dirty="0"/>
              <a:t> test to get a </a:t>
            </a:r>
            <a:r>
              <a:rPr lang="en-US" dirty="0" err="1"/>
              <a:t>p</a:t>
            </a:r>
            <a:r>
              <a:rPr lang="en-US" dirty="0"/>
              <a:t>-value of 0.9026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 		Point Forecast  </a:t>
            </a:r>
            <a:r>
              <a:rPr lang="en-US" dirty="0" smtClean="0"/>
              <a:t> 	 </a:t>
            </a:r>
            <a:r>
              <a:rPr lang="en-US" dirty="0"/>
              <a:t>Lo 80    </a:t>
            </a:r>
            <a:r>
              <a:rPr lang="en-US" dirty="0" smtClean="0"/>
              <a:t>		Hi </a:t>
            </a:r>
            <a:r>
              <a:rPr lang="en-US" dirty="0"/>
              <a:t>80    </a:t>
            </a:r>
            <a:r>
              <a:rPr lang="en-US" dirty="0" smtClean="0"/>
              <a:t>		Lo </a:t>
            </a:r>
            <a:r>
              <a:rPr lang="en-US" dirty="0"/>
              <a:t>95    </a:t>
            </a:r>
            <a:r>
              <a:rPr lang="en-US" dirty="0" smtClean="0"/>
              <a:t>		Hi </a:t>
            </a:r>
            <a:r>
              <a:rPr lang="en-US" dirty="0"/>
              <a:t>95</a:t>
            </a:r>
          </a:p>
          <a:p>
            <a:r>
              <a:rPr lang="en-US" dirty="0"/>
              <a:t>Jan 2016         5309.761 	4915.646</a:t>
            </a:r>
            <a:r>
              <a:rPr lang="en-US" dirty="0" smtClean="0"/>
              <a:t>		 </a:t>
            </a:r>
            <a:r>
              <a:rPr lang="en-US" dirty="0"/>
              <a:t>5739.844	 4720.428 	5983.318</a:t>
            </a:r>
          </a:p>
          <a:p>
            <a:r>
              <a:rPr lang="en-US" dirty="0"/>
              <a:t>Feb 2016       5244.433 	4812.016 	5721.135 	4599.468	</a:t>
            </a:r>
            <a:r>
              <a:rPr lang="en-US" dirty="0" smtClean="0"/>
              <a:t> 	5993.128</a:t>
            </a:r>
            <a:endParaRPr lang="en-US" dirty="0"/>
          </a:p>
          <a:p>
            <a:r>
              <a:rPr lang="en-US" dirty="0"/>
              <a:t>Mar 2016       5524.990 	5004.680 	6107.059 	4751.747 	6442.960</a:t>
            </a:r>
          </a:p>
          <a:p>
            <a:r>
              <a:rPr lang="en-US" dirty="0"/>
              <a:t>Apr 2016       6104.568 	5381.647 	6938.785</a:t>
            </a:r>
            <a:r>
              <a:rPr lang="en-US" dirty="0" smtClean="0"/>
              <a:t>		 </a:t>
            </a:r>
            <a:r>
              <a:rPr lang="en-US" dirty="0"/>
              <a:t>5038.345	 7431.921</a:t>
            </a:r>
          </a:p>
          <a:p>
            <a:r>
              <a:rPr lang="en-US" dirty="0"/>
              <a:t>May 2016       5851.726 	5085.445</a:t>
            </a:r>
            <a:r>
              <a:rPr lang="en-US" dirty="0" smtClean="0"/>
              <a:t>		 </a:t>
            </a:r>
            <a:r>
              <a:rPr lang="en-US" dirty="0"/>
              <a:t>6750.610	 4726.013	 7288.796</a:t>
            </a:r>
          </a:p>
          <a:p>
            <a:r>
              <a:rPr lang="en-US" dirty="0"/>
              <a:t>Jun 2016        5849.900 	4999.951 	6866.186 	4606.953</a:t>
            </a:r>
            <a:r>
              <a:rPr lang="en-US" dirty="0" smtClean="0"/>
              <a:t>		 </a:t>
            </a:r>
            <a:r>
              <a:rPr lang="en-US" dirty="0"/>
              <a:t>7483.797</a:t>
            </a:r>
          </a:p>
          <a:p>
            <a:r>
              <a:rPr lang="en-US" dirty="0"/>
              <a:t>Jul 2016         6358.228 	5319.006 	7631.951 	4847.304</a:t>
            </a:r>
            <a:r>
              <a:rPr lang="en-US" dirty="0" smtClean="0"/>
              <a:t>		 </a:t>
            </a:r>
            <a:r>
              <a:rPr lang="en-US" dirty="0"/>
              <a:t>8421.104</a:t>
            </a:r>
          </a:p>
          <a:p>
            <a:r>
              <a:rPr lang="en-US" dirty="0"/>
              <a:t>Aug 2016       6105.757	 5029.959	 7447.914 	4548.079 	8291.094</a:t>
            </a:r>
          </a:p>
          <a:p>
            <a:r>
              <a:rPr lang="en-US" dirty="0"/>
              <a:t>Sep 2016        5844.130	 4740.104	 7246.545 	4252.171</a:t>
            </a:r>
            <a:r>
              <a:rPr lang="en-US" dirty="0" smtClean="0"/>
              <a:t>		 </a:t>
            </a:r>
            <a:r>
              <a:rPr lang="en-US" dirty="0"/>
              <a:t>8140.112</a:t>
            </a:r>
          </a:p>
          <a:p>
            <a:r>
              <a:rPr lang="en-US" dirty="0"/>
              <a:t>Oct 2016        6112.112	 4867.761 	7726.642</a:t>
            </a:r>
            <a:r>
              <a:rPr lang="en-US" dirty="0" smtClean="0"/>
              <a:t>         4326.404 </a:t>
            </a:r>
            <a:r>
              <a:rPr lang="en-US" dirty="0" smtClean="0"/>
              <a:t>		8772.632</a:t>
            </a:r>
            <a:endParaRPr lang="en-US" dirty="0"/>
          </a:p>
          <a:p>
            <a:r>
              <a:rPr lang="en-US" dirty="0"/>
              <a:t>Nov 2016       5449.398 	4287.152 	6979.032 	3786.828 	7981.196</a:t>
            </a:r>
          </a:p>
          <a:p>
            <a:r>
              <a:rPr lang="en-US" dirty="0"/>
              <a:t>Dec 2016       5455.127 	4225.981 	7102.160 	3703.850 	8196.643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1227</TotalTime>
  <Words>394</Words>
  <Application>Microsoft Macintosh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Civic</vt:lpstr>
      <vt:lpstr>Job Openings and Labor Turnover</vt:lpstr>
      <vt:lpstr>Source and Data</vt:lpstr>
      <vt:lpstr>Original Data</vt:lpstr>
      <vt:lpstr>Decomposed Data</vt:lpstr>
      <vt:lpstr>QQ Plot</vt:lpstr>
      <vt:lpstr>Histogram</vt:lpstr>
      <vt:lpstr>ACF and PACF</vt:lpstr>
      <vt:lpstr>R Code Process</vt:lpstr>
      <vt:lpstr>Forecast</vt:lpstr>
      <vt:lpstr>Forecast</vt:lpstr>
      <vt:lpstr>Forecast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Openings and Labor Turnover</dc:title>
  <dc:creator>Hale Tussing</dc:creator>
  <cp:lastModifiedBy>Hale Tussing</cp:lastModifiedBy>
  <cp:revision>6</cp:revision>
  <dcterms:created xsi:type="dcterms:W3CDTF">2016-03-17T04:11:27Z</dcterms:created>
  <dcterms:modified xsi:type="dcterms:W3CDTF">2016-03-17T04:16:33Z</dcterms:modified>
</cp:coreProperties>
</file>