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12">
          <p15:clr>
            <a:srgbClr val="9AA0A6"/>
          </p15:clr>
        </p15:guide>
        <p15:guide id="2" pos="2880">
          <p15:clr>
            <a:srgbClr val="9AA0A6"/>
          </p15:clr>
        </p15:guide>
        <p15:guide id="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12" orient="horz"/>
        <p:guide pos="2880"/>
        <p:guide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73a04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00e8aff0d_0_1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00e8aff0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2031e1a0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2031e1a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00e8aff0d_0_17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00e8aff0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5f7bd6c19_0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5f7bd6c1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00e8aff0d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00e8aff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00e8aff0d_0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00e8aff0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04c5bb3e3_0_2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04c5bb3e3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2031e1a0b_0_2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2031e1a0b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00e8aff0d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00e8aff0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00e8aff0d_0_1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00e8aff0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00e8aff0d_0_1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00e8aff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R0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R01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R01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 rot="10800000">
            <a:off x="0" y="728400"/>
            <a:ext cx="9144000" cy="408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0" y="711888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 sz="2200">
                <a:solidFill>
                  <a:srgbClr val="000000"/>
                </a:solidFill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2000">
                <a:solidFill>
                  <a:srgbClr val="000000"/>
                </a:solidFill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23550" y="4813799"/>
            <a:ext cx="548700" cy="2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471900" y="4803525"/>
            <a:ext cx="8133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CS114.(K21+K21.KHTN).FinalPresentation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57150" y="41634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medium.com/@quangnhatnguyenle/detectand-recognize-vehicles-license-plate-with-machine-learning-and-pythonpart-1-detection-795fda47e922" TargetMode="External"/><Relationship Id="rId4" Type="http://schemas.openxmlformats.org/officeDocument/2006/relationships/hyperlink" Target="https://docs.opencv.org/4.4.0/d1/d73/tutorial_introduction_to_svm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ttvhh/CS114.K21" TargetMode="External"/><Relationship Id="rId4" Type="http://schemas.openxmlformats.org/officeDocument/2006/relationships/hyperlink" Target="https://github.com/hoan-cosmos/CS114.K2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12.jpg"/><Relationship Id="rId7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390525" y="484725"/>
            <a:ext cx="8222100" cy="264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BÁO CÁO ĐỒ ÁN CUỐI KỲ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Lớp: CS114.(K21+K21.KHTN)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Môn</a:t>
            </a:r>
            <a:r>
              <a:rPr b="1" lang="en" sz="3600"/>
              <a:t>: </a:t>
            </a:r>
            <a:r>
              <a:rPr b="1" lang="en" sz="3600"/>
              <a:t>MÁY HỌC</a:t>
            </a:r>
            <a:endParaRPr b="1" sz="36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90525" y="3170128"/>
            <a:ext cx="8222100" cy="13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GV: PGS.TS Lê Đình Duy - THS. Phạm Nguyễn Trường An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Trường ĐH Công Nghệ Thông Tin, ĐHQG-HCM</a:t>
            </a:r>
            <a:r>
              <a:rPr lang="en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Hướng phát triển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Xây d</a:t>
            </a:r>
            <a:r>
              <a:rPr lang="en"/>
              <a:t>ựng thêm cho bộ dataset hiện tại về ký tự chữ, các ký tự ở nhiều góc khác nhau,...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Thu thập thêm nhi</a:t>
            </a:r>
            <a:r>
              <a:rPr lang="en"/>
              <a:t>ều ảnh với các đặc tính đa dạng hơn về màu sắc, kích thước biển số xe,...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Nghiên cứu c</a:t>
            </a:r>
            <a:r>
              <a:rPr lang="en"/>
              <a:t>ải tiến quá trình tiền xử lý dữ liệu.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Tư liệu tham khảo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WPOD-net: </a:t>
            </a:r>
            <a:r>
              <a:rPr lang="en" u="sng">
                <a:solidFill>
                  <a:schemeClr val="hlink"/>
                </a:solidFill>
                <a:hlinkClick r:id="rId3"/>
              </a:rPr>
              <a:t> https://medium.com/@quangnhatnguyenle/detectand-recognize-vehicles-license-plate-with-machine-learning-and-pythonpart-1-detection-795fda47e922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SVM: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https://docs.opencv.org/4.4.0/d1/d73/tutorial_introduction_to_svm.html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226076" y="357800"/>
            <a:ext cx="21612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Thanks!</a:t>
            </a:r>
            <a:endParaRPr sz="3000"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67050" y="1465800"/>
            <a:ext cx="21951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Contact us: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Big Data &amp; Deep Learning Lab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Ho Chi Minh City, Vietnam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b2dl.uit@gmail.com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301" y="0"/>
            <a:ext cx="67567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/>
        </p:nvSpPr>
        <p:spPr>
          <a:xfrm>
            <a:off x="574975" y="1023250"/>
            <a:ext cx="78825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PHÁT HIỆN VÀ TRÍCH XUẤT THÔNG TIN BIỂN SỐ XE</a:t>
            </a:r>
            <a:endParaRPr b="1"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-55775" y="2765650"/>
            <a:ext cx="9144000" cy="23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Nguyễn Đức Hoan - 17520501 - CS114.K21</a:t>
            </a:r>
            <a:endParaRPr b="1"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Trịnh Việt Hoàng	- 17520522 - CS114.K21</a:t>
            </a:r>
            <a:endParaRPr b="1"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Link Github: 	</a:t>
            </a:r>
            <a:r>
              <a:rPr b="1" lang="en" sz="2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https://github.com/ttvhh/CS114.K21</a:t>
            </a:r>
            <a:endParaRPr b="1"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</a:t>
            </a:r>
            <a:r>
              <a:rPr b="1" lang="en" sz="2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https://github.com/hoan-cosmos/CS114.K21</a:t>
            </a:r>
            <a:endParaRPr b="1"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Tóm tắt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60950" y="806075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Mô tả b</a:t>
            </a:r>
            <a:r>
              <a:rPr lang="en"/>
              <a:t>ài toán: Nghiên cứu thực hiện bài toán phát hiện vùng có biển số xe trong 1 tấm ảnh dùng mạng deep learning WPOD-net và áp dụng  SVM để nhận diện ký tự trên biển số. Có thể nói đây là một dạng bài toán liên quan đến Image Classification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Thách thức: sự khác nhau giữa nhiều loại biển số với các đặc điểm khác nhau như màu sắc, kích thước,... và ảnh hưởng của môi trường.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Mô tả dữ liệu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282650" y="728375"/>
            <a:ext cx="8550300" cy="4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Bộ d</a:t>
            </a:r>
            <a:r>
              <a:rPr lang="en"/>
              <a:t>ataset ký tự dành cho model SVM: Sử dụng bộ dataset chứa các ký tự số từ 0 đến 9 và ký tự chữ cái từ A đến Z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279725"/>
            <a:ext cx="1059100" cy="16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4126" y="2279725"/>
            <a:ext cx="1059100" cy="16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544825" y="2279725"/>
            <a:ext cx="1059100" cy="16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36363" y="2279725"/>
            <a:ext cx="1059100" cy="16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40588" y="2279725"/>
            <a:ext cx="1059100" cy="16271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749050" y="4077350"/>
            <a:ext cx="5865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1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2477275" y="4077350"/>
            <a:ext cx="5865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4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7781125" y="4077350"/>
            <a:ext cx="5865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A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6115625" y="4077350"/>
            <a:ext cx="5865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Z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4372650" y="4077350"/>
            <a:ext cx="5865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H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Mô tả dữ liệu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Có t</a:t>
            </a:r>
            <a:r>
              <a:rPr lang="en"/>
              <a:t>ất cả 1087 tấm hình.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Mọi hình đều ở dạng binary.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Từng tấm hình trong bộ dataset: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Được crop các vùng chứa kí tự.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Resize về cùng 1 kích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Được chuyển đổi ảnh về dạng binary thông qua một số thuật toán xử lý ảnh.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Cách giải quyết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Ph</a:t>
            </a:r>
            <a:r>
              <a:rPr lang="en"/>
              <a:t>át hiện vùng có biển số nhờ sử dụng mạng deep learning WPOD-net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Xử lý ảnh qua một số kỹ thuật để cắt ký tự trong biển số: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Grayscale Conversion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Image Thresholding (Threshold Binary, Inverted)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Dilation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Contour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Phân loại từng ký tự cụ thể bằng model SVM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11500" y="213625"/>
            <a:ext cx="9144000" cy="50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Quá trình xử lý ảnh</a:t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1111550" y="662800"/>
            <a:ext cx="1974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483450" y="4493650"/>
            <a:ext cx="35208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5873300" y="4493650"/>
            <a:ext cx="23130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5962700" y="662800"/>
            <a:ext cx="21342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 b="29932" l="50720" r="12822" t="56132"/>
          <a:stretch/>
        </p:blipFill>
        <p:spPr>
          <a:xfrm>
            <a:off x="6610813" y="1008100"/>
            <a:ext cx="2363001" cy="7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 rotWithShape="1">
          <a:blip r:embed="rId4">
            <a:alphaModFix/>
          </a:blip>
          <a:srcRect b="10987" l="10052" r="55604" t="75077"/>
          <a:stretch/>
        </p:blipFill>
        <p:spPr>
          <a:xfrm>
            <a:off x="6679350" y="3404888"/>
            <a:ext cx="2225950" cy="7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 rotWithShape="1">
          <a:blip r:embed="rId4">
            <a:alphaModFix/>
          </a:blip>
          <a:srcRect b="16073" l="-70485" r="136142" t="69991"/>
          <a:stretch/>
        </p:blipFill>
        <p:spPr>
          <a:xfrm>
            <a:off x="985875" y="4024475"/>
            <a:ext cx="2225950" cy="7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 b="29832" l="10661" r="55758" t="56232"/>
          <a:stretch/>
        </p:blipFill>
        <p:spPr>
          <a:xfrm>
            <a:off x="3394337" y="1008088"/>
            <a:ext cx="2176475" cy="7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 rotWithShape="1">
          <a:blip r:embed="rId5">
            <a:alphaModFix/>
          </a:blip>
          <a:srcRect b="10833" l="50436" r="15220" t="75230"/>
          <a:stretch/>
        </p:blipFill>
        <p:spPr>
          <a:xfrm>
            <a:off x="3369600" y="3404900"/>
            <a:ext cx="2225950" cy="7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 rotWithShape="1">
          <a:blip r:embed="rId6">
            <a:alphaModFix/>
          </a:blip>
          <a:srcRect b="20316" l="24496" r="21223" t="10579"/>
          <a:stretch/>
        </p:blipFill>
        <p:spPr>
          <a:xfrm>
            <a:off x="91625" y="839512"/>
            <a:ext cx="2052825" cy="177721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/>
          <p:nvPr/>
        </p:nvSpPr>
        <p:spPr>
          <a:xfrm>
            <a:off x="2389726" y="1172216"/>
            <a:ext cx="869100" cy="38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 rot="10800000">
            <a:off x="5815701" y="3635975"/>
            <a:ext cx="677400" cy="38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 rot="5400000">
            <a:off x="7322461" y="2556623"/>
            <a:ext cx="869100" cy="38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5706314" y="1239166"/>
            <a:ext cx="869100" cy="38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3581525" y="4254000"/>
            <a:ext cx="1802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Dilation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6610825" y="4254000"/>
            <a:ext cx="24750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Threshold Binary, Inverted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6750050" y="1790050"/>
            <a:ext cx="20139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Grayscale Conversion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3546200" y="1790050"/>
            <a:ext cx="1802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Original Plate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216988" y="2644413"/>
            <a:ext cx="1802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Original Image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613" y="3447813"/>
            <a:ext cx="2436876" cy="63093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342338" y="4253988"/>
            <a:ext cx="1802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Contour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9"/>
          <p:cNvSpPr/>
          <p:nvPr/>
        </p:nvSpPr>
        <p:spPr>
          <a:xfrm rot="10800000">
            <a:off x="2610351" y="3569038"/>
            <a:ext cx="677400" cy="38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Kết quả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Cho k</a:t>
            </a:r>
            <a:r>
              <a:rPr lang="en"/>
              <a:t>ết quả chính xác khi góc chụp không quá nghiêng, không quá mờ và điều kiện môi trường rõ ràng: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WPOD-net: trung bình khoảng 89.33%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SVM: khoảng 96.66%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2" name="Google Shape;142;p20"/>
          <p:cNvPicPr preferRelativeResize="0"/>
          <p:nvPr/>
        </p:nvPicPr>
        <p:blipFill rotWithShape="1">
          <a:blip r:embed="rId3">
            <a:alphaModFix/>
          </a:blip>
          <a:srcRect b="3883" l="10608" r="5730" t="6430"/>
          <a:stretch/>
        </p:blipFill>
        <p:spPr>
          <a:xfrm>
            <a:off x="5904763" y="1866925"/>
            <a:ext cx="2789225" cy="269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Hạn chế và khó khăn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Nhiễu từ môi tr</a:t>
            </a:r>
            <a:r>
              <a:rPr lang="en"/>
              <a:t>ường thực tế.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Quá trình tiền xử lý dữ liệu chưa được tốt.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Bộ dataset chưa thật sự đầy đủ và chi tiết cho quá trình training model.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 - R01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