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9" r:id="rId3"/>
    <p:sldId id="284" r:id="rId4"/>
    <p:sldId id="263" r:id="rId5"/>
    <p:sldId id="289" r:id="rId6"/>
    <p:sldId id="285" r:id="rId7"/>
    <p:sldId id="267" r:id="rId8"/>
    <p:sldId id="290" r:id="rId9"/>
    <p:sldId id="291" r:id="rId10"/>
    <p:sldId id="292" r:id="rId11"/>
    <p:sldId id="293" r:id="rId12"/>
    <p:sldId id="286" r:id="rId13"/>
    <p:sldId id="264" r:id="rId14"/>
    <p:sldId id="268" r:id="rId15"/>
    <p:sldId id="261" r:id="rId16"/>
    <p:sldId id="265" r:id="rId17"/>
    <p:sldId id="279" r:id="rId18"/>
    <p:sldId id="266" r:id="rId19"/>
    <p:sldId id="262" r:id="rId20"/>
    <p:sldId id="287" r:id="rId21"/>
    <p:sldId id="276" r:id="rId22"/>
    <p:sldId id="270" r:id="rId23"/>
    <p:sldId id="294" r:id="rId24"/>
    <p:sldId id="295" r:id="rId25"/>
    <p:sldId id="296" r:id="rId26"/>
    <p:sldId id="297" r:id="rId27"/>
    <p:sldId id="298" r:id="rId28"/>
    <p:sldId id="299" r:id="rId29"/>
    <p:sldId id="274" r:id="rId30"/>
    <p:sldId id="272" r:id="rId31"/>
    <p:sldId id="300" r:id="rId32"/>
    <p:sldId id="301" r:id="rId33"/>
    <p:sldId id="302" r:id="rId34"/>
    <p:sldId id="280" r:id="rId35"/>
    <p:sldId id="288" r:id="rId3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262" autoAdjust="0"/>
  </p:normalViewPr>
  <p:slideViewPr>
    <p:cSldViewPr snapToGrid="0">
      <p:cViewPr varScale="1">
        <p:scale>
          <a:sx n="109" d="100"/>
          <a:sy n="109" d="100"/>
        </p:scale>
        <p:origin x="69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2018/5/7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96741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364733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为了满足用户需要，我们需要对我们开发的产品做需求分析。本章将对手机阅读器作较为全面的需求分析。从整体层面来看，本论文所设计的系统需要满足的需求是：实现一个满足用户需要，操作简单，界面精美的</a:t>
            </a:r>
            <a:r>
              <a:rPr lang="en-US" altLang="zh-CN" sz="900" kern="1200" dirty="0">
                <a:solidFill>
                  <a:schemeClr val="tx1"/>
                </a:solidFill>
                <a:effectLst/>
                <a:latin typeface="+mn-lt"/>
                <a:ea typeface="+mn-ea"/>
                <a:cs typeface="+mn-cs"/>
              </a:rPr>
              <a:t>Android</a:t>
            </a:r>
            <a:r>
              <a:rPr lang="zh-CN" altLang="zh-CN" sz="900" kern="1200" dirty="0">
                <a:solidFill>
                  <a:schemeClr val="tx1"/>
                </a:solidFill>
                <a:effectLst/>
                <a:latin typeface="+mn-lt"/>
                <a:ea typeface="+mn-ea"/>
                <a:cs typeface="+mn-cs"/>
              </a:rPr>
              <a:t>手机电子书阅读器，从而解决人们想要随时随地的学习的需求，进而从根本上解决在碎片化时间越来越多的情况下人们想要阅读的愿望。本文设计的电子书阅读器具有操作简单、使用流畅以及界面美观等优势。具体功能分为以下几点：</a:t>
            </a:r>
          </a:p>
          <a:p>
            <a:pPr lvl="0"/>
            <a:r>
              <a:rPr lang="zh-CN" altLang="zh-CN" sz="900" kern="1200" dirty="0">
                <a:solidFill>
                  <a:schemeClr val="tx1"/>
                </a:solidFill>
                <a:effectLst/>
                <a:latin typeface="+mn-lt"/>
                <a:ea typeface="+mn-ea"/>
                <a:cs typeface="+mn-cs"/>
              </a:rPr>
              <a:t>登录功能。供用户进行登录，用户登录之后可以同步本地书架信息、保存个人浏览记录、修改个人资料等。</a:t>
            </a:r>
          </a:p>
          <a:p>
            <a:pPr lvl="0"/>
            <a:r>
              <a:rPr lang="zh-CN" altLang="zh-CN" sz="900" kern="1200" dirty="0">
                <a:solidFill>
                  <a:schemeClr val="tx1"/>
                </a:solidFill>
                <a:effectLst/>
                <a:latin typeface="+mn-lt"/>
                <a:ea typeface="+mn-ea"/>
                <a:cs typeface="+mn-cs"/>
              </a:rPr>
              <a:t>注册功能。未注册的用户可以注册，方便保存用户个人的信息。</a:t>
            </a:r>
          </a:p>
          <a:p>
            <a:pPr lvl="0"/>
            <a:r>
              <a:rPr lang="zh-CN" altLang="zh-CN" sz="900" kern="1200" dirty="0">
                <a:solidFill>
                  <a:schemeClr val="tx1"/>
                </a:solidFill>
                <a:effectLst/>
                <a:latin typeface="+mn-lt"/>
                <a:ea typeface="+mn-ea"/>
                <a:cs typeface="+mn-cs"/>
              </a:rPr>
              <a:t>搜索功能。对于搜索功能，我们设计的是不管你是否已经登录，都可以进行模糊搜索，这样大家就可以非常方便的能够找到自己想要观看的书籍。</a:t>
            </a:r>
          </a:p>
          <a:p>
            <a:pPr lvl="0"/>
            <a:r>
              <a:rPr lang="zh-CN" altLang="zh-CN" sz="900" kern="1200" dirty="0">
                <a:solidFill>
                  <a:schemeClr val="tx1"/>
                </a:solidFill>
                <a:effectLst/>
                <a:latin typeface="+mn-lt"/>
                <a:ea typeface="+mn-ea"/>
                <a:cs typeface="+mn-cs"/>
              </a:rPr>
              <a:t>个人书架管理功能。对于已登录的用户，可以随时的对自己的书架进行管理，可以做删除书籍、增加书籍、打开书籍等操作。</a:t>
            </a:r>
          </a:p>
          <a:p>
            <a:pPr lvl="0"/>
            <a:r>
              <a:rPr lang="zh-CN" altLang="zh-CN" sz="900" kern="1200" dirty="0">
                <a:solidFill>
                  <a:schemeClr val="tx1"/>
                </a:solidFill>
                <a:effectLst/>
                <a:latin typeface="+mn-lt"/>
                <a:ea typeface="+mn-ea"/>
                <a:cs typeface="+mn-cs"/>
              </a:rPr>
              <a:t>浏览历史记录功能。提供此功能的原因主要是方便找到自己观看的书籍。</a:t>
            </a:r>
          </a:p>
          <a:p>
            <a:pPr lvl="0"/>
            <a:r>
              <a:rPr lang="zh-CN" altLang="zh-CN" sz="900" kern="1200" dirty="0">
                <a:solidFill>
                  <a:schemeClr val="tx1"/>
                </a:solidFill>
                <a:effectLst/>
                <a:latin typeface="+mn-lt"/>
                <a:ea typeface="+mn-ea"/>
                <a:cs typeface="+mn-cs"/>
              </a:rPr>
              <a:t>修改个人资料功能。对于已登录的用户可以对自己的资料进行查看和修改。</a:t>
            </a:r>
          </a:p>
          <a:p>
            <a:pPr lvl="0"/>
            <a:r>
              <a:rPr lang="zh-CN" altLang="zh-CN" sz="900" kern="1200" dirty="0">
                <a:solidFill>
                  <a:schemeClr val="tx1"/>
                </a:solidFill>
                <a:effectLst/>
                <a:latin typeface="+mn-lt"/>
                <a:ea typeface="+mn-ea"/>
                <a:cs typeface="+mn-cs"/>
              </a:rPr>
              <a:t>出版物书城浏览功能。无论是否已经登录，我们都提供出版物书城浏览功能，在这里您可以浏览你喜欢的出版物，通过排行榜、分类等找到自己喜欢的出版物书籍。</a:t>
            </a:r>
          </a:p>
          <a:p>
            <a:pPr lvl="0"/>
            <a:r>
              <a:rPr lang="zh-CN" altLang="zh-CN" sz="900" kern="1200" dirty="0">
                <a:solidFill>
                  <a:schemeClr val="tx1"/>
                </a:solidFill>
                <a:effectLst/>
                <a:latin typeface="+mn-lt"/>
                <a:ea typeface="+mn-ea"/>
                <a:cs typeface="+mn-cs"/>
              </a:rPr>
              <a:t>网络文学书城浏览功能。提供网络文学作品浏览作品。</a:t>
            </a:r>
          </a:p>
          <a:p>
            <a:pPr lvl="0"/>
            <a:r>
              <a:rPr lang="zh-CN" altLang="zh-CN" sz="900" kern="1200" dirty="0">
                <a:solidFill>
                  <a:schemeClr val="tx1"/>
                </a:solidFill>
                <a:effectLst/>
                <a:latin typeface="+mn-lt"/>
                <a:ea typeface="+mn-ea"/>
                <a:cs typeface="+mn-cs"/>
              </a:rPr>
              <a:t>书籍阅读功能。对于所有的用户，提供书籍阅读功能，可以阅读平台上已有的所有书籍。</a:t>
            </a:r>
          </a:p>
          <a:p>
            <a:pPr lvl="0"/>
            <a:r>
              <a:rPr lang="zh-CN" altLang="zh-CN" sz="900" kern="1200" dirty="0">
                <a:solidFill>
                  <a:schemeClr val="tx1"/>
                </a:solidFill>
                <a:effectLst/>
                <a:latin typeface="+mn-lt"/>
                <a:ea typeface="+mn-ea"/>
                <a:cs typeface="+mn-cs"/>
              </a:rPr>
              <a:t>阅读管理功能。对于所有的用户，在阅读书籍的时候，都可以进行设置阅读界面的背景、字体、屏幕亮度等。</a:t>
            </a:r>
          </a:p>
          <a:p>
            <a:pPr lvl="0"/>
            <a:r>
              <a:rPr lang="zh-CN" altLang="zh-CN" sz="900" kern="1200" dirty="0">
                <a:solidFill>
                  <a:schemeClr val="tx1"/>
                </a:solidFill>
                <a:effectLst/>
                <a:latin typeface="+mn-lt"/>
                <a:ea typeface="+mn-ea"/>
                <a:cs typeface="+mn-cs"/>
              </a:rPr>
              <a:t>销户功能。对于已登录的用户，我们提供销户功能，您可以销毁您所有的个人信息，包含书籍信息、个人资料等全部清空。</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833082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80204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46497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9148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47870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718369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995457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77701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900" kern="1200" dirty="0">
                <a:solidFill>
                  <a:schemeClr val="tx1"/>
                </a:solidFill>
                <a:effectLst/>
                <a:latin typeface="+mn-lt"/>
                <a:ea typeface="+mn-ea"/>
                <a:cs typeface="+mn-cs"/>
              </a:rPr>
              <a:t>电子书阅读器软件采用的是</a:t>
            </a:r>
            <a:r>
              <a:rPr lang="en-US" altLang="zh-CN" sz="900" kern="1200" dirty="0">
                <a:solidFill>
                  <a:schemeClr val="tx1"/>
                </a:solidFill>
                <a:effectLst/>
                <a:latin typeface="+mn-lt"/>
                <a:ea typeface="+mn-ea"/>
                <a:cs typeface="+mn-cs"/>
              </a:rPr>
              <a:t>MVP</a:t>
            </a:r>
            <a:r>
              <a:rPr lang="zh-CN" altLang="zh-CN" sz="900" kern="1200" dirty="0">
                <a:solidFill>
                  <a:schemeClr val="tx1"/>
                </a:solidFill>
                <a:effectLst/>
                <a:latin typeface="+mn-lt"/>
                <a:ea typeface="+mn-ea"/>
                <a:cs typeface="+mn-cs"/>
              </a:rPr>
              <a:t>架构，</a:t>
            </a:r>
            <a:r>
              <a:rPr lang="en-US" altLang="zh-CN" sz="900" kern="1200" dirty="0">
                <a:solidFill>
                  <a:schemeClr val="tx1"/>
                </a:solidFill>
                <a:effectLst/>
                <a:latin typeface="+mn-lt"/>
                <a:ea typeface="+mn-ea"/>
                <a:cs typeface="+mn-cs"/>
              </a:rPr>
              <a:t>MVP</a:t>
            </a:r>
            <a:r>
              <a:rPr lang="zh-CN" altLang="zh-CN" sz="900" kern="1200" dirty="0">
                <a:solidFill>
                  <a:schemeClr val="tx1"/>
                </a:solidFill>
                <a:effectLst/>
                <a:latin typeface="+mn-lt"/>
                <a:ea typeface="+mn-ea"/>
                <a:cs typeface="+mn-cs"/>
              </a:rPr>
              <a:t>架构具有如下优点：</a:t>
            </a:r>
          </a:p>
          <a:p>
            <a:pPr lvl="0"/>
            <a:r>
              <a:rPr lang="zh-CN" altLang="zh-CN" sz="900" kern="1200" dirty="0">
                <a:solidFill>
                  <a:schemeClr val="tx1"/>
                </a:solidFill>
                <a:effectLst/>
                <a:latin typeface="+mn-lt"/>
                <a:ea typeface="+mn-ea"/>
                <a:cs typeface="+mn-cs"/>
              </a:rPr>
              <a:t>它可以降低耦合度，将</a:t>
            </a:r>
            <a:r>
              <a:rPr lang="en-US" altLang="zh-CN" sz="900" kern="1200" dirty="0">
                <a:solidFill>
                  <a:schemeClr val="tx1"/>
                </a:solidFill>
                <a:effectLst/>
                <a:latin typeface="+mn-lt"/>
                <a:ea typeface="+mn-ea"/>
                <a:cs typeface="+mn-cs"/>
              </a:rPr>
              <a:t>Model</a:t>
            </a:r>
            <a:r>
              <a:rPr lang="zh-CN" altLang="zh-CN" sz="900" kern="1200" dirty="0">
                <a:solidFill>
                  <a:schemeClr val="tx1"/>
                </a:solidFill>
                <a:effectLst/>
                <a:latin typeface="+mn-lt"/>
                <a:ea typeface="+mn-ea"/>
                <a:cs typeface="+mn-cs"/>
              </a:rPr>
              <a:t>层和</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层给分裂开来，这样我们就可以修改</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却影响不到</a:t>
            </a:r>
            <a:r>
              <a:rPr lang="en-US" altLang="zh-CN" sz="900" kern="1200" dirty="0">
                <a:solidFill>
                  <a:schemeClr val="tx1"/>
                </a:solidFill>
                <a:effectLst/>
                <a:latin typeface="+mn-lt"/>
                <a:ea typeface="+mn-ea"/>
                <a:cs typeface="+mn-cs"/>
              </a:rPr>
              <a:t>Model</a:t>
            </a:r>
            <a:r>
              <a:rPr lang="zh-CN" altLang="zh-CN" sz="900" kern="1200" dirty="0">
                <a:solidFill>
                  <a:schemeClr val="tx1"/>
                </a:solidFill>
                <a:effectLst/>
                <a:latin typeface="+mn-lt"/>
                <a:ea typeface="+mn-ea"/>
                <a:cs typeface="+mn-cs"/>
              </a:rPr>
              <a:t>层。</a:t>
            </a:r>
          </a:p>
          <a:p>
            <a:pPr lvl="0"/>
            <a:r>
              <a:rPr lang="zh-CN" altLang="zh-CN" sz="900" kern="1200" dirty="0">
                <a:solidFill>
                  <a:schemeClr val="tx1"/>
                </a:solidFill>
                <a:effectLst/>
                <a:latin typeface="+mn-lt"/>
                <a:ea typeface="+mn-ea"/>
                <a:cs typeface="+mn-cs"/>
              </a:rPr>
              <a:t>模块职责划分明显，层次清晰。</a:t>
            </a:r>
          </a:p>
          <a:p>
            <a:pPr lvl="0"/>
            <a:r>
              <a:rPr lang="zh-CN" altLang="zh-CN" sz="900" kern="1200" dirty="0">
                <a:solidFill>
                  <a:schemeClr val="tx1"/>
                </a:solidFill>
                <a:effectLst/>
                <a:latin typeface="+mn-lt"/>
                <a:ea typeface="+mn-ea"/>
                <a:cs typeface="+mn-cs"/>
              </a:rPr>
              <a:t>隐藏数据，技术细节实现隐藏。</a:t>
            </a:r>
          </a:p>
          <a:p>
            <a:pPr lvl="0"/>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层是可以服用的，一个</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层可以对应多个</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层，这是不需要更改</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的逻辑的。对代码测试非常有利。在使用</a:t>
            </a:r>
            <a:r>
              <a:rPr lang="en-US" altLang="zh-CN" sz="900" kern="1200" dirty="0">
                <a:solidFill>
                  <a:schemeClr val="tx1"/>
                </a:solidFill>
                <a:effectLst/>
                <a:latin typeface="+mn-lt"/>
                <a:ea typeface="+mn-ea"/>
                <a:cs typeface="+mn-cs"/>
              </a:rPr>
              <a:t>MVP</a:t>
            </a:r>
            <a:r>
              <a:rPr lang="zh-CN" altLang="zh-CN" sz="900" kern="1200" dirty="0">
                <a:solidFill>
                  <a:schemeClr val="tx1"/>
                </a:solidFill>
                <a:effectLst/>
                <a:latin typeface="+mn-lt"/>
                <a:ea typeface="+mn-ea"/>
                <a:cs typeface="+mn-cs"/>
              </a:rPr>
              <a:t>的项目中</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对</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是通过接口进行，在对</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进行不依赖</a:t>
            </a:r>
            <a:r>
              <a:rPr lang="en-US" altLang="zh-CN" sz="900" kern="1200" dirty="0">
                <a:solidFill>
                  <a:schemeClr val="tx1"/>
                </a:solidFill>
                <a:effectLst/>
                <a:latin typeface="+mn-lt"/>
                <a:ea typeface="+mn-ea"/>
                <a:cs typeface="+mn-cs"/>
              </a:rPr>
              <a:t>UI</a:t>
            </a:r>
            <a:r>
              <a:rPr lang="zh-CN" altLang="zh-CN" sz="900" kern="1200" dirty="0">
                <a:solidFill>
                  <a:schemeClr val="tx1"/>
                </a:solidFill>
                <a:effectLst/>
                <a:latin typeface="+mn-lt"/>
                <a:ea typeface="+mn-ea"/>
                <a:cs typeface="+mn-cs"/>
              </a:rPr>
              <a:t>环境的单元测试的时候。可以通过</a:t>
            </a:r>
            <a:r>
              <a:rPr lang="en-US" altLang="zh-CN" sz="900" kern="1200" dirty="0">
                <a:solidFill>
                  <a:schemeClr val="tx1"/>
                </a:solidFill>
                <a:effectLst/>
                <a:latin typeface="+mn-lt"/>
                <a:ea typeface="+mn-ea"/>
                <a:cs typeface="+mn-cs"/>
              </a:rPr>
              <a:t>Mock</a:t>
            </a:r>
            <a:r>
              <a:rPr lang="zh-CN" altLang="zh-CN" sz="900" kern="1200" dirty="0">
                <a:solidFill>
                  <a:schemeClr val="tx1"/>
                </a:solidFill>
                <a:effectLst/>
                <a:latin typeface="+mn-lt"/>
                <a:ea typeface="+mn-ea"/>
                <a:cs typeface="+mn-cs"/>
              </a:rPr>
              <a:t>一个</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对象，这个对象只需要实现了</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的接口即可。然后依赖注入到</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中，单元测试的时候就可以完整的测试</a:t>
            </a:r>
            <a:r>
              <a:rPr lang="en-US" altLang="zh-CN" sz="900" kern="1200" dirty="0">
                <a:solidFill>
                  <a:schemeClr val="tx1"/>
                </a:solidFill>
                <a:effectLst/>
                <a:latin typeface="+mn-lt"/>
                <a:ea typeface="+mn-ea"/>
                <a:cs typeface="+mn-cs"/>
              </a:rPr>
              <a:t>Presenter</a:t>
            </a:r>
            <a:r>
              <a:rPr lang="zh-CN" altLang="zh-CN" sz="900" kern="1200" dirty="0">
                <a:solidFill>
                  <a:schemeClr val="tx1"/>
                </a:solidFill>
                <a:effectLst/>
                <a:latin typeface="+mn-lt"/>
                <a:ea typeface="+mn-ea"/>
                <a:cs typeface="+mn-cs"/>
              </a:rPr>
              <a:t>应用逻辑的正确性。</a:t>
            </a:r>
          </a:p>
          <a:p>
            <a:pPr lvl="0"/>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可以进行组件化。在</a:t>
            </a:r>
            <a:r>
              <a:rPr lang="en-US" altLang="zh-CN" sz="900" kern="1200" dirty="0">
                <a:solidFill>
                  <a:schemeClr val="tx1"/>
                </a:solidFill>
                <a:effectLst/>
                <a:latin typeface="+mn-lt"/>
                <a:ea typeface="+mn-ea"/>
                <a:cs typeface="+mn-cs"/>
              </a:rPr>
              <a:t>MVP</a:t>
            </a:r>
            <a:r>
              <a:rPr lang="zh-CN" altLang="zh-CN" sz="900" kern="1200" dirty="0">
                <a:solidFill>
                  <a:schemeClr val="tx1"/>
                </a:solidFill>
                <a:effectLst/>
                <a:latin typeface="+mn-lt"/>
                <a:ea typeface="+mn-ea"/>
                <a:cs typeface="+mn-cs"/>
              </a:rPr>
              <a:t>当中，</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不依赖</a:t>
            </a:r>
            <a:r>
              <a:rPr lang="en-US" altLang="zh-CN" sz="900" kern="1200" dirty="0">
                <a:solidFill>
                  <a:schemeClr val="tx1"/>
                </a:solidFill>
                <a:effectLst/>
                <a:latin typeface="+mn-lt"/>
                <a:ea typeface="+mn-ea"/>
                <a:cs typeface="+mn-cs"/>
              </a:rPr>
              <a:t>Model</a:t>
            </a:r>
            <a:r>
              <a:rPr lang="zh-CN" altLang="zh-CN" sz="900" kern="1200" dirty="0">
                <a:solidFill>
                  <a:schemeClr val="tx1"/>
                </a:solidFill>
                <a:effectLst/>
                <a:latin typeface="+mn-lt"/>
                <a:ea typeface="+mn-ea"/>
                <a:cs typeface="+mn-cs"/>
              </a:rPr>
              <a:t>。这样就可以让</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从特定的业务场景中脱离出来，可以说</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可以做到对业务完全无知。它只需要提供一系列接口提供给上层操作。这样就可以做到高度可复用的</a:t>
            </a:r>
            <a:r>
              <a:rPr lang="en-US" altLang="zh-CN" sz="900" kern="1200" dirty="0">
                <a:solidFill>
                  <a:schemeClr val="tx1"/>
                </a:solidFill>
                <a:effectLst/>
                <a:latin typeface="+mn-lt"/>
                <a:ea typeface="+mn-ea"/>
                <a:cs typeface="+mn-cs"/>
              </a:rPr>
              <a:t>View</a:t>
            </a:r>
            <a:r>
              <a:rPr lang="zh-CN" altLang="zh-CN" sz="900" kern="1200" dirty="0">
                <a:solidFill>
                  <a:schemeClr val="tx1"/>
                </a:solidFill>
                <a:effectLst/>
                <a:latin typeface="+mn-lt"/>
                <a:ea typeface="+mn-ea"/>
                <a:cs typeface="+mn-cs"/>
              </a:rPr>
              <a:t>组件。</a:t>
            </a:r>
          </a:p>
          <a:p>
            <a:pPr lvl="0"/>
            <a:r>
              <a:rPr lang="zh-CN" altLang="zh-CN" sz="900" kern="1200" dirty="0">
                <a:solidFill>
                  <a:schemeClr val="tx1"/>
                </a:solidFill>
                <a:effectLst/>
                <a:latin typeface="+mn-lt"/>
                <a:ea typeface="+mn-ea"/>
                <a:cs typeface="+mn-cs"/>
              </a:rPr>
              <a:t>代码灵活性。</a:t>
            </a:r>
          </a:p>
          <a:p>
            <a:r>
              <a:rPr lang="zh-CN" altLang="zh-CN" sz="900" kern="1200" dirty="0">
                <a:solidFill>
                  <a:schemeClr val="tx1"/>
                </a:solidFill>
                <a:effectLst/>
                <a:latin typeface="+mn-lt"/>
                <a:ea typeface="+mn-ea"/>
                <a:cs typeface="+mn-cs"/>
              </a:rPr>
              <a:t>以下是具体介绍。</a:t>
            </a:r>
          </a:p>
          <a:p>
            <a:r>
              <a:rPr lang="zh-CN" altLang="zh-CN" sz="900" kern="1200" dirty="0">
                <a:solidFill>
                  <a:schemeClr val="tx1"/>
                </a:solidFill>
                <a:effectLst/>
                <a:latin typeface="+mn-lt"/>
                <a:ea typeface="+mn-ea"/>
                <a:cs typeface="+mn-cs"/>
              </a:rPr>
              <a:t>视图层：负责和用户交互。主要是</a:t>
            </a:r>
            <a:r>
              <a:rPr lang="en-US" altLang="zh-CN" sz="900" kern="1200" dirty="0">
                <a:solidFill>
                  <a:schemeClr val="tx1"/>
                </a:solidFill>
                <a:effectLst/>
                <a:latin typeface="+mn-lt"/>
                <a:ea typeface="+mn-ea"/>
                <a:cs typeface="+mn-cs"/>
              </a:rPr>
              <a:t>Activity</a:t>
            </a:r>
            <a:r>
              <a:rPr lang="zh-CN" altLang="zh-CN" sz="900" kern="1200" dirty="0">
                <a:solidFill>
                  <a:schemeClr val="tx1"/>
                </a:solidFill>
                <a:effectLst/>
                <a:latin typeface="+mn-lt"/>
                <a:ea typeface="+mn-ea"/>
                <a:cs typeface="+mn-cs"/>
              </a:rPr>
              <a:t>和</a:t>
            </a:r>
            <a:r>
              <a:rPr lang="en-US" altLang="zh-CN" sz="900" kern="1200" dirty="0">
                <a:solidFill>
                  <a:schemeClr val="tx1"/>
                </a:solidFill>
                <a:effectLst/>
                <a:latin typeface="+mn-lt"/>
                <a:ea typeface="+mn-ea"/>
                <a:cs typeface="+mn-cs"/>
              </a:rPr>
              <a:t>Fragment</a:t>
            </a:r>
            <a:r>
              <a:rPr lang="zh-CN" altLang="zh-CN" sz="900" kern="1200" dirty="0">
                <a:solidFill>
                  <a:schemeClr val="tx1"/>
                </a:solidFill>
                <a:effectLst/>
                <a:latin typeface="+mn-lt"/>
                <a:ea typeface="+mn-ea"/>
                <a:cs typeface="+mn-cs"/>
              </a:rPr>
              <a:t>等页面布局等。例如启动页面的图片展示、书架信息的展示、出版物信息流的展示、网络文学信息流的展示等。</a:t>
            </a:r>
          </a:p>
          <a:p>
            <a:r>
              <a:rPr lang="zh-CN" altLang="zh-CN" sz="900" kern="1200" dirty="0">
                <a:solidFill>
                  <a:schemeClr val="tx1"/>
                </a:solidFill>
                <a:effectLst/>
                <a:latin typeface="+mn-lt"/>
                <a:ea typeface="+mn-ea"/>
                <a:cs typeface="+mn-cs"/>
              </a:rPr>
              <a:t>逻辑层：逻辑层是本系统的核心，是系统各功能模块具体业务及数据处理和功能实现的部分。同时负责为前台提供页面响应，与数据库进行数据交互，与外部通信接口进行数据交互，发送指令与接收实时数据等。具体功能包括有页面响应、业务处理、数据解析、逻辑运算四大方面</a:t>
            </a:r>
            <a:r>
              <a:rPr lang="en-US" altLang="zh-CN" sz="900" kern="1200" baseline="30000" dirty="0">
                <a:solidFill>
                  <a:schemeClr val="tx1"/>
                </a:solidFill>
                <a:effectLst/>
                <a:latin typeface="+mn-lt"/>
                <a:ea typeface="+mn-ea"/>
                <a:cs typeface="+mn-cs"/>
              </a:rPr>
              <a:t>[10]</a:t>
            </a:r>
            <a:r>
              <a:rPr lang="zh-CN" altLang="zh-CN" sz="900" kern="1200" dirty="0">
                <a:solidFill>
                  <a:schemeClr val="tx1"/>
                </a:solidFill>
                <a:effectLst/>
                <a:latin typeface="+mn-lt"/>
                <a:ea typeface="+mn-ea"/>
                <a:cs typeface="+mn-cs"/>
              </a:rPr>
              <a:t>。</a:t>
            </a:r>
          </a:p>
          <a:p>
            <a:r>
              <a:rPr lang="zh-CN" altLang="zh-CN" sz="900" kern="1200" dirty="0">
                <a:solidFill>
                  <a:schemeClr val="tx1"/>
                </a:solidFill>
                <a:effectLst/>
                <a:latin typeface="+mn-lt"/>
                <a:ea typeface="+mn-ea"/>
                <a:cs typeface="+mn-cs"/>
              </a:rPr>
              <a:t>数据层：数据层的主要作用是为业务逻辑层或表示层提供数据服务，以及数据的存储。</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413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375483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487827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0054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769094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4224185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956773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076044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741671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50254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在第一部分 绪论中，主要介绍了论文研究的主要内容和国内外现状。</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1813503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78906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816411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700290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321266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6643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86365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在这个部分中，将会介绍小说阅读器中所使用到的各种关键技术。</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11502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86348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88982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2018/5/7</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715581"/>
          </a:xfrm>
          <a:prstGeom prst="rect">
            <a:avLst/>
          </a:prstGeom>
          <a:noFill/>
        </p:spPr>
        <p:txBody>
          <a:bodyPr wrap="square" lIns="68580" tIns="34290" rIns="68580" bIns="34290" rtlCol="0">
            <a:spAutoFit/>
          </a:bodyPr>
          <a:lstStyle/>
          <a:p>
            <a:r>
              <a:rPr lang="zh-CN" altLang="en-US" sz="4200" b="1" dirty="0">
                <a:solidFill>
                  <a:srgbClr val="1B4367"/>
                </a:solidFill>
                <a:cs typeface="+mn-ea"/>
                <a:sym typeface="+mn-lt"/>
              </a:rPr>
              <a:t>毕业论文答辩</a:t>
            </a:r>
          </a:p>
        </p:txBody>
      </p:sp>
      <p:sp>
        <p:nvSpPr>
          <p:cNvPr id="9" name="文本框 8"/>
          <p:cNvSpPr txBox="1"/>
          <p:nvPr/>
        </p:nvSpPr>
        <p:spPr>
          <a:xfrm>
            <a:off x="3404509" y="2280748"/>
            <a:ext cx="5358765" cy="292388"/>
          </a:xfrm>
          <a:prstGeom prst="rect">
            <a:avLst/>
          </a:prstGeom>
          <a:noFill/>
        </p:spPr>
        <p:txBody>
          <a:bodyPr wrap="square" lIns="68580" tIns="34290" rIns="68580" bIns="34290" rtlCol="0">
            <a:spAutoFit/>
          </a:bodyPr>
          <a:lstStyle/>
          <a:p>
            <a:pPr lvl="0" eaLnBrk="0" hangingPunct="0"/>
            <a:r>
              <a:rPr lang="en-US" altLang="zh-CN" dirty="0"/>
              <a:t>Graduation project oral defense</a:t>
            </a:r>
            <a:endParaRPr lang="en-US" altLang="zh-CN" sz="1450" dirty="0">
              <a:solidFill>
                <a:srgbClr val="1B4367"/>
              </a:solidFill>
              <a:cs typeface="+mn-ea"/>
              <a:sym typeface="+mn-lt"/>
            </a:endParaRPr>
          </a:p>
        </p:txBody>
      </p:sp>
      <p:sp>
        <p:nvSpPr>
          <p:cNvPr id="121" name="TextBox 120"/>
          <p:cNvSpPr txBox="1"/>
          <p:nvPr/>
        </p:nvSpPr>
        <p:spPr>
          <a:xfrm>
            <a:off x="3404509" y="2649899"/>
            <a:ext cx="3336584" cy="1532334"/>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系别：计算机科学与技术系</a:t>
            </a:r>
            <a:endParaRPr lang="en-US" altLang="zh-CN" sz="1200" dirty="0">
              <a:solidFill>
                <a:schemeClr val="bg1"/>
              </a:solidFill>
              <a:cs typeface="+mn-ea"/>
              <a:sym typeface="+mn-lt"/>
            </a:endParaRPr>
          </a:p>
          <a:p>
            <a:endParaRPr lang="en-US" altLang="zh-CN" sz="1200" dirty="0">
              <a:solidFill>
                <a:schemeClr val="bg1"/>
              </a:solidFill>
              <a:cs typeface="+mn-ea"/>
              <a:sym typeface="+mn-lt"/>
            </a:endParaRPr>
          </a:p>
          <a:p>
            <a:r>
              <a:rPr lang="zh-CN" altLang="en-US" sz="1200" dirty="0">
                <a:solidFill>
                  <a:schemeClr val="bg1"/>
                </a:solidFill>
                <a:cs typeface="+mn-ea"/>
                <a:sym typeface="+mn-lt"/>
              </a:rPr>
              <a:t>班级：物理网</a:t>
            </a:r>
            <a:r>
              <a:rPr lang="en-US" altLang="zh-CN" sz="1200" dirty="0">
                <a:solidFill>
                  <a:schemeClr val="bg1"/>
                </a:solidFill>
                <a:cs typeface="+mn-ea"/>
                <a:sym typeface="+mn-lt"/>
              </a:rPr>
              <a:t>14203</a:t>
            </a:r>
          </a:p>
          <a:p>
            <a:endParaRPr lang="en-US" altLang="zh-CN" sz="1200" dirty="0">
              <a:solidFill>
                <a:schemeClr val="bg1"/>
              </a:solidFill>
              <a:cs typeface="+mn-ea"/>
              <a:sym typeface="+mn-lt"/>
            </a:endParaRPr>
          </a:p>
          <a:p>
            <a:r>
              <a:rPr lang="zh-CN" altLang="en-US" sz="1200" dirty="0">
                <a:solidFill>
                  <a:schemeClr val="bg1"/>
                </a:solidFill>
                <a:cs typeface="+mn-ea"/>
                <a:sym typeface="+mn-lt"/>
              </a:rPr>
              <a:t>答辩人：李耀</a:t>
            </a:r>
            <a:endParaRPr lang="en-US" altLang="zh-CN" sz="1200" dirty="0">
              <a:solidFill>
                <a:schemeClr val="bg1"/>
              </a:solidFill>
              <a:cs typeface="+mn-ea"/>
              <a:sym typeface="+mn-lt"/>
            </a:endParaRPr>
          </a:p>
          <a:p>
            <a:endParaRPr lang="en-US" altLang="zh-CN" sz="1200" dirty="0">
              <a:solidFill>
                <a:schemeClr val="bg1"/>
              </a:solidFill>
              <a:cs typeface="+mn-ea"/>
              <a:sym typeface="+mn-lt"/>
            </a:endParaRPr>
          </a:p>
          <a:p>
            <a:r>
              <a:rPr lang="zh-CN" altLang="en-US" sz="1200" dirty="0">
                <a:solidFill>
                  <a:schemeClr val="bg1"/>
                </a:solidFill>
                <a:cs typeface="+mn-ea"/>
                <a:sym typeface="+mn-lt"/>
              </a:rPr>
              <a:t>指导教师：黄平老师</a:t>
            </a:r>
          </a:p>
        </p:txBody>
      </p:sp>
      <p:pic>
        <p:nvPicPr>
          <p:cNvPr id="6" name="Picture 2" descr="C:\Users\HawkJia\Desktop\logo.png">
            <a:extLst>
              <a:ext uri="{FF2B5EF4-FFF2-40B4-BE49-F238E27FC236}">
                <a16:creationId xmlns:a16="http://schemas.microsoft.com/office/drawing/2014/main" id="{C3870B8B-8725-4352-A36A-FB718F125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600"/>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688121" y="326557"/>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2.4 </a:t>
            </a:r>
            <a:r>
              <a:rPr lang="en-US" altLang="zh-CN" sz="1700" b="1" dirty="0" err="1">
                <a:solidFill>
                  <a:srgbClr val="1B4367"/>
                </a:solidFill>
                <a:cs typeface="+mn-ea"/>
                <a:sym typeface="+mn-lt"/>
              </a:rPr>
              <a:t>RxJava</a:t>
            </a:r>
            <a:r>
              <a:rPr lang="en-US" altLang="zh-CN" sz="1700" b="1" dirty="0">
                <a:solidFill>
                  <a:srgbClr val="1B4367"/>
                </a:solidFill>
                <a:cs typeface="+mn-ea"/>
                <a:sym typeface="+mn-lt"/>
              </a:rPr>
              <a:t> </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C2E86E-907F-4B6F-A226-4E8FDA1816B0}"/>
              </a:ext>
            </a:extLst>
          </p:cNvPr>
          <p:cNvSpPr txBox="1"/>
          <p:nvPr/>
        </p:nvSpPr>
        <p:spPr>
          <a:xfrm>
            <a:off x="1508413" y="1964322"/>
            <a:ext cx="6742872" cy="738664"/>
          </a:xfrm>
          <a:prstGeom prst="rect">
            <a:avLst/>
          </a:prstGeom>
          <a:noFill/>
        </p:spPr>
        <p:txBody>
          <a:bodyPr wrap="none" rtlCol="0">
            <a:spAutoFit/>
          </a:bodyPr>
          <a:lstStyle/>
          <a:p>
            <a:r>
              <a:rPr lang="zh-CN" altLang="zh-CN" dirty="0"/>
              <a:t>该库是一个在</a:t>
            </a:r>
            <a:r>
              <a:rPr lang="en-US" altLang="zh-CN" dirty="0"/>
              <a:t> Java VM </a:t>
            </a:r>
            <a:r>
              <a:rPr lang="zh-CN" altLang="zh-CN" dirty="0"/>
              <a:t>上使用可观测的序列来组成异步的、基于事件的程序的库。</a:t>
            </a:r>
            <a:endParaRPr lang="en-US" altLang="zh-CN" dirty="0"/>
          </a:p>
          <a:p>
            <a:r>
              <a:rPr lang="zh-CN" altLang="zh-CN" dirty="0"/>
              <a:t>它从本质上是来说是一个异步操作库，</a:t>
            </a:r>
            <a:endParaRPr lang="en-US" altLang="zh-CN" dirty="0"/>
          </a:p>
          <a:p>
            <a:r>
              <a:rPr lang="zh-CN" altLang="zh-CN" dirty="0"/>
              <a:t>是一个让开发者用简洁的代码去处理高复杂、高繁琐任务的异步事件操作库。</a:t>
            </a:r>
          </a:p>
        </p:txBody>
      </p:sp>
    </p:spTree>
    <p:extLst>
      <p:ext uri="{BB962C8B-B14F-4D97-AF65-F5344CB8AC3E}">
        <p14:creationId xmlns:p14="http://schemas.microsoft.com/office/powerpoint/2010/main" val="352661437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688121" y="326557"/>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2.5 Glide  </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C2E86E-907F-4B6F-A226-4E8FDA1816B0}"/>
              </a:ext>
            </a:extLst>
          </p:cNvPr>
          <p:cNvSpPr txBox="1"/>
          <p:nvPr/>
        </p:nvSpPr>
        <p:spPr>
          <a:xfrm>
            <a:off x="1309939" y="1007392"/>
            <a:ext cx="7229736" cy="2893100"/>
          </a:xfrm>
          <a:prstGeom prst="rect">
            <a:avLst/>
          </a:prstGeom>
          <a:noFill/>
        </p:spPr>
        <p:txBody>
          <a:bodyPr wrap="none" rtlCol="0">
            <a:spAutoFit/>
          </a:bodyPr>
          <a:lstStyle/>
          <a:p>
            <a:r>
              <a:rPr lang="zh-CN" altLang="zh-CN" dirty="0"/>
              <a:t>该库是由外国著名个人开发者</a:t>
            </a:r>
            <a:r>
              <a:rPr lang="en-US" altLang="zh-CN" dirty="0"/>
              <a:t>Bump Technologies</a:t>
            </a:r>
            <a:r>
              <a:rPr lang="zh-CN" altLang="zh-CN" dirty="0"/>
              <a:t>开发的基于</a:t>
            </a:r>
            <a:r>
              <a:rPr lang="en-US" altLang="zh-CN" dirty="0"/>
              <a:t>Android</a:t>
            </a:r>
            <a:r>
              <a:rPr lang="zh-CN" altLang="zh-CN" dirty="0"/>
              <a:t>的图片加载框架，</a:t>
            </a:r>
            <a:endParaRPr lang="en-US" altLang="zh-CN" dirty="0"/>
          </a:p>
          <a:p>
            <a:r>
              <a:rPr lang="en-US" altLang="zh-CN" dirty="0"/>
              <a:t>Glide </a:t>
            </a:r>
            <a:r>
              <a:rPr lang="zh-CN" altLang="zh-CN" dirty="0"/>
              <a:t>支持</a:t>
            </a:r>
            <a:r>
              <a:rPr lang="en-US" altLang="zh-CN" dirty="0"/>
              <a:t>SDK API level 10</a:t>
            </a:r>
            <a:r>
              <a:rPr lang="zh-CN" altLang="zh-CN" dirty="0"/>
              <a:t>及以上。该库的目的解决了由于加载图片而导致的</a:t>
            </a:r>
            <a:r>
              <a:rPr lang="en-US" altLang="zh-CN" dirty="0"/>
              <a:t>OOM</a:t>
            </a:r>
            <a:r>
              <a:rPr lang="zh-CN" altLang="zh-CN" dirty="0"/>
              <a:t>，</a:t>
            </a:r>
            <a:endParaRPr lang="en-US" altLang="zh-CN" dirty="0"/>
          </a:p>
          <a:p>
            <a:r>
              <a:rPr lang="zh-CN" altLang="zh-CN" dirty="0"/>
              <a:t>对于用户而言其目的就是使图片加载更加流畅。</a:t>
            </a:r>
            <a:endParaRPr lang="en-US" altLang="zh-CN" dirty="0"/>
          </a:p>
          <a:p>
            <a:endParaRPr lang="en-US" altLang="zh-CN" dirty="0"/>
          </a:p>
          <a:p>
            <a:r>
              <a:rPr lang="zh-CN" altLang="zh-CN" dirty="0"/>
              <a:t>使用</a:t>
            </a:r>
            <a:r>
              <a:rPr lang="en-US" altLang="zh-CN" dirty="0"/>
              <a:t>Glide</a:t>
            </a:r>
            <a:r>
              <a:rPr lang="zh-CN" altLang="zh-CN" dirty="0"/>
              <a:t>的步骤如下：</a:t>
            </a:r>
          </a:p>
          <a:p>
            <a:pPr lvl="1"/>
            <a:r>
              <a:rPr lang="en-US" altLang="zh-CN" dirty="0"/>
              <a:t>1. </a:t>
            </a:r>
            <a:r>
              <a:rPr lang="zh-CN" altLang="zh-CN" dirty="0"/>
              <a:t>添加依赖</a:t>
            </a:r>
          </a:p>
          <a:p>
            <a:pPr lvl="1"/>
            <a:r>
              <a:rPr lang="en-US" altLang="zh-CN" dirty="0"/>
              <a:t>2. </a:t>
            </a:r>
            <a:r>
              <a:rPr lang="zh-CN" altLang="zh-CN" dirty="0"/>
              <a:t>基础使用</a:t>
            </a:r>
          </a:p>
          <a:p>
            <a:pPr lvl="1"/>
            <a:r>
              <a:rPr lang="en-US" altLang="zh-CN" dirty="0"/>
              <a:t>3. </a:t>
            </a:r>
            <a:r>
              <a:rPr lang="zh-CN" altLang="zh-CN" dirty="0"/>
              <a:t>占位图设置</a:t>
            </a:r>
          </a:p>
          <a:p>
            <a:pPr lvl="1"/>
            <a:r>
              <a:rPr lang="en-US" altLang="zh-CN" dirty="0"/>
              <a:t>4. </a:t>
            </a:r>
            <a:r>
              <a:rPr lang="zh-CN" altLang="zh-CN" dirty="0"/>
              <a:t>设置缩略图</a:t>
            </a:r>
          </a:p>
          <a:p>
            <a:pPr lvl="1"/>
            <a:r>
              <a:rPr lang="en-US" altLang="zh-CN" dirty="0"/>
              <a:t>5. </a:t>
            </a:r>
            <a:r>
              <a:rPr lang="zh-CN" altLang="zh-CN" dirty="0"/>
              <a:t>动画设置</a:t>
            </a:r>
          </a:p>
          <a:p>
            <a:pPr lvl="1"/>
            <a:r>
              <a:rPr lang="en-US" altLang="zh-CN" dirty="0"/>
              <a:t>6. </a:t>
            </a:r>
            <a:r>
              <a:rPr lang="zh-CN" altLang="zh-CN" dirty="0"/>
              <a:t>图片大小与裁剪</a:t>
            </a:r>
          </a:p>
          <a:p>
            <a:pPr lvl="1"/>
            <a:r>
              <a:rPr lang="en-US" altLang="zh-CN" dirty="0"/>
              <a:t>7. </a:t>
            </a:r>
            <a:r>
              <a:rPr lang="zh-CN" altLang="zh-CN" dirty="0"/>
              <a:t>图片的缓存处理。</a:t>
            </a:r>
          </a:p>
          <a:p>
            <a:pPr lvl="1"/>
            <a:r>
              <a:rPr lang="en-US" altLang="zh-CN" dirty="0"/>
              <a:t>8. </a:t>
            </a:r>
            <a:r>
              <a:rPr lang="zh-CN" altLang="zh-CN" dirty="0"/>
              <a:t>该库默认使用</a:t>
            </a:r>
            <a:r>
              <a:rPr lang="en-US" altLang="zh-CN" dirty="0"/>
              <a:t>OKHTTP</a:t>
            </a:r>
            <a:r>
              <a:rPr lang="zh-CN" altLang="zh-CN" dirty="0"/>
              <a:t>库进行网络请求。</a:t>
            </a:r>
          </a:p>
        </p:txBody>
      </p:sp>
    </p:spTree>
    <p:extLst>
      <p:ext uri="{BB962C8B-B14F-4D97-AF65-F5344CB8AC3E}">
        <p14:creationId xmlns:p14="http://schemas.microsoft.com/office/powerpoint/2010/main" val="33438686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29909" y="1436389"/>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94042" y="3461972"/>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系统分析</a:t>
            </a:r>
          </a:p>
        </p:txBody>
      </p:sp>
      <p:sp>
        <p:nvSpPr>
          <p:cNvPr id="103" name="文本框 11"/>
          <p:cNvSpPr txBox="1"/>
          <p:nvPr/>
        </p:nvSpPr>
        <p:spPr>
          <a:xfrm>
            <a:off x="3723750" y="1922373"/>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Picture 2" descr="C:\Users\HawkJia\Desktop\logo.png">
            <a:extLst>
              <a:ext uri="{FF2B5EF4-FFF2-40B4-BE49-F238E27FC236}">
                <a16:creationId xmlns:a16="http://schemas.microsoft.com/office/drawing/2014/main" id="{78878ECB-C20C-40E7-BCB5-70BCFF90D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196" y="0"/>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A118337-AA9C-4346-A03F-71EABAFD3543}"/>
              </a:ext>
            </a:extLst>
          </p:cNvPr>
          <p:cNvSpPr/>
          <p:nvPr/>
        </p:nvSpPr>
        <p:spPr>
          <a:xfrm>
            <a:off x="3760483" y="4272220"/>
            <a:ext cx="1659429" cy="430887"/>
          </a:xfrm>
          <a:prstGeom prst="rect">
            <a:avLst/>
          </a:prstGeom>
        </p:spPr>
        <p:txBody>
          <a:bodyPr wrap="none">
            <a:spAutoFit/>
          </a:bodyPr>
          <a:lstStyle/>
          <a:p>
            <a:pPr marL="342900" indent="-342900" algn="ctr">
              <a:buAutoNum type="arabicPeriod"/>
            </a:pPr>
            <a:r>
              <a:rPr lang="zh-CN" altLang="en-US" sz="1100" dirty="0">
                <a:solidFill>
                  <a:srgbClr val="1B4367"/>
                </a:solidFill>
                <a:cs typeface="+mn-ea"/>
                <a:sym typeface="+mn-lt"/>
              </a:rPr>
              <a:t>系统功能需求分析</a:t>
            </a:r>
            <a:endParaRPr lang="en-US" altLang="zh-CN" sz="1100" dirty="0">
              <a:solidFill>
                <a:srgbClr val="1B4367"/>
              </a:solidFill>
              <a:cs typeface="+mn-ea"/>
              <a:sym typeface="+mn-lt"/>
            </a:endParaRPr>
          </a:p>
          <a:p>
            <a:pPr marL="342900" indent="-342900" algn="ctr">
              <a:buAutoNum type="arabicPeriod"/>
            </a:pPr>
            <a:r>
              <a:rPr lang="zh-CN" altLang="en-US" sz="1100" dirty="0">
                <a:solidFill>
                  <a:srgbClr val="1B4367"/>
                </a:solidFill>
                <a:cs typeface="+mn-ea"/>
                <a:sym typeface="+mn-lt"/>
              </a:rPr>
              <a:t>系统性能需求分析</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4" name="AutoShape 25"/>
          <p:cNvSpPr/>
          <p:nvPr/>
        </p:nvSpPr>
        <p:spPr>
          <a:xfrm rot="21558471">
            <a:off x="3296866" y="2462569"/>
            <a:ext cx="2459831" cy="2236425"/>
          </a:xfrm>
          <a:custGeom>
            <a:avLst/>
            <a:gdLst/>
            <a:ahLst/>
            <a:cxnLst>
              <a:cxn ang="0">
                <a:pos x="1439048" y="1493224"/>
              </a:cxn>
              <a:cxn ang="0">
                <a:pos x="1439048" y="1493224"/>
              </a:cxn>
              <a:cxn ang="0">
                <a:pos x="1439048" y="1493224"/>
              </a:cxn>
              <a:cxn ang="0">
                <a:pos x="1439048" y="1493224"/>
              </a:cxn>
            </a:cxnLst>
            <a:rect l="0" t="0" r="0" b="0"/>
            <a:pathLst>
              <a:path w="21600" h="21600">
                <a:moveTo>
                  <a:pt x="15608" y="8670"/>
                </a:moveTo>
                <a:cubicBezTo>
                  <a:pt x="21599" y="8670"/>
                  <a:pt x="21599" y="8670"/>
                  <a:pt x="21599" y="8670"/>
                </a:cubicBezTo>
                <a:cubicBezTo>
                  <a:pt x="20496" y="4411"/>
                  <a:pt x="16554" y="1064"/>
                  <a:pt x="11982" y="608"/>
                </a:cubicBezTo>
                <a:cubicBezTo>
                  <a:pt x="11667" y="304"/>
                  <a:pt x="11351" y="0"/>
                  <a:pt x="10878" y="0"/>
                </a:cubicBezTo>
                <a:cubicBezTo>
                  <a:pt x="10405" y="0"/>
                  <a:pt x="10090" y="304"/>
                  <a:pt x="9775" y="608"/>
                </a:cubicBezTo>
                <a:cubicBezTo>
                  <a:pt x="5045" y="1064"/>
                  <a:pt x="1103" y="4259"/>
                  <a:pt x="0" y="8670"/>
                </a:cubicBezTo>
                <a:cubicBezTo>
                  <a:pt x="6148" y="8670"/>
                  <a:pt x="6148" y="8670"/>
                  <a:pt x="6148" y="8670"/>
                </a:cubicBezTo>
                <a:cubicBezTo>
                  <a:pt x="6148" y="3650"/>
                  <a:pt x="9144" y="1216"/>
                  <a:pt x="9775" y="760"/>
                </a:cubicBezTo>
                <a:cubicBezTo>
                  <a:pt x="9775" y="760"/>
                  <a:pt x="9775" y="760"/>
                  <a:pt x="9775" y="912"/>
                </a:cubicBezTo>
                <a:cubicBezTo>
                  <a:pt x="6464" y="4867"/>
                  <a:pt x="6937" y="8670"/>
                  <a:pt x="6937" y="8670"/>
                </a:cubicBezTo>
                <a:cubicBezTo>
                  <a:pt x="10090" y="8670"/>
                  <a:pt x="10090" y="8670"/>
                  <a:pt x="10090" y="8670"/>
                </a:cubicBezTo>
                <a:cubicBezTo>
                  <a:pt x="10090" y="18709"/>
                  <a:pt x="10090" y="18709"/>
                  <a:pt x="10090" y="18709"/>
                </a:cubicBezTo>
                <a:cubicBezTo>
                  <a:pt x="10090" y="19014"/>
                  <a:pt x="10090" y="19014"/>
                  <a:pt x="10090" y="19014"/>
                </a:cubicBezTo>
                <a:cubicBezTo>
                  <a:pt x="10090" y="19774"/>
                  <a:pt x="10090" y="19774"/>
                  <a:pt x="10090" y="19774"/>
                </a:cubicBezTo>
                <a:cubicBezTo>
                  <a:pt x="10090" y="20839"/>
                  <a:pt x="10878" y="21599"/>
                  <a:pt x="11982" y="21599"/>
                </a:cubicBezTo>
                <a:cubicBezTo>
                  <a:pt x="12928" y="21599"/>
                  <a:pt x="13874" y="20839"/>
                  <a:pt x="13874" y="19774"/>
                </a:cubicBezTo>
                <a:cubicBezTo>
                  <a:pt x="13874" y="19014"/>
                  <a:pt x="13874" y="19014"/>
                  <a:pt x="13874" y="19014"/>
                </a:cubicBezTo>
                <a:cubicBezTo>
                  <a:pt x="12455" y="19014"/>
                  <a:pt x="12455" y="19014"/>
                  <a:pt x="12455" y="19014"/>
                </a:cubicBezTo>
                <a:cubicBezTo>
                  <a:pt x="12455" y="19318"/>
                  <a:pt x="12455" y="19318"/>
                  <a:pt x="12455" y="19318"/>
                </a:cubicBezTo>
                <a:cubicBezTo>
                  <a:pt x="12455" y="19774"/>
                  <a:pt x="12455" y="19774"/>
                  <a:pt x="12455" y="19774"/>
                </a:cubicBezTo>
                <a:cubicBezTo>
                  <a:pt x="12455" y="20078"/>
                  <a:pt x="12297" y="20383"/>
                  <a:pt x="11982" y="20383"/>
                </a:cubicBezTo>
                <a:cubicBezTo>
                  <a:pt x="11667" y="20383"/>
                  <a:pt x="11351" y="20078"/>
                  <a:pt x="11351" y="19774"/>
                </a:cubicBezTo>
                <a:cubicBezTo>
                  <a:pt x="11351" y="19318"/>
                  <a:pt x="11351" y="19318"/>
                  <a:pt x="11351" y="19318"/>
                </a:cubicBezTo>
                <a:cubicBezTo>
                  <a:pt x="11351" y="19014"/>
                  <a:pt x="11351" y="19014"/>
                  <a:pt x="11351" y="19014"/>
                </a:cubicBezTo>
                <a:cubicBezTo>
                  <a:pt x="11351" y="17036"/>
                  <a:pt x="11351" y="17036"/>
                  <a:pt x="11351" y="17036"/>
                </a:cubicBezTo>
                <a:cubicBezTo>
                  <a:pt x="11351" y="8670"/>
                  <a:pt x="11351" y="8670"/>
                  <a:pt x="11351" y="8670"/>
                </a:cubicBezTo>
                <a:cubicBezTo>
                  <a:pt x="14820" y="8670"/>
                  <a:pt x="14820" y="8670"/>
                  <a:pt x="14820" y="8670"/>
                </a:cubicBezTo>
                <a:cubicBezTo>
                  <a:pt x="14820" y="8670"/>
                  <a:pt x="15293" y="4867"/>
                  <a:pt x="11982" y="912"/>
                </a:cubicBezTo>
                <a:cubicBezTo>
                  <a:pt x="11982" y="760"/>
                  <a:pt x="11982" y="760"/>
                  <a:pt x="11982" y="760"/>
                </a:cubicBezTo>
                <a:cubicBezTo>
                  <a:pt x="12613" y="1216"/>
                  <a:pt x="15608" y="3650"/>
                  <a:pt x="15608" y="8670"/>
                </a:cubicBezTo>
                <a:close/>
              </a:path>
            </a:pathLst>
          </a:custGeom>
          <a:solidFill>
            <a:srgbClr val="1B4367"/>
          </a:solidFill>
          <a:ln w="9525">
            <a:noFill/>
          </a:ln>
        </p:spPr>
        <p:txBody>
          <a:bodyPr lIns="68580" tIns="34290" rIns="68580" bIns="34290"/>
          <a:lstStyle/>
          <a:p>
            <a:endParaRPr lang="zh-CN" altLang="en-US">
              <a:solidFill>
                <a:schemeClr val="tx1">
                  <a:lumMod val="50000"/>
                  <a:lumOff val="50000"/>
                </a:schemeClr>
              </a:solidFill>
              <a:cs typeface="+mn-ea"/>
              <a:sym typeface="+mn-lt"/>
            </a:endParaRPr>
          </a:p>
        </p:txBody>
      </p:sp>
      <p:grpSp>
        <p:nvGrpSpPr>
          <p:cNvPr id="11" name="组合 10"/>
          <p:cNvGrpSpPr/>
          <p:nvPr/>
        </p:nvGrpSpPr>
        <p:grpSpPr>
          <a:xfrm>
            <a:off x="2355739" y="3094673"/>
            <a:ext cx="503873" cy="504825"/>
            <a:chOff x="5202" y="5131"/>
            <a:chExt cx="1058" cy="1060"/>
          </a:xfrm>
          <a:solidFill>
            <a:srgbClr val="1B4367"/>
          </a:solidFill>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0" name="组合 9"/>
          <p:cNvGrpSpPr/>
          <p:nvPr/>
        </p:nvGrpSpPr>
        <p:grpSpPr>
          <a:xfrm>
            <a:off x="6184395" y="3008471"/>
            <a:ext cx="506730" cy="506730"/>
            <a:chOff x="9978" y="7833"/>
            <a:chExt cx="1064" cy="1064"/>
          </a:xfrm>
          <a:solidFill>
            <a:srgbClr val="1B4367"/>
          </a:solidFill>
        </p:grpSpPr>
        <p:sp>
          <p:nvSpPr>
            <p:cNvPr id="175123" name="Freeform 18"/>
            <p:cNvSpPr/>
            <p:nvPr/>
          </p:nvSpPr>
          <p:spPr>
            <a:xfrm>
              <a:off x="9978" y="7833"/>
              <a:ext cx="1065" cy="1065"/>
            </a:xfrm>
            <a:custGeom>
              <a:avLst/>
              <a:gdLst>
                <a:gd name="txL" fmla="*/ 0 w 273"/>
                <a:gd name="txT" fmla="*/ 0 h 273"/>
                <a:gd name="txR" fmla="*/ 273 w 273"/>
                <a:gd name="txB" fmla="*/ 273 h 273"/>
              </a:gdLst>
              <a:ahLst/>
              <a:cxnLst>
                <a:cxn ang="0">
                  <a:pos x="168490" y="443396"/>
                </a:cxn>
                <a:cxn ang="0">
                  <a:pos x="40792" y="168490"/>
                </a:cxn>
                <a:cxn ang="0">
                  <a:pos x="317471" y="40792"/>
                </a:cxn>
                <a:cxn ang="0">
                  <a:pos x="443396" y="317471"/>
                </a:cxn>
                <a:cxn ang="0">
                  <a:pos x="168490" y="443396"/>
                </a:cxn>
              </a:cxnLst>
              <a:rect l="txL" t="txT" r="txR" b="txB"/>
              <a:pathLst>
                <a:path w="273" h="273">
                  <a:moveTo>
                    <a:pt x="95" y="250"/>
                  </a:moveTo>
                  <a:cubicBezTo>
                    <a:pt x="32" y="227"/>
                    <a:pt x="0" y="157"/>
                    <a:pt x="23" y="95"/>
                  </a:cubicBezTo>
                  <a:cubicBezTo>
                    <a:pt x="47" y="32"/>
                    <a:pt x="116" y="0"/>
                    <a:pt x="179" y="23"/>
                  </a:cubicBezTo>
                  <a:cubicBezTo>
                    <a:pt x="241" y="47"/>
                    <a:pt x="273" y="116"/>
                    <a:pt x="250" y="179"/>
                  </a:cubicBezTo>
                  <a:cubicBezTo>
                    <a:pt x="227" y="241"/>
                    <a:pt x="157" y="273"/>
                    <a:pt x="95" y="250"/>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8" name="Freeform 53"/>
            <p:cNvSpPr/>
            <p:nvPr/>
          </p:nvSpPr>
          <p:spPr>
            <a:xfrm>
              <a:off x="10251" y="8102"/>
              <a:ext cx="478" cy="321"/>
            </a:xfrm>
            <a:custGeom>
              <a:avLst/>
              <a:gdLst>
                <a:gd name="txL" fmla="*/ 0 w 123"/>
                <a:gd name="txT" fmla="*/ 0 h 82"/>
                <a:gd name="txR" fmla="*/ 123 w 123"/>
                <a:gd name="txB" fmla="*/ 82 h 82"/>
              </a:gdLst>
              <a:ahLst/>
              <a:cxnLst>
                <a:cxn ang="0">
                  <a:pos x="205111" y="46309"/>
                </a:cxn>
                <a:cxn ang="0">
                  <a:pos x="38900" y="46309"/>
                </a:cxn>
                <a:cxn ang="0">
                  <a:pos x="5305" y="146050"/>
                </a:cxn>
                <a:cxn ang="0">
                  <a:pos x="31828" y="94398"/>
                </a:cxn>
                <a:cxn ang="0">
                  <a:pos x="166210" y="85493"/>
                </a:cxn>
                <a:cxn ang="0">
                  <a:pos x="152065" y="99741"/>
                </a:cxn>
                <a:cxn ang="0">
                  <a:pos x="217488" y="99741"/>
                </a:cxn>
                <a:cxn ang="0">
                  <a:pos x="217488" y="32060"/>
                </a:cxn>
                <a:cxn ang="0">
                  <a:pos x="205111" y="46309"/>
                </a:cxn>
              </a:cxnLst>
              <a:rect l="txL" t="txT" r="txR" b="txB"/>
              <a:pathLst>
                <a:path w="123" h="82">
                  <a:moveTo>
                    <a:pt x="116" y="26"/>
                  </a:moveTo>
                  <a:cubicBezTo>
                    <a:pt x="90" y="0"/>
                    <a:pt x="48" y="0"/>
                    <a:pt x="22" y="26"/>
                  </a:cubicBezTo>
                  <a:cubicBezTo>
                    <a:pt x="7" y="41"/>
                    <a:pt x="0" y="62"/>
                    <a:pt x="3" y="82"/>
                  </a:cubicBezTo>
                  <a:cubicBezTo>
                    <a:pt x="5" y="71"/>
                    <a:pt x="10" y="61"/>
                    <a:pt x="18" y="53"/>
                  </a:cubicBezTo>
                  <a:cubicBezTo>
                    <a:pt x="39" y="33"/>
                    <a:pt x="71" y="31"/>
                    <a:pt x="94" y="48"/>
                  </a:cubicBezTo>
                  <a:cubicBezTo>
                    <a:pt x="86" y="56"/>
                    <a:pt x="86" y="56"/>
                    <a:pt x="86" y="56"/>
                  </a:cubicBezTo>
                  <a:cubicBezTo>
                    <a:pt x="123" y="56"/>
                    <a:pt x="123" y="56"/>
                    <a:pt x="123" y="56"/>
                  </a:cubicBezTo>
                  <a:cubicBezTo>
                    <a:pt x="123" y="18"/>
                    <a:pt x="123" y="18"/>
                    <a:pt x="123" y="18"/>
                  </a:cubicBezTo>
                  <a:lnTo>
                    <a:pt x="116" y="26"/>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sp>
          <p:nvSpPr>
            <p:cNvPr id="175159" name="Freeform 54"/>
            <p:cNvSpPr/>
            <p:nvPr/>
          </p:nvSpPr>
          <p:spPr>
            <a:xfrm>
              <a:off x="10303" y="8357"/>
              <a:ext cx="478" cy="318"/>
            </a:xfrm>
            <a:custGeom>
              <a:avLst/>
              <a:gdLst>
                <a:gd name="txL" fmla="*/ 0 w 123"/>
                <a:gd name="txT" fmla="*/ 0 h 81"/>
                <a:gd name="txR" fmla="*/ 123 w 123"/>
                <a:gd name="txB" fmla="*/ 81 h 81"/>
              </a:gdLst>
              <a:ahLst/>
              <a:cxnLst>
                <a:cxn ang="0">
                  <a:pos x="14145" y="98092"/>
                </a:cxn>
                <a:cxn ang="0">
                  <a:pos x="180355" y="98092"/>
                </a:cxn>
                <a:cxn ang="0">
                  <a:pos x="213951" y="0"/>
                </a:cxn>
                <a:cxn ang="0">
                  <a:pos x="185660" y="49938"/>
                </a:cxn>
                <a:cxn ang="0">
                  <a:pos x="53046" y="58855"/>
                </a:cxn>
                <a:cxn ang="0">
                  <a:pos x="67191" y="44587"/>
                </a:cxn>
                <a:cxn ang="0">
                  <a:pos x="0" y="44587"/>
                </a:cxn>
                <a:cxn ang="0">
                  <a:pos x="0" y="112360"/>
                </a:cxn>
                <a:cxn ang="0">
                  <a:pos x="14145" y="98092"/>
                </a:cxn>
              </a:cxnLst>
              <a:rect l="txL" t="txT" r="txR" b="txB"/>
              <a:pathLst>
                <a:path w="123" h="81">
                  <a:moveTo>
                    <a:pt x="8" y="55"/>
                  </a:moveTo>
                  <a:cubicBezTo>
                    <a:pt x="34" y="81"/>
                    <a:pt x="76" y="81"/>
                    <a:pt x="102" y="55"/>
                  </a:cubicBezTo>
                  <a:cubicBezTo>
                    <a:pt x="117" y="40"/>
                    <a:pt x="123" y="19"/>
                    <a:pt x="121" y="0"/>
                  </a:cubicBezTo>
                  <a:cubicBezTo>
                    <a:pt x="118" y="10"/>
                    <a:pt x="113" y="20"/>
                    <a:pt x="105" y="28"/>
                  </a:cubicBezTo>
                  <a:cubicBezTo>
                    <a:pt x="85" y="48"/>
                    <a:pt x="52" y="50"/>
                    <a:pt x="30" y="33"/>
                  </a:cubicBezTo>
                  <a:cubicBezTo>
                    <a:pt x="38" y="25"/>
                    <a:pt x="38" y="25"/>
                    <a:pt x="38" y="25"/>
                  </a:cubicBezTo>
                  <a:cubicBezTo>
                    <a:pt x="0" y="25"/>
                    <a:pt x="0" y="25"/>
                    <a:pt x="0" y="25"/>
                  </a:cubicBezTo>
                  <a:cubicBezTo>
                    <a:pt x="0" y="63"/>
                    <a:pt x="0" y="63"/>
                    <a:pt x="0" y="63"/>
                  </a:cubicBezTo>
                  <a:lnTo>
                    <a:pt x="8" y="55"/>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8" name="组合 7"/>
          <p:cNvGrpSpPr/>
          <p:nvPr/>
        </p:nvGrpSpPr>
        <p:grpSpPr>
          <a:xfrm>
            <a:off x="4261007" y="1792330"/>
            <a:ext cx="504825" cy="501968"/>
            <a:chOff x="8470" y="2554"/>
            <a:chExt cx="1060" cy="1054"/>
          </a:xfrm>
          <a:solidFill>
            <a:srgbClr val="1B4367"/>
          </a:solidFill>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5" name="组合 4"/>
          <p:cNvGrpSpPr/>
          <p:nvPr/>
        </p:nvGrpSpPr>
        <p:grpSpPr>
          <a:xfrm>
            <a:off x="3017118" y="2091690"/>
            <a:ext cx="450533" cy="452438"/>
            <a:chOff x="4704" y="4364"/>
            <a:chExt cx="946" cy="950"/>
          </a:xfrm>
          <a:solidFill>
            <a:srgbClr val="1B4367"/>
          </a:solidFill>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grpSp>
        <p:nvGrpSpPr>
          <p:cNvPr id="15" name="组合 14"/>
          <p:cNvGrpSpPr/>
          <p:nvPr/>
        </p:nvGrpSpPr>
        <p:grpSpPr>
          <a:xfrm>
            <a:off x="5608395" y="2088357"/>
            <a:ext cx="504349" cy="506254"/>
            <a:chOff x="4030" y="4930"/>
            <a:chExt cx="840" cy="843"/>
          </a:xfrm>
          <a:solidFill>
            <a:srgbClr val="1B4367"/>
          </a:solidFill>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grpFill/>
            <a:ln w="9525">
              <a:noFill/>
            </a:ln>
          </p:spPr>
          <p:txBody>
            <a:bodyPr/>
            <a:lstStyle/>
            <a:p>
              <a:endParaRPr lang="zh-CN" altLang="en-US">
                <a:solidFill>
                  <a:schemeClr val="tx1">
                    <a:lumMod val="50000"/>
                    <a:lumOff val="50000"/>
                  </a:schemeClr>
                </a:solidFill>
                <a:cs typeface="+mn-ea"/>
                <a:sym typeface="+mn-lt"/>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50000"/>
                    <a:lumOff val="50000"/>
                  </a:schemeClr>
                </a:solidFill>
                <a:cs typeface="+mn-ea"/>
                <a:sym typeface="+mn-lt"/>
              </a:endParaRPr>
            </a:p>
          </p:txBody>
        </p:sp>
      </p:grpSp>
      <p:sp>
        <p:nvSpPr>
          <p:cNvPr id="39962" name="TextBox 1210"/>
          <p:cNvSpPr/>
          <p:nvPr/>
        </p:nvSpPr>
        <p:spPr>
          <a:xfrm>
            <a:off x="1663764" y="1900966"/>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书架管理模块</a:t>
            </a:r>
          </a:p>
        </p:txBody>
      </p:sp>
      <p:sp>
        <p:nvSpPr>
          <p:cNvPr id="18" name="文本框 17"/>
          <p:cNvSpPr txBox="1"/>
          <p:nvPr/>
        </p:nvSpPr>
        <p:spPr>
          <a:xfrm>
            <a:off x="1022174" y="2184050"/>
            <a:ext cx="1840230"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en-US" sz="1000" dirty="0">
                <a:solidFill>
                  <a:schemeClr val="tx1">
                    <a:lumMod val="75000"/>
                    <a:lumOff val="25000"/>
                  </a:schemeClr>
                </a:solidFill>
                <a:cs typeface="+mn-ea"/>
                <a:sym typeface="+mn-lt"/>
              </a:rPr>
              <a:t>本文中的电子书阅读器书架管理模块包含添加书籍、删除书籍、查看书籍信息、下载书籍、打开书籍等功能。</a:t>
            </a:r>
            <a:endParaRPr lang="zh-CN" altLang="da-DK" sz="1000" dirty="0">
              <a:solidFill>
                <a:schemeClr val="tx1">
                  <a:lumMod val="75000"/>
                  <a:lumOff val="25000"/>
                </a:schemeClr>
              </a:solidFill>
              <a:cs typeface="+mn-ea"/>
              <a:sym typeface="+mn-lt"/>
            </a:endParaRPr>
          </a:p>
        </p:txBody>
      </p:sp>
      <p:sp>
        <p:nvSpPr>
          <p:cNvPr id="20" name="TextBox 1210"/>
          <p:cNvSpPr/>
          <p:nvPr/>
        </p:nvSpPr>
        <p:spPr>
          <a:xfrm>
            <a:off x="1096035" y="3053074"/>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用户管理模块</a:t>
            </a:r>
          </a:p>
        </p:txBody>
      </p:sp>
      <p:sp>
        <p:nvSpPr>
          <p:cNvPr id="21" name="文本框 20"/>
          <p:cNvSpPr txBox="1"/>
          <p:nvPr/>
        </p:nvSpPr>
        <p:spPr>
          <a:xfrm>
            <a:off x="463427" y="3335027"/>
            <a:ext cx="1840230"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en-US" sz="1000" dirty="0">
                <a:solidFill>
                  <a:schemeClr val="tx1">
                    <a:lumMod val="75000"/>
                    <a:lumOff val="25000"/>
                  </a:schemeClr>
                </a:solidFill>
                <a:cs typeface="+mn-ea"/>
                <a:sym typeface="+mn-lt"/>
              </a:rPr>
              <a:t>本文中的电子书阅读器用户管理模块包含用户登陆、用户注册、查看和修改个人资料、浏览历史记录五个功能。</a:t>
            </a:r>
            <a:endParaRPr lang="zh-CN" altLang="da-DK" sz="1000" dirty="0">
              <a:solidFill>
                <a:schemeClr val="tx1">
                  <a:lumMod val="75000"/>
                  <a:lumOff val="25000"/>
                </a:schemeClr>
              </a:solidFill>
              <a:cs typeface="+mn-ea"/>
              <a:sym typeface="+mn-lt"/>
            </a:endParaRPr>
          </a:p>
        </p:txBody>
      </p:sp>
      <p:sp>
        <p:nvSpPr>
          <p:cNvPr id="22" name="TextBox 1210"/>
          <p:cNvSpPr/>
          <p:nvPr/>
        </p:nvSpPr>
        <p:spPr>
          <a:xfrm>
            <a:off x="4046919" y="735093"/>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阅读管理模块</a:t>
            </a:r>
          </a:p>
        </p:txBody>
      </p:sp>
      <p:sp>
        <p:nvSpPr>
          <p:cNvPr id="23" name="文本框 22"/>
          <p:cNvSpPr txBox="1"/>
          <p:nvPr/>
        </p:nvSpPr>
        <p:spPr>
          <a:xfrm>
            <a:off x="3734663" y="971208"/>
            <a:ext cx="1840230"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电子书阅读器阅读管理模块包含查看书籍简介、阅读设置、下载书籍、查看目录、更换阅读源等功能。</a:t>
            </a:r>
            <a:endParaRPr lang="zh-CN" altLang="da-DK" sz="1000" dirty="0">
              <a:solidFill>
                <a:schemeClr val="tx1">
                  <a:lumMod val="75000"/>
                  <a:lumOff val="25000"/>
                </a:schemeClr>
              </a:solidFill>
              <a:cs typeface="+mn-ea"/>
              <a:sym typeface="+mn-lt"/>
            </a:endParaRPr>
          </a:p>
        </p:txBody>
      </p:sp>
      <p:sp>
        <p:nvSpPr>
          <p:cNvPr id="25" name="TextBox 1210"/>
          <p:cNvSpPr/>
          <p:nvPr/>
        </p:nvSpPr>
        <p:spPr>
          <a:xfrm>
            <a:off x="6136754" y="1961294"/>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书城管理模块</a:t>
            </a:r>
          </a:p>
        </p:txBody>
      </p:sp>
      <p:sp>
        <p:nvSpPr>
          <p:cNvPr id="12" name="文本框 11"/>
          <p:cNvSpPr txBox="1"/>
          <p:nvPr/>
        </p:nvSpPr>
        <p:spPr>
          <a:xfrm>
            <a:off x="6128369" y="2231817"/>
            <a:ext cx="1840230"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电子书阅读器书城管理模块包含出版物书城、小说书城、书籍分类、书籍排行榜等功能。</a:t>
            </a:r>
            <a:endParaRPr lang="zh-CN" altLang="da-DK" sz="1000" dirty="0">
              <a:solidFill>
                <a:schemeClr val="tx1">
                  <a:lumMod val="75000"/>
                  <a:lumOff val="25000"/>
                </a:schemeClr>
              </a:solidFill>
              <a:cs typeface="+mn-ea"/>
              <a:sym typeface="+mn-lt"/>
            </a:endParaRPr>
          </a:p>
        </p:txBody>
      </p:sp>
      <p:sp>
        <p:nvSpPr>
          <p:cNvPr id="13" name="TextBox 1210"/>
          <p:cNvSpPr/>
          <p:nvPr/>
        </p:nvSpPr>
        <p:spPr>
          <a:xfrm>
            <a:off x="6695477" y="2897968"/>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系统设置模块</a:t>
            </a:r>
          </a:p>
        </p:txBody>
      </p:sp>
      <p:sp>
        <p:nvSpPr>
          <p:cNvPr id="30" name="文本框 29"/>
          <p:cNvSpPr txBox="1"/>
          <p:nvPr/>
        </p:nvSpPr>
        <p:spPr>
          <a:xfrm>
            <a:off x="6694388" y="3168492"/>
            <a:ext cx="1840230"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电子书阅读器系统设置模块包含意见反馈、清除缓存、关于阅读、检查更新等功能。</a:t>
            </a:r>
            <a:endParaRPr lang="zh-CN" altLang="da-DK" sz="1000" dirty="0">
              <a:solidFill>
                <a:schemeClr val="tx1">
                  <a:lumMod val="75000"/>
                  <a:lumOff val="25000"/>
                </a:schemeClr>
              </a:solidFill>
              <a:cs typeface="+mn-ea"/>
              <a:sym typeface="+mn-lt"/>
            </a:endParaRPr>
          </a:p>
        </p:txBody>
      </p:sp>
      <p:sp>
        <p:nvSpPr>
          <p:cNvPr id="32"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 </a:t>
            </a:r>
            <a:r>
              <a:rPr lang="zh-CN" altLang="en-US" sz="1700" b="1" dirty="0">
                <a:solidFill>
                  <a:srgbClr val="1B4367"/>
                </a:solidFill>
                <a:cs typeface="+mn-ea"/>
                <a:sym typeface="+mn-lt"/>
              </a:rPr>
              <a:t>系统功能需求分析 </a:t>
            </a:r>
          </a:p>
        </p:txBody>
      </p:sp>
      <p:cxnSp>
        <p:nvCxnSpPr>
          <p:cNvPr id="31" name="直接连接符 30"/>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3" name="Picture 2" descr="C:\Users\HawkJia\Desktop\logo.png">
            <a:extLst>
              <a:ext uri="{FF2B5EF4-FFF2-40B4-BE49-F238E27FC236}">
                <a16:creationId xmlns:a16="http://schemas.microsoft.com/office/drawing/2014/main" id="{CB74C6BD-AF34-482C-9426-B67FF296D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300"/>
                                        <p:tgtEl>
                                          <p:spTgt spid="31"/>
                                        </p:tgtEl>
                                      </p:cBhvr>
                                    </p:animEffect>
                                  </p:childTnLst>
                                </p:cTn>
                              </p:par>
                            </p:childTnLst>
                          </p:cTn>
                        </p:par>
                        <p:par>
                          <p:cTn id="16" fill="hold">
                            <p:stCondLst>
                              <p:cond delay="1300"/>
                            </p:stCondLst>
                            <p:childTnLst>
                              <p:par>
                                <p:cTn id="17" presetID="22" presetClass="entr" presetSubtype="4" fill="hold" grpId="0" nodeType="afterEffect">
                                  <p:stCondLst>
                                    <p:cond delay="0"/>
                                  </p:stCondLst>
                                  <p:childTnLst>
                                    <p:set>
                                      <p:cBhvr>
                                        <p:cTn id="18" dur="1" fill="hold">
                                          <p:stCondLst>
                                            <p:cond delay="0"/>
                                          </p:stCondLst>
                                        </p:cTn>
                                        <p:tgtEl>
                                          <p:spTgt spid="23574"/>
                                        </p:tgtEl>
                                        <p:attrNameLst>
                                          <p:attrName>style.visibility</p:attrName>
                                        </p:attrNameLst>
                                      </p:cBhvr>
                                      <p:to>
                                        <p:strVal val="visible"/>
                                      </p:to>
                                    </p:set>
                                    <p:animEffect transition="in" filter="wipe(down)">
                                      <p:cBhvr>
                                        <p:cTn id="19" dur="500"/>
                                        <p:tgtEl>
                                          <p:spTgt spid="23574"/>
                                        </p:tgtEl>
                                      </p:cBhvr>
                                    </p:animEffect>
                                  </p:childTnLst>
                                </p:cTn>
                              </p:par>
                            </p:childTnLst>
                          </p:cTn>
                        </p:par>
                        <p:par>
                          <p:cTn id="20" fill="hold">
                            <p:stCondLst>
                              <p:cond delay="1800"/>
                            </p:stCondLst>
                            <p:childTnLst>
                              <p:par>
                                <p:cTn id="21" presetID="53" presetClass="entr" presetSubtype="16"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300"/>
                            </p:stCondLst>
                            <p:childTnLst>
                              <p:par>
                                <p:cTn id="27" presetID="42"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par>
                          <p:cTn id="37" fill="hold">
                            <p:stCondLst>
                              <p:cond delay="3300"/>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3800"/>
                            </p:stCondLst>
                            <p:childTnLst>
                              <p:par>
                                <p:cTn id="44" presetID="42" presetClass="entr" presetSubtype="0" fill="hold" grpId="0" nodeType="afterEffect">
                                  <p:stCondLst>
                                    <p:cond delay="0"/>
                                  </p:stCondLst>
                                  <p:childTnLst>
                                    <p:set>
                                      <p:cBhvr>
                                        <p:cTn id="45" dur="1" fill="hold">
                                          <p:stCondLst>
                                            <p:cond delay="0"/>
                                          </p:stCondLst>
                                        </p:cTn>
                                        <p:tgtEl>
                                          <p:spTgt spid="39962"/>
                                        </p:tgtEl>
                                        <p:attrNameLst>
                                          <p:attrName>style.visibility</p:attrName>
                                        </p:attrNameLst>
                                      </p:cBhvr>
                                      <p:to>
                                        <p:strVal val="visible"/>
                                      </p:to>
                                    </p:set>
                                    <p:animEffect transition="in" filter="fade">
                                      <p:cBhvr>
                                        <p:cTn id="46" dur="1000"/>
                                        <p:tgtEl>
                                          <p:spTgt spid="39962"/>
                                        </p:tgtEl>
                                      </p:cBhvr>
                                    </p:animEffect>
                                    <p:anim calcmode="lin" valueType="num">
                                      <p:cBhvr>
                                        <p:cTn id="47" dur="1000" fill="hold"/>
                                        <p:tgtEl>
                                          <p:spTgt spid="39962"/>
                                        </p:tgtEl>
                                        <p:attrNameLst>
                                          <p:attrName>ppt_x</p:attrName>
                                        </p:attrNameLst>
                                      </p:cBhvr>
                                      <p:tavLst>
                                        <p:tav tm="0">
                                          <p:val>
                                            <p:strVal val="#ppt_x"/>
                                          </p:val>
                                        </p:tav>
                                        <p:tav tm="100000">
                                          <p:val>
                                            <p:strVal val="#ppt_x"/>
                                          </p:val>
                                        </p:tav>
                                      </p:tavLst>
                                    </p:anim>
                                    <p:anim calcmode="lin" valueType="num">
                                      <p:cBhvr>
                                        <p:cTn id="48" dur="1000" fill="hold"/>
                                        <p:tgtEl>
                                          <p:spTgt spid="3996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childTnLst>
                          </p:cTn>
                        </p:par>
                        <p:par>
                          <p:cTn id="54" fill="hold">
                            <p:stCondLst>
                              <p:cond delay="4800"/>
                            </p:stCondLst>
                            <p:childTnLst>
                              <p:par>
                                <p:cTn id="55" presetID="53" presetClass="entr" presetSubtype="16"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childTnLst>
                          </p:cTn>
                        </p:par>
                        <p:par>
                          <p:cTn id="60" fill="hold">
                            <p:stCondLst>
                              <p:cond delay="5300"/>
                            </p:stCondLst>
                            <p:childTnLst>
                              <p:par>
                                <p:cTn id="61" presetID="42"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childTnLst>
                          </p:cTn>
                        </p:par>
                        <p:par>
                          <p:cTn id="71" fill="hold">
                            <p:stCondLst>
                              <p:cond delay="6300"/>
                            </p:stCondLst>
                            <p:childTnLst>
                              <p:par>
                                <p:cTn id="72" presetID="53" presetClass="entr" presetSubtype="16"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500" fill="hold"/>
                                        <p:tgtEl>
                                          <p:spTgt spid="15"/>
                                        </p:tgtEl>
                                        <p:attrNameLst>
                                          <p:attrName>ppt_w</p:attrName>
                                        </p:attrNameLst>
                                      </p:cBhvr>
                                      <p:tavLst>
                                        <p:tav tm="0">
                                          <p:val>
                                            <p:fltVal val="0"/>
                                          </p:val>
                                        </p:tav>
                                        <p:tav tm="100000">
                                          <p:val>
                                            <p:strVal val="#ppt_w"/>
                                          </p:val>
                                        </p:tav>
                                      </p:tavLst>
                                    </p:anim>
                                    <p:anim calcmode="lin" valueType="num">
                                      <p:cBhvr>
                                        <p:cTn id="75" dur="500" fill="hold"/>
                                        <p:tgtEl>
                                          <p:spTgt spid="15"/>
                                        </p:tgtEl>
                                        <p:attrNameLst>
                                          <p:attrName>ppt_h</p:attrName>
                                        </p:attrNameLst>
                                      </p:cBhvr>
                                      <p:tavLst>
                                        <p:tav tm="0">
                                          <p:val>
                                            <p:fltVal val="0"/>
                                          </p:val>
                                        </p:tav>
                                        <p:tav tm="100000">
                                          <p:val>
                                            <p:strVal val="#ppt_h"/>
                                          </p:val>
                                        </p:tav>
                                      </p:tavLst>
                                    </p:anim>
                                    <p:animEffect transition="in" filter="fade">
                                      <p:cBhvr>
                                        <p:cTn id="76" dur="500"/>
                                        <p:tgtEl>
                                          <p:spTgt spid="15"/>
                                        </p:tgtEl>
                                      </p:cBhvr>
                                    </p:animEffect>
                                  </p:childTnLst>
                                </p:cTn>
                              </p:par>
                            </p:childTnLst>
                          </p:cTn>
                        </p:par>
                        <p:par>
                          <p:cTn id="77" fill="hold">
                            <p:stCondLst>
                              <p:cond delay="6800"/>
                            </p:stCondLst>
                            <p:childTnLst>
                              <p:par>
                                <p:cTn id="78" presetID="42"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000"/>
                                        <p:tgtEl>
                                          <p:spTgt spid="25"/>
                                        </p:tgtEl>
                                      </p:cBhvr>
                                    </p:animEffect>
                                    <p:anim calcmode="lin" valueType="num">
                                      <p:cBhvr>
                                        <p:cTn id="81" dur="1000" fill="hold"/>
                                        <p:tgtEl>
                                          <p:spTgt spid="25"/>
                                        </p:tgtEl>
                                        <p:attrNameLst>
                                          <p:attrName>ppt_x</p:attrName>
                                        </p:attrNameLst>
                                      </p:cBhvr>
                                      <p:tavLst>
                                        <p:tav tm="0">
                                          <p:val>
                                            <p:strVal val="#ppt_x"/>
                                          </p:val>
                                        </p:tav>
                                        <p:tav tm="100000">
                                          <p:val>
                                            <p:strVal val="#ppt_x"/>
                                          </p:val>
                                        </p:tav>
                                      </p:tavLst>
                                    </p:anim>
                                    <p:anim calcmode="lin" valueType="num">
                                      <p:cBhvr>
                                        <p:cTn id="82" dur="1000" fill="hold"/>
                                        <p:tgtEl>
                                          <p:spTgt spid="2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1000"/>
                                        <p:tgtEl>
                                          <p:spTgt spid="12"/>
                                        </p:tgtEl>
                                      </p:cBhvr>
                                    </p:animEffect>
                                    <p:anim calcmode="lin" valueType="num">
                                      <p:cBhvr>
                                        <p:cTn id="86" dur="1000" fill="hold"/>
                                        <p:tgtEl>
                                          <p:spTgt spid="12"/>
                                        </p:tgtEl>
                                        <p:attrNameLst>
                                          <p:attrName>ppt_x</p:attrName>
                                        </p:attrNameLst>
                                      </p:cBhvr>
                                      <p:tavLst>
                                        <p:tav tm="0">
                                          <p:val>
                                            <p:strVal val="#ppt_x"/>
                                          </p:val>
                                        </p:tav>
                                        <p:tav tm="100000">
                                          <p:val>
                                            <p:strVal val="#ppt_x"/>
                                          </p:val>
                                        </p:tav>
                                      </p:tavLst>
                                    </p:anim>
                                    <p:anim calcmode="lin" valueType="num">
                                      <p:cBhvr>
                                        <p:cTn id="87" dur="1000" fill="hold"/>
                                        <p:tgtEl>
                                          <p:spTgt spid="12"/>
                                        </p:tgtEl>
                                        <p:attrNameLst>
                                          <p:attrName>ppt_y</p:attrName>
                                        </p:attrNameLst>
                                      </p:cBhvr>
                                      <p:tavLst>
                                        <p:tav tm="0">
                                          <p:val>
                                            <p:strVal val="#ppt_y+.1"/>
                                          </p:val>
                                        </p:tav>
                                        <p:tav tm="100000">
                                          <p:val>
                                            <p:strVal val="#ppt_y"/>
                                          </p:val>
                                        </p:tav>
                                      </p:tavLst>
                                    </p:anim>
                                  </p:childTnLst>
                                </p:cTn>
                              </p:par>
                            </p:childTnLst>
                          </p:cTn>
                        </p:par>
                        <p:par>
                          <p:cTn id="88" fill="hold">
                            <p:stCondLst>
                              <p:cond delay="7800"/>
                            </p:stCondLst>
                            <p:childTnLst>
                              <p:par>
                                <p:cTn id="89" presetID="53" presetClass="entr" presetSubtype="16"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p:cTn id="91" dur="500" fill="hold"/>
                                        <p:tgtEl>
                                          <p:spTgt spid="10"/>
                                        </p:tgtEl>
                                        <p:attrNameLst>
                                          <p:attrName>ppt_w</p:attrName>
                                        </p:attrNameLst>
                                      </p:cBhvr>
                                      <p:tavLst>
                                        <p:tav tm="0">
                                          <p:val>
                                            <p:fltVal val="0"/>
                                          </p:val>
                                        </p:tav>
                                        <p:tav tm="100000">
                                          <p:val>
                                            <p:strVal val="#ppt_w"/>
                                          </p:val>
                                        </p:tav>
                                      </p:tavLst>
                                    </p:anim>
                                    <p:anim calcmode="lin" valueType="num">
                                      <p:cBhvr>
                                        <p:cTn id="92" dur="500" fill="hold"/>
                                        <p:tgtEl>
                                          <p:spTgt spid="10"/>
                                        </p:tgtEl>
                                        <p:attrNameLst>
                                          <p:attrName>ppt_h</p:attrName>
                                        </p:attrNameLst>
                                      </p:cBhvr>
                                      <p:tavLst>
                                        <p:tav tm="0">
                                          <p:val>
                                            <p:fltVal val="0"/>
                                          </p:val>
                                        </p:tav>
                                        <p:tav tm="100000">
                                          <p:val>
                                            <p:strVal val="#ppt_h"/>
                                          </p:val>
                                        </p:tav>
                                      </p:tavLst>
                                    </p:anim>
                                    <p:animEffect transition="in" filter="fade">
                                      <p:cBhvr>
                                        <p:cTn id="93" dur="500"/>
                                        <p:tgtEl>
                                          <p:spTgt spid="10"/>
                                        </p:tgtEl>
                                      </p:cBhvr>
                                    </p:animEffect>
                                  </p:childTnLst>
                                </p:cTn>
                              </p:par>
                            </p:childTnLst>
                          </p:cTn>
                        </p:par>
                        <p:par>
                          <p:cTn id="94" fill="hold">
                            <p:stCondLst>
                              <p:cond delay="83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fade">
                                      <p:cBhvr>
                                        <p:cTn id="102" dur="1000"/>
                                        <p:tgtEl>
                                          <p:spTgt spid="30"/>
                                        </p:tgtEl>
                                      </p:cBhvr>
                                    </p:animEffect>
                                    <p:anim calcmode="lin" valueType="num">
                                      <p:cBhvr>
                                        <p:cTn id="103" dur="1000" fill="hold"/>
                                        <p:tgtEl>
                                          <p:spTgt spid="30"/>
                                        </p:tgtEl>
                                        <p:attrNameLst>
                                          <p:attrName>ppt_x</p:attrName>
                                        </p:attrNameLst>
                                      </p:cBhvr>
                                      <p:tavLst>
                                        <p:tav tm="0">
                                          <p:val>
                                            <p:strVal val="#ppt_x"/>
                                          </p:val>
                                        </p:tav>
                                        <p:tav tm="100000">
                                          <p:val>
                                            <p:strVal val="#ppt_x"/>
                                          </p:val>
                                        </p:tav>
                                      </p:tavLst>
                                    </p:anim>
                                    <p:anim calcmode="lin" valueType="num">
                                      <p:cBhvr>
                                        <p:cTn id="10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animBg="1"/>
      <p:bldP spid="39962" grpId="0"/>
      <p:bldP spid="18" grpId="0"/>
      <p:bldP spid="20" grpId="0"/>
      <p:bldP spid="21" grpId="0"/>
      <p:bldP spid="22" grpId="0"/>
      <p:bldP spid="23" grpId="0"/>
      <p:bldP spid="25" grpId="0"/>
      <p:bldP spid="12" grpId="0"/>
      <p:bldP spid="13"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 Placeholder 2"/>
          <p:cNvSpPr txBox="1"/>
          <p:nvPr/>
        </p:nvSpPr>
        <p:spPr>
          <a:xfrm>
            <a:off x="19069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用户注册</a:t>
            </a:r>
          </a:p>
        </p:txBody>
      </p:sp>
      <p:sp>
        <p:nvSpPr>
          <p:cNvPr id="89" name="Text Placeholder 8"/>
          <p:cNvSpPr txBox="1"/>
          <p:nvPr/>
        </p:nvSpPr>
        <p:spPr>
          <a:xfrm>
            <a:off x="19069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游客通过在此模块进行注册，注册信息包括用户名、用户密码等必要信息，如果用户不注册和登录，默认以游客身份进入软件</a:t>
            </a:r>
          </a:p>
        </p:txBody>
      </p:sp>
      <p:sp>
        <p:nvSpPr>
          <p:cNvPr id="2" name="Text Placeholder 2"/>
          <p:cNvSpPr txBox="1"/>
          <p:nvPr/>
        </p:nvSpPr>
        <p:spPr>
          <a:xfrm>
            <a:off x="19069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管理账户信息</a:t>
            </a:r>
          </a:p>
        </p:txBody>
      </p:sp>
      <p:sp>
        <p:nvSpPr>
          <p:cNvPr id="3" name="Text Placeholder 8"/>
          <p:cNvSpPr txBox="1"/>
          <p:nvPr/>
        </p:nvSpPr>
        <p:spPr>
          <a:xfrm>
            <a:off x="19069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目前本软件的账户信息，主要 涉及到用户个人资料的管理、历史记录管理。个人资料管理包括查看和修改，历史记录管理包括删除和查看。</a:t>
            </a:r>
          </a:p>
        </p:txBody>
      </p:sp>
      <p:sp>
        <p:nvSpPr>
          <p:cNvPr id="37" name="文本框 15"/>
          <p:cNvSpPr txBox="1"/>
          <p:nvPr/>
        </p:nvSpPr>
        <p:spPr>
          <a:xfrm>
            <a:off x="709386" y="309785"/>
            <a:ext cx="2261711" cy="346249"/>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3.1.1</a:t>
            </a:r>
            <a:r>
              <a:rPr lang="zh-CN" altLang="en-US" sz="1800" b="1" dirty="0">
                <a:solidFill>
                  <a:srgbClr val="1B4367"/>
                </a:solidFill>
                <a:cs typeface="+mn-ea"/>
                <a:sym typeface="+mn-lt"/>
              </a:rPr>
              <a:t>用户管理模块</a:t>
            </a:r>
          </a:p>
        </p:txBody>
      </p:sp>
      <p:grpSp>
        <p:nvGrpSpPr>
          <p:cNvPr id="18" name="组合 17"/>
          <p:cNvGrpSpPr/>
          <p:nvPr/>
        </p:nvGrpSpPr>
        <p:grpSpPr>
          <a:xfrm>
            <a:off x="1249193" y="1314056"/>
            <a:ext cx="602227" cy="602227"/>
            <a:chOff x="1201568" y="1323581"/>
            <a:chExt cx="602227" cy="602227"/>
          </a:xfrm>
          <a:solidFill>
            <a:schemeClr val="bg1"/>
          </a:solidFill>
        </p:grpSpPr>
        <p:sp>
          <p:nvSpPr>
            <p:cNvPr id="15" name="泪滴形 14"/>
            <p:cNvSpPr/>
            <p:nvPr/>
          </p:nvSpPr>
          <p:spPr>
            <a:xfrm>
              <a:off x="1201568" y="13235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370273" y="1442634"/>
              <a:ext cx="264816" cy="364121"/>
              <a:chOff x="6766243" y="2767965"/>
              <a:chExt cx="139700" cy="192088"/>
            </a:xfrm>
            <a:grpFill/>
          </p:grpSpPr>
          <p:sp>
            <p:nvSpPr>
              <p:cNvPr id="31762" name="Rectangle 27"/>
              <p:cNvSpPr/>
              <p:nvPr/>
            </p:nvSpPr>
            <p:spPr>
              <a:xfrm>
                <a:off x="6766243" y="2807653"/>
                <a:ext cx="22225" cy="152400"/>
              </a:xfrm>
              <a:prstGeom prst="rect">
                <a:avLst/>
              </a:prstGeom>
              <a:grpFill/>
              <a:ln w="9525">
                <a:noFill/>
                <a:miter/>
              </a:ln>
            </p:spPr>
            <p:txBody>
              <a:bodyPr/>
              <a:lstStyle/>
              <a:p>
                <a:pPr lvl="0" eaLnBrk="1" hangingPunct="1"/>
                <a:endParaRPr lang="zh-CN" altLang="en-US" dirty="0">
                  <a:cs typeface="+mn-ea"/>
                  <a:sym typeface="+mn-lt"/>
                </a:endParaRPr>
              </a:p>
            </p:txBody>
          </p:sp>
          <p:sp>
            <p:nvSpPr>
              <p:cNvPr id="31763" name="Rectangle 28"/>
              <p:cNvSpPr/>
              <p:nvPr/>
            </p:nvSpPr>
            <p:spPr>
              <a:xfrm>
                <a:off x="6807518" y="2783840"/>
                <a:ext cx="20637" cy="176213"/>
              </a:xfrm>
              <a:prstGeom prst="rect">
                <a:avLst/>
              </a:prstGeom>
              <a:grpFill/>
              <a:ln w="9525">
                <a:noFill/>
                <a:miter/>
              </a:ln>
            </p:spPr>
            <p:txBody>
              <a:bodyPr/>
              <a:lstStyle/>
              <a:p>
                <a:pPr lvl="0" eaLnBrk="1" hangingPunct="1"/>
                <a:endParaRPr lang="zh-CN" altLang="en-US" dirty="0">
                  <a:cs typeface="+mn-ea"/>
                  <a:sym typeface="+mn-lt"/>
                </a:endParaRPr>
              </a:p>
            </p:txBody>
          </p:sp>
          <p:sp>
            <p:nvSpPr>
              <p:cNvPr id="31764" name="Rectangle 29"/>
              <p:cNvSpPr/>
              <p:nvPr/>
            </p:nvSpPr>
            <p:spPr>
              <a:xfrm>
                <a:off x="6844030" y="2767965"/>
                <a:ext cx="22225" cy="192088"/>
              </a:xfrm>
              <a:prstGeom prst="rect">
                <a:avLst/>
              </a:prstGeom>
              <a:grpFill/>
              <a:ln w="9525">
                <a:noFill/>
                <a:miter/>
              </a:ln>
            </p:spPr>
            <p:txBody>
              <a:bodyPr/>
              <a:lstStyle/>
              <a:p>
                <a:pPr lvl="0" eaLnBrk="1" hangingPunct="1"/>
                <a:endParaRPr lang="zh-CN" altLang="en-US" dirty="0">
                  <a:cs typeface="+mn-ea"/>
                  <a:sym typeface="+mn-lt"/>
                </a:endParaRPr>
              </a:p>
            </p:txBody>
          </p:sp>
          <p:sp>
            <p:nvSpPr>
              <p:cNvPr id="31765" name="Rectangle 30"/>
              <p:cNvSpPr/>
              <p:nvPr/>
            </p:nvSpPr>
            <p:spPr>
              <a:xfrm>
                <a:off x="6882130" y="2866390"/>
                <a:ext cx="23813" cy="93663"/>
              </a:xfrm>
              <a:prstGeom prst="rect">
                <a:avLst/>
              </a:prstGeom>
              <a:grpFill/>
              <a:ln w="9525">
                <a:noFill/>
                <a:miter/>
              </a:ln>
            </p:spPr>
            <p:txBody>
              <a:bodyPr/>
              <a:lstStyle/>
              <a:p>
                <a:pPr lvl="0" eaLnBrk="1" hangingPunct="1"/>
                <a:endParaRPr lang="zh-CN" altLang="en-US" dirty="0">
                  <a:cs typeface="+mn-ea"/>
                  <a:sym typeface="+mn-lt"/>
                </a:endParaRPr>
              </a:p>
            </p:txBody>
          </p:sp>
        </p:grpSp>
      </p:grpSp>
      <p:grpSp>
        <p:nvGrpSpPr>
          <p:cNvPr id="19" name="组合 18"/>
          <p:cNvGrpSpPr/>
          <p:nvPr/>
        </p:nvGrpSpPr>
        <p:grpSpPr>
          <a:xfrm>
            <a:off x="1249193" y="2969162"/>
            <a:ext cx="602227" cy="602227"/>
            <a:chOff x="1201568" y="2978687"/>
            <a:chExt cx="602227" cy="602227"/>
          </a:xfrm>
          <a:solidFill>
            <a:schemeClr val="bg1"/>
          </a:solidFill>
        </p:grpSpPr>
        <p:sp>
          <p:nvSpPr>
            <p:cNvPr id="40" name="泪滴形 39"/>
            <p:cNvSpPr/>
            <p:nvPr/>
          </p:nvSpPr>
          <p:spPr>
            <a:xfrm>
              <a:off x="1201568" y="29786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61" name="Freeform 36"/>
            <p:cNvSpPr/>
            <p:nvPr/>
          </p:nvSpPr>
          <p:spPr>
            <a:xfrm>
              <a:off x="1311282" y="3111644"/>
              <a:ext cx="382799" cy="33631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grpFill/>
            <a:ln w="9525">
              <a:noFill/>
            </a:ln>
          </p:spPr>
          <p:txBody>
            <a:bodyPr/>
            <a:lstStyle/>
            <a:p>
              <a:endParaRPr lang="zh-CN" altLang="en-US">
                <a:cs typeface="+mn-ea"/>
                <a:sym typeface="+mn-lt"/>
              </a:endParaRPr>
            </a:p>
          </p:txBody>
        </p:sp>
      </p:grpSp>
      <p:sp>
        <p:nvSpPr>
          <p:cNvPr id="48" name="Text Placeholder 2"/>
          <p:cNvSpPr txBox="1"/>
          <p:nvPr/>
        </p:nvSpPr>
        <p:spPr>
          <a:xfrm>
            <a:off x="5450216" y="1188959"/>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用户登录</a:t>
            </a:r>
          </a:p>
        </p:txBody>
      </p:sp>
      <p:sp>
        <p:nvSpPr>
          <p:cNvPr id="49" name="Text Placeholder 8"/>
          <p:cNvSpPr txBox="1"/>
          <p:nvPr/>
        </p:nvSpPr>
        <p:spPr>
          <a:xfrm>
            <a:off x="5450215" y="1520058"/>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用户可根据注册所用用户名和登陆密码登陆本软件，登陆成功后同步用户自己的书架信息，个人资料，历史记录等信息。</a:t>
            </a:r>
          </a:p>
        </p:txBody>
      </p:sp>
      <p:sp>
        <p:nvSpPr>
          <p:cNvPr id="50" name="Text Placeholder 2"/>
          <p:cNvSpPr txBox="1"/>
          <p:nvPr/>
        </p:nvSpPr>
        <p:spPr>
          <a:xfrm>
            <a:off x="5450216" y="2850357"/>
            <a:ext cx="1995488" cy="282416"/>
          </a:xfrm>
          <a:prstGeom prst="rect">
            <a:avLst/>
          </a:prstGeom>
        </p:spPr>
        <p:txBody>
          <a:bodyPr vert="horz" lIns="68580" tIns="34290" rIns="68580" bIns="34290"/>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400" b="1" dirty="0">
                <a:solidFill>
                  <a:srgbClr val="1B4367"/>
                </a:solidFill>
                <a:latin typeface="+mn-lt"/>
                <a:ea typeface="+mn-ea"/>
                <a:cs typeface="+mn-ea"/>
                <a:sym typeface="+mn-lt"/>
              </a:rPr>
              <a:t>销毁账户</a:t>
            </a:r>
          </a:p>
        </p:txBody>
      </p:sp>
      <p:sp>
        <p:nvSpPr>
          <p:cNvPr id="51" name="Text Placeholder 8"/>
          <p:cNvSpPr txBox="1"/>
          <p:nvPr/>
        </p:nvSpPr>
        <p:spPr>
          <a:xfrm>
            <a:off x="5450215" y="3195981"/>
            <a:ext cx="2446010" cy="906780"/>
          </a:xfrm>
          <a:prstGeom prst="rect">
            <a:avLst/>
          </a:prstGeom>
        </p:spPr>
        <p:txBody>
          <a:bodyPr vert="horz" lIns="68580" tIns="34290" rIns="68580" bIns="34290"/>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ts val="1500"/>
              </a:lnSpc>
            </a:pPr>
            <a:r>
              <a:rPr lang="zh-CN" altLang="en-US" sz="1000" dirty="0">
                <a:solidFill>
                  <a:schemeClr val="tx1">
                    <a:lumMod val="75000"/>
                    <a:lumOff val="25000"/>
                  </a:schemeClr>
                </a:solidFill>
                <a:cs typeface="+mn-ea"/>
                <a:sym typeface="+mn-lt"/>
              </a:rPr>
              <a:t>这意味着您在本软件的所有活动以及信息将会被清空。</a:t>
            </a:r>
          </a:p>
        </p:txBody>
      </p:sp>
      <p:grpSp>
        <p:nvGrpSpPr>
          <p:cNvPr id="17" name="组合 16"/>
          <p:cNvGrpSpPr/>
          <p:nvPr/>
        </p:nvGrpSpPr>
        <p:grpSpPr>
          <a:xfrm>
            <a:off x="4792493" y="1314056"/>
            <a:ext cx="602227" cy="602227"/>
            <a:chOff x="4440068" y="1361681"/>
            <a:chExt cx="602227" cy="602227"/>
          </a:xfrm>
          <a:solidFill>
            <a:schemeClr val="bg1"/>
          </a:solidFill>
        </p:grpSpPr>
        <p:sp>
          <p:nvSpPr>
            <p:cNvPr id="52" name="泪滴形 51"/>
            <p:cNvSpPr/>
            <p:nvPr/>
          </p:nvSpPr>
          <p:spPr>
            <a:xfrm>
              <a:off x="4440068" y="1361681"/>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565190" y="1486803"/>
              <a:ext cx="351983" cy="351983"/>
              <a:chOff x="4953318" y="2640965"/>
              <a:chExt cx="227012" cy="227013"/>
            </a:xfrm>
            <a:grpFill/>
          </p:grpSpPr>
          <p:sp>
            <p:nvSpPr>
              <p:cNvPr id="31748" name="Freeform 21"/>
              <p:cNvSpPr/>
              <p:nvPr/>
            </p:nvSpPr>
            <p:spPr>
              <a:xfrm>
                <a:off x="4953318" y="2658428"/>
                <a:ext cx="211137" cy="20955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129" h="128">
                    <a:moveTo>
                      <a:pt x="62" y="0"/>
                    </a:moveTo>
                    <a:cubicBezTo>
                      <a:pt x="48" y="1"/>
                      <a:pt x="35" y="7"/>
                      <a:pt x="24" y="18"/>
                    </a:cubicBezTo>
                    <a:cubicBezTo>
                      <a:pt x="0" y="42"/>
                      <a:pt x="0" y="80"/>
                      <a:pt x="24" y="104"/>
                    </a:cubicBezTo>
                    <a:cubicBezTo>
                      <a:pt x="48" y="128"/>
                      <a:pt x="87" y="128"/>
                      <a:pt x="111" y="104"/>
                    </a:cubicBezTo>
                    <a:cubicBezTo>
                      <a:pt x="122" y="94"/>
                      <a:pt x="127" y="80"/>
                      <a:pt x="129" y="66"/>
                    </a:cubicBezTo>
                    <a:cubicBezTo>
                      <a:pt x="62" y="66"/>
                      <a:pt x="62" y="66"/>
                      <a:pt x="62" y="66"/>
                    </a:cubicBezTo>
                    <a:lnTo>
                      <a:pt x="62" y="0"/>
                    </a:lnTo>
                    <a:close/>
                  </a:path>
                </a:pathLst>
              </a:custGeom>
              <a:grpFill/>
              <a:ln w="9525">
                <a:noFill/>
              </a:ln>
            </p:spPr>
            <p:txBody>
              <a:bodyPr/>
              <a:lstStyle/>
              <a:p>
                <a:endParaRPr lang="zh-CN" altLang="en-US">
                  <a:cs typeface="+mn-ea"/>
                  <a:sym typeface="+mn-lt"/>
                </a:endParaRPr>
              </a:p>
            </p:txBody>
          </p:sp>
          <p:sp>
            <p:nvSpPr>
              <p:cNvPr id="31749" name="Freeform 22"/>
              <p:cNvSpPr/>
              <p:nvPr/>
            </p:nvSpPr>
            <p:spPr>
              <a:xfrm>
                <a:off x="5070793" y="2640965"/>
                <a:ext cx="109537" cy="109538"/>
              </a:xfrm>
              <a:custGeom>
                <a:avLst/>
                <a:gdLst/>
                <a:ahLst/>
                <a:cxnLst>
                  <a:cxn ang="0">
                    <a:pos x="2147483647" y="2147483647"/>
                  </a:cxn>
                  <a:cxn ang="0">
                    <a:pos x="0" y="2147483647"/>
                  </a:cxn>
                  <a:cxn ang="0">
                    <a:pos x="0" y="2147483647"/>
                  </a:cxn>
                  <a:cxn ang="0">
                    <a:pos x="2147483647" y="2147483647"/>
                  </a:cxn>
                  <a:cxn ang="0">
                    <a:pos x="2147483647" y="2147483647"/>
                  </a:cxn>
                </a:cxnLst>
                <a:rect l="0" t="0" r="0" b="0"/>
                <a:pathLst>
                  <a:path w="68" h="68">
                    <a:moveTo>
                      <a:pt x="49" y="20"/>
                    </a:moveTo>
                    <a:cubicBezTo>
                      <a:pt x="35" y="6"/>
                      <a:pt x="18" y="0"/>
                      <a:pt x="0" y="2"/>
                    </a:cubicBezTo>
                    <a:cubicBezTo>
                      <a:pt x="0" y="68"/>
                      <a:pt x="0" y="68"/>
                      <a:pt x="0" y="68"/>
                    </a:cubicBezTo>
                    <a:cubicBezTo>
                      <a:pt x="66" y="68"/>
                      <a:pt x="66" y="68"/>
                      <a:pt x="66" y="68"/>
                    </a:cubicBezTo>
                    <a:cubicBezTo>
                      <a:pt x="68" y="51"/>
                      <a:pt x="62" y="33"/>
                      <a:pt x="49" y="20"/>
                    </a:cubicBezTo>
                    <a:close/>
                  </a:path>
                </a:pathLst>
              </a:custGeom>
              <a:grpFill/>
              <a:ln w="9525">
                <a:noFill/>
              </a:ln>
            </p:spPr>
            <p:txBody>
              <a:bodyPr/>
              <a:lstStyle/>
              <a:p>
                <a:endParaRPr lang="zh-CN" altLang="en-US">
                  <a:cs typeface="+mn-ea"/>
                  <a:sym typeface="+mn-lt"/>
                </a:endParaRPr>
              </a:p>
            </p:txBody>
          </p:sp>
        </p:grpSp>
      </p:grpSp>
      <p:grpSp>
        <p:nvGrpSpPr>
          <p:cNvPr id="16" name="组合 15"/>
          <p:cNvGrpSpPr/>
          <p:nvPr/>
        </p:nvGrpSpPr>
        <p:grpSpPr>
          <a:xfrm>
            <a:off x="4792493" y="2969162"/>
            <a:ext cx="602227" cy="602227"/>
            <a:chOff x="4440068" y="3016787"/>
            <a:chExt cx="602227" cy="602227"/>
          </a:xfrm>
          <a:solidFill>
            <a:schemeClr val="bg1"/>
          </a:solidFill>
        </p:grpSpPr>
        <p:sp>
          <p:nvSpPr>
            <p:cNvPr id="53" name="泪滴形 52"/>
            <p:cNvSpPr/>
            <p:nvPr/>
          </p:nvSpPr>
          <p:spPr>
            <a:xfrm>
              <a:off x="4440068" y="3016787"/>
              <a:ext cx="602227" cy="602227"/>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4571197" y="3149450"/>
              <a:ext cx="339968" cy="336901"/>
              <a:chOff x="4735830" y="4453890"/>
              <a:chExt cx="176213" cy="174625"/>
            </a:xfrm>
            <a:grpFill/>
          </p:grpSpPr>
          <p:sp>
            <p:nvSpPr>
              <p:cNvPr id="31757" name="Oval 42"/>
              <p:cNvSpPr/>
              <p:nvPr/>
            </p:nvSpPr>
            <p:spPr>
              <a:xfrm>
                <a:off x="4735830" y="4472940"/>
                <a:ext cx="73025" cy="69850"/>
              </a:xfrm>
              <a:prstGeom prst="ellipse">
                <a:avLst/>
              </a:prstGeom>
              <a:grpFill/>
              <a:ln w="9525">
                <a:noFill/>
              </a:ln>
            </p:spPr>
            <p:txBody>
              <a:bodyPr/>
              <a:lstStyle/>
              <a:p>
                <a:pPr lvl="0" eaLnBrk="1" hangingPunct="1"/>
                <a:endParaRPr lang="zh-CN" altLang="en-US" dirty="0">
                  <a:cs typeface="+mn-ea"/>
                  <a:sym typeface="+mn-lt"/>
                </a:endParaRPr>
              </a:p>
            </p:txBody>
          </p:sp>
          <p:sp>
            <p:nvSpPr>
              <p:cNvPr id="31758" name="Oval 43"/>
              <p:cNvSpPr/>
              <p:nvPr/>
            </p:nvSpPr>
            <p:spPr>
              <a:xfrm>
                <a:off x="4823143" y="4453890"/>
                <a:ext cx="88900" cy="88900"/>
              </a:xfrm>
              <a:prstGeom prst="ellipse">
                <a:avLst/>
              </a:prstGeom>
              <a:grpFill/>
              <a:ln w="9525">
                <a:noFill/>
              </a:ln>
            </p:spPr>
            <p:txBody>
              <a:bodyPr/>
              <a:lstStyle/>
              <a:p>
                <a:pPr lvl="0" eaLnBrk="1" hangingPunct="1"/>
                <a:endParaRPr lang="zh-CN" altLang="en-US" dirty="0">
                  <a:cs typeface="+mn-ea"/>
                  <a:sym typeface="+mn-lt"/>
                </a:endParaRPr>
              </a:p>
            </p:txBody>
          </p:sp>
          <p:sp>
            <p:nvSpPr>
              <p:cNvPr id="31759" name="Oval 44"/>
              <p:cNvSpPr/>
              <p:nvPr/>
            </p:nvSpPr>
            <p:spPr>
              <a:xfrm>
                <a:off x="4735830" y="4557078"/>
                <a:ext cx="73025" cy="71437"/>
              </a:xfrm>
              <a:prstGeom prst="ellipse">
                <a:avLst/>
              </a:prstGeom>
              <a:grpFill/>
              <a:ln w="9525">
                <a:noFill/>
              </a:ln>
            </p:spPr>
            <p:txBody>
              <a:bodyPr/>
              <a:lstStyle/>
              <a:p>
                <a:pPr lvl="0" eaLnBrk="1" hangingPunct="1"/>
                <a:endParaRPr lang="zh-CN" altLang="en-US" dirty="0">
                  <a:cs typeface="+mn-ea"/>
                  <a:sym typeface="+mn-lt"/>
                </a:endParaRPr>
              </a:p>
            </p:txBody>
          </p:sp>
          <p:sp>
            <p:nvSpPr>
              <p:cNvPr id="31760" name="Oval 45"/>
              <p:cNvSpPr/>
              <p:nvPr/>
            </p:nvSpPr>
            <p:spPr>
              <a:xfrm>
                <a:off x="4823143" y="4557078"/>
                <a:ext cx="71437" cy="71437"/>
              </a:xfrm>
              <a:prstGeom prst="ellipse">
                <a:avLst/>
              </a:prstGeom>
              <a:grpFill/>
              <a:ln w="9525">
                <a:noFill/>
              </a:ln>
            </p:spPr>
            <p:txBody>
              <a:bodyPr/>
              <a:lstStyle/>
              <a:p>
                <a:pPr lvl="0" eaLnBrk="1" hangingPunct="1"/>
                <a:endParaRPr lang="zh-CN" altLang="en-US" dirty="0">
                  <a:cs typeface="+mn-ea"/>
                  <a:sym typeface="+mn-lt"/>
                </a:endParaRPr>
              </a:p>
            </p:txBody>
          </p:sp>
        </p:grpSp>
      </p:grpSp>
      <p:cxnSp>
        <p:nvCxnSpPr>
          <p:cNvPr id="33" name="直接连接符 3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4" name="Picture 2" descr="C:\Users\HawkJia\Desktop\logo.png">
            <a:extLst>
              <a:ext uri="{FF2B5EF4-FFF2-40B4-BE49-F238E27FC236}">
                <a16:creationId xmlns:a16="http://schemas.microsoft.com/office/drawing/2014/main" id="{45FBA027-72BB-462A-8549-5D03366F0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300"/>
                                        <p:tgtEl>
                                          <p:spTgt spid="33"/>
                                        </p:tgtEl>
                                      </p:cBhvr>
                                    </p:animEffect>
                                  </p:childTnLst>
                                </p:cTn>
                              </p:par>
                            </p:childTnLst>
                          </p:cTn>
                        </p:par>
                        <p:par>
                          <p:cTn id="16" fill="hold">
                            <p:stCondLst>
                              <p:cond delay="1300"/>
                            </p:stCondLst>
                            <p:childTnLst>
                              <p:par>
                                <p:cTn id="17" presetID="53" presetClass="entr" presetSubtype="52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anim calcmode="lin" valueType="num">
                                      <p:cBhvr>
                                        <p:cTn id="22" dur="500" fill="hold"/>
                                        <p:tgtEl>
                                          <p:spTgt spid="18"/>
                                        </p:tgtEl>
                                        <p:attrNameLst>
                                          <p:attrName>ppt_x</p:attrName>
                                        </p:attrNameLst>
                                      </p:cBhvr>
                                      <p:tavLst>
                                        <p:tav tm="0">
                                          <p:val>
                                            <p:fltVal val="0.5"/>
                                          </p:val>
                                        </p:tav>
                                        <p:tav tm="100000">
                                          <p:val>
                                            <p:strVal val="#ppt_x"/>
                                          </p:val>
                                        </p:tav>
                                      </p:tavLst>
                                    </p:anim>
                                    <p:anim calcmode="lin" valueType="num">
                                      <p:cBhvr>
                                        <p:cTn id="23" dur="500" fill="hold"/>
                                        <p:tgtEl>
                                          <p:spTgt spid="18"/>
                                        </p:tgtEl>
                                        <p:attrNameLst>
                                          <p:attrName>ppt_y</p:attrName>
                                        </p:attrNameLst>
                                      </p:cBhvr>
                                      <p:tavLst>
                                        <p:tav tm="0">
                                          <p:val>
                                            <p:fltVal val="0.5"/>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1+#ppt_w/2"/>
                                          </p:val>
                                        </p:tav>
                                        <p:tav tm="100000">
                                          <p:val>
                                            <p:strVal val="#ppt_x"/>
                                          </p:val>
                                        </p:tav>
                                      </p:tavLst>
                                    </p:anim>
                                    <p:anim calcmode="lin" valueType="num">
                                      <p:cBhvr additive="base">
                                        <p:cTn id="27" dur="50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1+#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par>
                          <p:cTn id="32" fill="hold">
                            <p:stCondLst>
                              <p:cond delay="1800"/>
                            </p:stCondLst>
                            <p:childTnLst>
                              <p:par>
                                <p:cTn id="33" presetID="53" presetClass="entr" presetSubtype="52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additive="base">
                                        <p:cTn id="46" dur="500" fill="hold"/>
                                        <p:tgtEl>
                                          <p:spTgt spid="3"/>
                                        </p:tgtEl>
                                        <p:attrNameLst>
                                          <p:attrName>ppt_x</p:attrName>
                                        </p:attrNameLst>
                                      </p:cBhvr>
                                      <p:tavLst>
                                        <p:tav tm="0">
                                          <p:val>
                                            <p:strVal val="1+#ppt_w/2"/>
                                          </p:val>
                                        </p:tav>
                                        <p:tav tm="100000">
                                          <p:val>
                                            <p:strVal val="#ppt_x"/>
                                          </p:val>
                                        </p:tav>
                                      </p:tavLst>
                                    </p:anim>
                                    <p:anim calcmode="lin" valueType="num">
                                      <p:cBhvr additive="base">
                                        <p:cTn id="47" dur="500" fill="hold"/>
                                        <p:tgtEl>
                                          <p:spTgt spid="3"/>
                                        </p:tgtEl>
                                        <p:attrNameLst>
                                          <p:attrName>ppt_y</p:attrName>
                                        </p:attrNameLst>
                                      </p:cBhvr>
                                      <p:tavLst>
                                        <p:tav tm="0">
                                          <p:val>
                                            <p:strVal val="#ppt_y"/>
                                          </p:val>
                                        </p:tav>
                                        <p:tav tm="100000">
                                          <p:val>
                                            <p:strVal val="#ppt_y"/>
                                          </p:val>
                                        </p:tav>
                                      </p:tavLst>
                                    </p:anim>
                                  </p:childTnLst>
                                </p:cTn>
                              </p:par>
                            </p:childTnLst>
                          </p:cTn>
                        </p:par>
                        <p:par>
                          <p:cTn id="48" fill="hold">
                            <p:stCondLst>
                              <p:cond delay="2300"/>
                            </p:stCondLst>
                            <p:childTnLst>
                              <p:par>
                                <p:cTn id="49" presetID="53" presetClass="entr" presetSubtype="528"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anim calcmode="lin" valueType="num">
                                      <p:cBhvr>
                                        <p:cTn id="54" dur="500" fill="hold"/>
                                        <p:tgtEl>
                                          <p:spTgt spid="17"/>
                                        </p:tgtEl>
                                        <p:attrNameLst>
                                          <p:attrName>ppt_x</p:attrName>
                                        </p:attrNameLst>
                                      </p:cBhvr>
                                      <p:tavLst>
                                        <p:tav tm="0">
                                          <p:val>
                                            <p:fltVal val="0.5"/>
                                          </p:val>
                                        </p:tav>
                                        <p:tav tm="100000">
                                          <p:val>
                                            <p:strVal val="#ppt_x"/>
                                          </p:val>
                                        </p:tav>
                                      </p:tavLst>
                                    </p:anim>
                                    <p:anim calcmode="lin" valueType="num">
                                      <p:cBhvr>
                                        <p:cTn id="55" dur="500" fill="hold"/>
                                        <p:tgtEl>
                                          <p:spTgt spid="17"/>
                                        </p:tgtEl>
                                        <p:attrNameLst>
                                          <p:attrName>ppt_y</p:attrName>
                                        </p:attrNameLst>
                                      </p:cBhvr>
                                      <p:tavLst>
                                        <p:tav tm="0">
                                          <p:val>
                                            <p:fltVal val="0.5"/>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1+#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1+#ppt_w/2"/>
                                          </p:val>
                                        </p:tav>
                                        <p:tav tm="100000">
                                          <p:val>
                                            <p:strVal val="#ppt_x"/>
                                          </p:val>
                                        </p:tav>
                                      </p:tavLst>
                                    </p:anim>
                                    <p:anim calcmode="lin" valueType="num">
                                      <p:cBhvr additive="base">
                                        <p:cTn id="63" dur="500" fill="hold"/>
                                        <p:tgtEl>
                                          <p:spTgt spid="49"/>
                                        </p:tgtEl>
                                        <p:attrNameLst>
                                          <p:attrName>ppt_y</p:attrName>
                                        </p:attrNameLst>
                                      </p:cBhvr>
                                      <p:tavLst>
                                        <p:tav tm="0">
                                          <p:val>
                                            <p:strVal val="#ppt_y"/>
                                          </p:val>
                                        </p:tav>
                                        <p:tav tm="100000">
                                          <p:val>
                                            <p:strVal val="#ppt_y"/>
                                          </p:val>
                                        </p:tav>
                                      </p:tavLst>
                                    </p:anim>
                                  </p:childTnLst>
                                </p:cTn>
                              </p:par>
                            </p:childTnLst>
                          </p:cTn>
                        </p:par>
                        <p:par>
                          <p:cTn id="64" fill="hold">
                            <p:stCondLst>
                              <p:cond delay="2800"/>
                            </p:stCondLst>
                            <p:childTnLst>
                              <p:par>
                                <p:cTn id="65" presetID="53" presetClass="entr" presetSubtype="528"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anim calcmode="lin" valueType="num">
                                      <p:cBhvr>
                                        <p:cTn id="70" dur="500" fill="hold"/>
                                        <p:tgtEl>
                                          <p:spTgt spid="16"/>
                                        </p:tgtEl>
                                        <p:attrNameLst>
                                          <p:attrName>ppt_x</p:attrName>
                                        </p:attrNameLst>
                                      </p:cBhvr>
                                      <p:tavLst>
                                        <p:tav tm="0">
                                          <p:val>
                                            <p:fltVal val="0.5"/>
                                          </p:val>
                                        </p:tav>
                                        <p:tav tm="100000">
                                          <p:val>
                                            <p:strVal val="#ppt_x"/>
                                          </p:val>
                                        </p:tav>
                                      </p:tavLst>
                                    </p:anim>
                                    <p:anim calcmode="lin" valueType="num">
                                      <p:cBhvr>
                                        <p:cTn id="71" dur="500" fill="hold"/>
                                        <p:tgtEl>
                                          <p:spTgt spid="16"/>
                                        </p:tgtEl>
                                        <p:attrNameLst>
                                          <p:attrName>ppt_y</p:attrName>
                                        </p:attrNameLst>
                                      </p:cBhvr>
                                      <p:tavLst>
                                        <p:tav tm="0">
                                          <p:val>
                                            <p:fltVal val="0.5"/>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anim calcmode="lin" valueType="num">
                                      <p:cBhvr additive="base">
                                        <p:cTn id="74" dur="500" fill="hold"/>
                                        <p:tgtEl>
                                          <p:spTgt spid="50"/>
                                        </p:tgtEl>
                                        <p:attrNameLst>
                                          <p:attrName>ppt_x</p:attrName>
                                        </p:attrNameLst>
                                      </p:cBhvr>
                                      <p:tavLst>
                                        <p:tav tm="0">
                                          <p:val>
                                            <p:strVal val="1+#ppt_w/2"/>
                                          </p:val>
                                        </p:tav>
                                        <p:tav tm="100000">
                                          <p:val>
                                            <p:strVal val="#ppt_x"/>
                                          </p:val>
                                        </p:tav>
                                      </p:tavLst>
                                    </p:anim>
                                    <p:anim calcmode="lin" valueType="num">
                                      <p:cBhvr additive="base">
                                        <p:cTn id="75" dur="500" fill="hold"/>
                                        <p:tgtEl>
                                          <p:spTgt spid="50"/>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1+#ppt_w/2"/>
                                          </p:val>
                                        </p:tav>
                                        <p:tav tm="100000">
                                          <p:val>
                                            <p:strVal val="#ppt_x"/>
                                          </p:val>
                                        </p:tav>
                                      </p:tavLst>
                                    </p:anim>
                                    <p:anim calcmode="lin" valueType="num">
                                      <p:cBhvr additive="base">
                                        <p:cTn id="7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2" grpId="0"/>
      <p:bldP spid="3" grpId="0"/>
      <p:bldP spid="37" grpId="0"/>
      <p:bldP spid="48"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3.1.2 </a:t>
            </a:r>
            <a:r>
              <a:rPr lang="zh-CN" altLang="en-US" sz="1700" b="1" dirty="0">
                <a:solidFill>
                  <a:srgbClr val="1B4367"/>
                </a:solidFill>
                <a:cs typeface="+mn-ea"/>
                <a:sym typeface="+mn-lt"/>
              </a:rPr>
              <a:t>书架管理模块</a:t>
            </a:r>
          </a:p>
        </p:txBody>
      </p:sp>
      <p:grpSp>
        <p:nvGrpSpPr>
          <p:cNvPr id="48" name="组合 27"/>
          <p:cNvGrpSpPr>
            <a:grpSpLocks/>
          </p:cNvGrpSpPr>
          <p:nvPr/>
        </p:nvGrpSpPr>
        <p:grpSpPr bwMode="auto">
          <a:xfrm>
            <a:off x="365121" y="971242"/>
            <a:ext cx="1298972" cy="783894"/>
            <a:chOff x="955020" y="234674"/>
            <a:chExt cx="1732490" cy="1045342"/>
          </a:xfrm>
          <a:solidFill>
            <a:srgbClr val="1B4367"/>
          </a:solidFill>
        </p:grpSpPr>
        <p:sp>
          <p:nvSpPr>
            <p:cNvPr id="49" name="任意多边形 14"/>
            <p:cNvSpPr>
              <a:spLocks/>
            </p:cNvSpPr>
            <p:nvPr/>
          </p:nvSpPr>
          <p:spPr bwMode="auto">
            <a:xfrm>
              <a:off x="955020" y="234674"/>
              <a:ext cx="1732490" cy="1045342"/>
            </a:xfrm>
            <a:prstGeom prst="roundRect">
              <a:avLst/>
            </a:prstGeom>
            <a:grpFill/>
            <a:ln w="9525">
              <a:solidFill>
                <a:schemeClr val="tx1">
                  <a:lumMod val="75000"/>
                  <a:lumOff val="25000"/>
                </a:schemeClr>
              </a:solidFill>
              <a:miter lim="800000"/>
              <a:headEnd/>
              <a:tailEnd/>
            </a:ln>
          </p:spPr>
          <p:txBody>
            <a:bodyPr vert="eaVert" lIns="481462" tIns="239269" rIns="478992" bIns="239269" anchor="ctr"/>
            <a:lstStyle/>
            <a:p>
              <a:pPr marL="128588" lvl="1" indent="-128588" algn="ctr"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50" name="任意多边形 15"/>
            <p:cNvSpPr>
              <a:spLocks/>
            </p:cNvSpPr>
            <p:nvPr/>
          </p:nvSpPr>
          <p:spPr bwMode="auto">
            <a:xfrm>
              <a:off x="1312584" y="360977"/>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itchFamily="34" charset="-122"/>
                  <a:ea typeface="微软雅黑" pitchFamily="34" charset="-122"/>
                </a:rPr>
                <a:t>01</a:t>
              </a:r>
              <a:endParaRPr lang="zh-CN" altLang="en-US" sz="2100" dirty="0">
                <a:solidFill>
                  <a:schemeClr val="bg1"/>
                </a:solidFill>
                <a:latin typeface="微软雅黑" pitchFamily="34" charset="-122"/>
                <a:ea typeface="微软雅黑" pitchFamily="34" charset="-122"/>
              </a:endParaRPr>
            </a:p>
          </p:txBody>
        </p:sp>
      </p:grpSp>
      <p:sp>
        <p:nvSpPr>
          <p:cNvPr id="68" name="TextBox 1210"/>
          <p:cNvSpPr/>
          <p:nvPr/>
        </p:nvSpPr>
        <p:spPr>
          <a:xfrm>
            <a:off x="261593" y="3052939"/>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查看书籍信息</a:t>
            </a:r>
          </a:p>
        </p:txBody>
      </p:sp>
      <p:sp>
        <p:nvSpPr>
          <p:cNvPr id="69" name="文本框 8"/>
          <p:cNvSpPr txBox="1"/>
          <p:nvPr/>
        </p:nvSpPr>
        <p:spPr>
          <a:xfrm>
            <a:off x="236309" y="3629439"/>
            <a:ext cx="2270052" cy="83869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用户一直按住该书，</a:t>
            </a:r>
            <a:r>
              <a:rPr lang="en-US" altLang="zh-CN" sz="1000" dirty="0">
                <a:solidFill>
                  <a:schemeClr val="tx1">
                    <a:lumMod val="75000"/>
                    <a:lumOff val="25000"/>
                  </a:schemeClr>
                </a:solidFill>
                <a:cs typeface="+mn-ea"/>
                <a:sym typeface="+mn-lt"/>
              </a:rPr>
              <a:t>3</a:t>
            </a:r>
            <a:r>
              <a:rPr lang="zh-CN" altLang="en-US" sz="1000" dirty="0">
                <a:solidFill>
                  <a:schemeClr val="tx1">
                    <a:lumMod val="75000"/>
                    <a:lumOff val="25000"/>
                  </a:schemeClr>
                </a:solidFill>
                <a:cs typeface="+mn-ea"/>
                <a:sym typeface="+mn-lt"/>
              </a:rPr>
              <a:t>秒后弹出子界面，在该子界面中，有查看书籍简介和查看书籍目录按钮，点击该按钮就可以查看书籍信息。</a:t>
            </a:r>
            <a:endParaRPr lang="en-US" altLang="zh-CN" sz="1000" dirty="0">
              <a:solidFill>
                <a:schemeClr val="tx1">
                  <a:lumMod val="75000"/>
                  <a:lumOff val="25000"/>
                </a:schemeClr>
              </a:solidFill>
              <a:cs typeface="+mn-ea"/>
              <a:sym typeface="+mn-lt"/>
            </a:endParaRPr>
          </a:p>
        </p:txBody>
      </p:sp>
      <p:sp>
        <p:nvSpPr>
          <p:cNvPr id="71" name="文本框 8"/>
          <p:cNvSpPr txBox="1"/>
          <p:nvPr/>
        </p:nvSpPr>
        <p:spPr>
          <a:xfrm>
            <a:off x="1690974" y="1094715"/>
            <a:ext cx="2270052"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我们设计为流式展示，可以不断的向下滑动以展示更多的书籍信息，在滑动的最后，我们增加提示信息，提示用户点击该组件可以跳转到书城寻找书籍。</a:t>
            </a:r>
            <a:endParaRPr lang="en-US" altLang="zh-CN" sz="1000" dirty="0">
              <a:solidFill>
                <a:schemeClr val="tx1">
                  <a:lumMod val="75000"/>
                  <a:lumOff val="25000"/>
                </a:schemeClr>
              </a:solidFill>
              <a:cs typeface="+mn-ea"/>
              <a:sym typeface="+mn-lt"/>
            </a:endParaRPr>
          </a:p>
        </p:txBody>
      </p:sp>
      <p:sp>
        <p:nvSpPr>
          <p:cNvPr id="72" name="TextBox 1210"/>
          <p:cNvSpPr/>
          <p:nvPr/>
        </p:nvSpPr>
        <p:spPr>
          <a:xfrm>
            <a:off x="7907569" y="2881633"/>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下载书籍。</a:t>
            </a:r>
          </a:p>
        </p:txBody>
      </p:sp>
      <p:sp>
        <p:nvSpPr>
          <p:cNvPr id="73" name="文本框 8"/>
          <p:cNvSpPr txBox="1"/>
          <p:nvPr/>
        </p:nvSpPr>
        <p:spPr>
          <a:xfrm>
            <a:off x="3523687" y="3507626"/>
            <a:ext cx="2270052"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用户点击该书籍，就会进行阅读界面进行阅读。</a:t>
            </a:r>
            <a:endParaRPr lang="en-US" altLang="zh-CN" sz="1000" dirty="0">
              <a:solidFill>
                <a:schemeClr val="tx1">
                  <a:lumMod val="75000"/>
                  <a:lumOff val="25000"/>
                </a:schemeClr>
              </a:solidFill>
              <a:cs typeface="+mn-ea"/>
              <a:sym typeface="+mn-lt"/>
            </a:endParaRPr>
          </a:p>
        </p:txBody>
      </p:sp>
      <p:sp>
        <p:nvSpPr>
          <p:cNvPr id="74" name="TextBox 1210"/>
          <p:cNvSpPr/>
          <p:nvPr/>
        </p:nvSpPr>
        <p:spPr>
          <a:xfrm>
            <a:off x="5844607" y="797183"/>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删除书籍</a:t>
            </a:r>
          </a:p>
        </p:txBody>
      </p:sp>
      <p:sp>
        <p:nvSpPr>
          <p:cNvPr id="75" name="文本框 8"/>
          <p:cNvSpPr txBox="1"/>
          <p:nvPr/>
        </p:nvSpPr>
        <p:spPr>
          <a:xfrm>
            <a:off x="4658713" y="1085394"/>
            <a:ext cx="2270052"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用户一直按住该书，</a:t>
            </a:r>
            <a:r>
              <a:rPr lang="en-US" altLang="zh-CN" sz="1000" dirty="0">
                <a:solidFill>
                  <a:schemeClr val="tx1">
                    <a:lumMod val="75000"/>
                    <a:lumOff val="25000"/>
                  </a:schemeClr>
                </a:solidFill>
                <a:cs typeface="+mn-ea"/>
                <a:sym typeface="+mn-lt"/>
              </a:rPr>
              <a:t>3</a:t>
            </a:r>
            <a:r>
              <a:rPr lang="zh-CN" altLang="en-US" sz="1000" dirty="0">
                <a:solidFill>
                  <a:schemeClr val="tx1">
                    <a:lumMod val="75000"/>
                    <a:lumOff val="25000"/>
                  </a:schemeClr>
                </a:solidFill>
                <a:cs typeface="+mn-ea"/>
                <a:sym typeface="+mn-lt"/>
              </a:rPr>
              <a:t>秒之后就会弹出子界面，其中有一个删除按钮，点击该按钮就可以删除该书籍。</a:t>
            </a:r>
            <a:endParaRPr lang="en-US" altLang="zh-CN" sz="1000" dirty="0">
              <a:solidFill>
                <a:schemeClr val="tx1">
                  <a:lumMod val="75000"/>
                  <a:lumOff val="25000"/>
                </a:schemeClr>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8" name="Picture 2" descr="C:\Users\HawkJia\Desktop\logo.png">
            <a:extLst>
              <a:ext uri="{FF2B5EF4-FFF2-40B4-BE49-F238E27FC236}">
                <a16:creationId xmlns:a16="http://schemas.microsoft.com/office/drawing/2014/main" id="{E34BDD17-5435-435E-A9F8-D1E5F13F6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1210">
            <a:extLst>
              <a:ext uri="{FF2B5EF4-FFF2-40B4-BE49-F238E27FC236}">
                <a16:creationId xmlns:a16="http://schemas.microsoft.com/office/drawing/2014/main" id="{055ADFA8-5703-45FA-9C77-FDA9A9697C0E}"/>
              </a:ext>
            </a:extLst>
          </p:cNvPr>
          <p:cNvSpPr/>
          <p:nvPr/>
        </p:nvSpPr>
        <p:spPr>
          <a:xfrm>
            <a:off x="2319282" y="797184"/>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添加书籍</a:t>
            </a:r>
          </a:p>
        </p:txBody>
      </p:sp>
      <p:grpSp>
        <p:nvGrpSpPr>
          <p:cNvPr id="34" name="组合 27">
            <a:extLst>
              <a:ext uri="{FF2B5EF4-FFF2-40B4-BE49-F238E27FC236}">
                <a16:creationId xmlns:a16="http://schemas.microsoft.com/office/drawing/2014/main" id="{FBB3ADB3-7B47-49A7-9907-37EABD4BBC81}"/>
              </a:ext>
            </a:extLst>
          </p:cNvPr>
          <p:cNvGrpSpPr>
            <a:grpSpLocks/>
          </p:cNvGrpSpPr>
          <p:nvPr/>
        </p:nvGrpSpPr>
        <p:grpSpPr bwMode="auto">
          <a:xfrm>
            <a:off x="1617989" y="2670876"/>
            <a:ext cx="1298972" cy="783894"/>
            <a:chOff x="955020" y="234674"/>
            <a:chExt cx="1732490" cy="1045342"/>
          </a:xfrm>
          <a:solidFill>
            <a:srgbClr val="1B4367"/>
          </a:solidFill>
        </p:grpSpPr>
        <p:sp>
          <p:nvSpPr>
            <p:cNvPr id="35" name="任意多边形 14">
              <a:extLst>
                <a:ext uri="{FF2B5EF4-FFF2-40B4-BE49-F238E27FC236}">
                  <a16:creationId xmlns:a16="http://schemas.microsoft.com/office/drawing/2014/main" id="{121AA731-1B35-4D65-BFB4-4DBB36C0DB81}"/>
                </a:ext>
              </a:extLst>
            </p:cNvPr>
            <p:cNvSpPr>
              <a:spLocks/>
            </p:cNvSpPr>
            <p:nvPr/>
          </p:nvSpPr>
          <p:spPr bwMode="auto">
            <a:xfrm>
              <a:off x="955020" y="234674"/>
              <a:ext cx="1732490" cy="1045342"/>
            </a:xfrm>
            <a:prstGeom prst="roundRect">
              <a:avLst/>
            </a:prstGeom>
            <a:grpFill/>
            <a:ln w="9525">
              <a:solidFill>
                <a:schemeClr val="tx1">
                  <a:lumMod val="75000"/>
                  <a:lumOff val="25000"/>
                </a:schemeClr>
              </a:solidFill>
              <a:miter lim="800000"/>
              <a:headEnd/>
              <a:tailEnd/>
            </a:ln>
          </p:spPr>
          <p:txBody>
            <a:bodyPr vert="eaVert" lIns="481462" tIns="239269" rIns="478992" bIns="239269" anchor="ctr"/>
            <a:lstStyle/>
            <a:p>
              <a:pPr marL="128588" lvl="1" indent="-128588" algn="ctr"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36" name="任意多边形 15">
              <a:extLst>
                <a:ext uri="{FF2B5EF4-FFF2-40B4-BE49-F238E27FC236}">
                  <a16:creationId xmlns:a16="http://schemas.microsoft.com/office/drawing/2014/main" id="{A2606520-A202-4B4A-B2F6-1F95E08E3E52}"/>
                </a:ext>
              </a:extLst>
            </p:cNvPr>
            <p:cNvSpPr>
              <a:spLocks/>
            </p:cNvSpPr>
            <p:nvPr/>
          </p:nvSpPr>
          <p:spPr bwMode="auto">
            <a:xfrm>
              <a:off x="1312584" y="360977"/>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itchFamily="34" charset="-122"/>
                  <a:ea typeface="微软雅黑" pitchFamily="34" charset="-122"/>
                </a:rPr>
                <a:t>03</a:t>
              </a:r>
              <a:endParaRPr lang="zh-CN" altLang="en-US" sz="2100" dirty="0">
                <a:solidFill>
                  <a:schemeClr val="bg1"/>
                </a:solidFill>
                <a:latin typeface="微软雅黑" pitchFamily="34" charset="-122"/>
                <a:ea typeface="微软雅黑" pitchFamily="34" charset="-122"/>
              </a:endParaRPr>
            </a:p>
          </p:txBody>
        </p:sp>
      </p:grpSp>
      <p:grpSp>
        <p:nvGrpSpPr>
          <p:cNvPr id="37" name="组合 27">
            <a:extLst>
              <a:ext uri="{FF2B5EF4-FFF2-40B4-BE49-F238E27FC236}">
                <a16:creationId xmlns:a16="http://schemas.microsoft.com/office/drawing/2014/main" id="{6FCE3960-35DD-4FFA-AEE5-D70CBC473E4B}"/>
              </a:ext>
            </a:extLst>
          </p:cNvPr>
          <p:cNvGrpSpPr>
            <a:grpSpLocks/>
          </p:cNvGrpSpPr>
          <p:nvPr/>
        </p:nvGrpSpPr>
        <p:grpSpPr bwMode="auto">
          <a:xfrm>
            <a:off x="7703834" y="973025"/>
            <a:ext cx="1298972" cy="783894"/>
            <a:chOff x="955020" y="234674"/>
            <a:chExt cx="1732490" cy="1045342"/>
          </a:xfrm>
          <a:solidFill>
            <a:srgbClr val="1B4367"/>
          </a:solidFill>
        </p:grpSpPr>
        <p:sp>
          <p:nvSpPr>
            <p:cNvPr id="38" name="任意多边形 14">
              <a:extLst>
                <a:ext uri="{FF2B5EF4-FFF2-40B4-BE49-F238E27FC236}">
                  <a16:creationId xmlns:a16="http://schemas.microsoft.com/office/drawing/2014/main" id="{C7FB9550-A358-4DBB-A77F-907D04F96A5C}"/>
                </a:ext>
              </a:extLst>
            </p:cNvPr>
            <p:cNvSpPr>
              <a:spLocks/>
            </p:cNvSpPr>
            <p:nvPr/>
          </p:nvSpPr>
          <p:spPr bwMode="auto">
            <a:xfrm>
              <a:off x="955020" y="234674"/>
              <a:ext cx="1732490" cy="1045342"/>
            </a:xfrm>
            <a:prstGeom prst="roundRect">
              <a:avLst/>
            </a:prstGeom>
            <a:grpFill/>
            <a:ln w="9525">
              <a:solidFill>
                <a:schemeClr val="tx1">
                  <a:lumMod val="75000"/>
                  <a:lumOff val="25000"/>
                </a:schemeClr>
              </a:solidFill>
              <a:miter lim="800000"/>
              <a:headEnd/>
              <a:tailEnd/>
            </a:ln>
          </p:spPr>
          <p:txBody>
            <a:bodyPr vert="eaVert" lIns="481462" tIns="239269" rIns="478992" bIns="239269" anchor="ctr"/>
            <a:lstStyle/>
            <a:p>
              <a:pPr marL="128588" lvl="1" indent="-128588" algn="ctr"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39" name="任意多边形 15">
              <a:extLst>
                <a:ext uri="{FF2B5EF4-FFF2-40B4-BE49-F238E27FC236}">
                  <a16:creationId xmlns:a16="http://schemas.microsoft.com/office/drawing/2014/main" id="{111D6442-6176-48B4-B6C9-3208AA07BD53}"/>
                </a:ext>
              </a:extLst>
            </p:cNvPr>
            <p:cNvSpPr>
              <a:spLocks/>
            </p:cNvSpPr>
            <p:nvPr/>
          </p:nvSpPr>
          <p:spPr bwMode="auto">
            <a:xfrm>
              <a:off x="1312584" y="360977"/>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itchFamily="34" charset="-122"/>
                  <a:ea typeface="微软雅黑" pitchFamily="34" charset="-122"/>
                </a:rPr>
                <a:t>02</a:t>
              </a:r>
              <a:endParaRPr lang="zh-CN" altLang="en-US" sz="2100" dirty="0">
                <a:solidFill>
                  <a:schemeClr val="bg1"/>
                </a:solidFill>
                <a:latin typeface="微软雅黑" pitchFamily="34" charset="-122"/>
                <a:ea typeface="微软雅黑" pitchFamily="34" charset="-122"/>
              </a:endParaRPr>
            </a:p>
          </p:txBody>
        </p:sp>
      </p:grpSp>
      <p:grpSp>
        <p:nvGrpSpPr>
          <p:cNvPr id="40" name="组合 27">
            <a:extLst>
              <a:ext uri="{FF2B5EF4-FFF2-40B4-BE49-F238E27FC236}">
                <a16:creationId xmlns:a16="http://schemas.microsoft.com/office/drawing/2014/main" id="{B8467714-2C04-4851-8B8E-3608025D83B2}"/>
              </a:ext>
            </a:extLst>
          </p:cNvPr>
          <p:cNvGrpSpPr>
            <a:grpSpLocks/>
          </p:cNvGrpSpPr>
          <p:nvPr/>
        </p:nvGrpSpPr>
        <p:grpSpPr bwMode="auto">
          <a:xfrm>
            <a:off x="6272930" y="2631777"/>
            <a:ext cx="1298972" cy="783894"/>
            <a:chOff x="955020" y="234674"/>
            <a:chExt cx="1732490" cy="1045342"/>
          </a:xfrm>
          <a:solidFill>
            <a:srgbClr val="1B4367"/>
          </a:solidFill>
        </p:grpSpPr>
        <p:sp>
          <p:nvSpPr>
            <p:cNvPr id="41" name="任意多边形 14">
              <a:extLst>
                <a:ext uri="{FF2B5EF4-FFF2-40B4-BE49-F238E27FC236}">
                  <a16:creationId xmlns:a16="http://schemas.microsoft.com/office/drawing/2014/main" id="{AA66347E-C520-4BFC-B30C-F28CEFE71683}"/>
                </a:ext>
              </a:extLst>
            </p:cNvPr>
            <p:cNvSpPr>
              <a:spLocks/>
            </p:cNvSpPr>
            <p:nvPr/>
          </p:nvSpPr>
          <p:spPr bwMode="auto">
            <a:xfrm>
              <a:off x="955020" y="234674"/>
              <a:ext cx="1732490" cy="1045342"/>
            </a:xfrm>
            <a:prstGeom prst="roundRect">
              <a:avLst/>
            </a:prstGeom>
            <a:grpFill/>
            <a:ln w="9525">
              <a:solidFill>
                <a:schemeClr val="tx1">
                  <a:lumMod val="75000"/>
                  <a:lumOff val="25000"/>
                </a:schemeClr>
              </a:solidFill>
              <a:miter lim="800000"/>
              <a:headEnd/>
              <a:tailEnd/>
            </a:ln>
          </p:spPr>
          <p:txBody>
            <a:bodyPr vert="eaVert" lIns="481462" tIns="239269" rIns="478992" bIns="239269" anchor="ctr"/>
            <a:lstStyle/>
            <a:p>
              <a:pPr marL="128588" lvl="1" indent="-128588" algn="ctr"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42" name="任意多边形 15">
              <a:extLst>
                <a:ext uri="{FF2B5EF4-FFF2-40B4-BE49-F238E27FC236}">
                  <a16:creationId xmlns:a16="http://schemas.microsoft.com/office/drawing/2014/main" id="{7343DA44-6ABC-4B79-A08E-E59D8E8C7A9E}"/>
                </a:ext>
              </a:extLst>
            </p:cNvPr>
            <p:cNvSpPr>
              <a:spLocks/>
            </p:cNvSpPr>
            <p:nvPr/>
          </p:nvSpPr>
          <p:spPr bwMode="auto">
            <a:xfrm>
              <a:off x="1312584" y="360977"/>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itchFamily="34" charset="-122"/>
                  <a:ea typeface="微软雅黑" pitchFamily="34" charset="-122"/>
                </a:rPr>
                <a:t>04</a:t>
              </a:r>
              <a:endParaRPr lang="zh-CN" altLang="en-US" sz="2100" dirty="0">
                <a:solidFill>
                  <a:schemeClr val="bg1"/>
                </a:solidFill>
                <a:latin typeface="微软雅黑" pitchFamily="34" charset="-122"/>
                <a:ea typeface="微软雅黑" pitchFamily="34" charset="-122"/>
              </a:endParaRPr>
            </a:p>
          </p:txBody>
        </p:sp>
      </p:grpSp>
      <p:grpSp>
        <p:nvGrpSpPr>
          <p:cNvPr id="43" name="组合 27">
            <a:extLst>
              <a:ext uri="{FF2B5EF4-FFF2-40B4-BE49-F238E27FC236}">
                <a16:creationId xmlns:a16="http://schemas.microsoft.com/office/drawing/2014/main" id="{2A9B3FAD-1F00-4987-AE24-7955B2AB0222}"/>
              </a:ext>
            </a:extLst>
          </p:cNvPr>
          <p:cNvGrpSpPr>
            <a:grpSpLocks/>
          </p:cNvGrpSpPr>
          <p:nvPr/>
        </p:nvGrpSpPr>
        <p:grpSpPr bwMode="auto">
          <a:xfrm>
            <a:off x="3903256" y="1972677"/>
            <a:ext cx="1298972" cy="783894"/>
            <a:chOff x="955020" y="234674"/>
            <a:chExt cx="1732490" cy="1045342"/>
          </a:xfrm>
          <a:solidFill>
            <a:srgbClr val="1B4367"/>
          </a:solidFill>
        </p:grpSpPr>
        <p:sp>
          <p:nvSpPr>
            <p:cNvPr id="44" name="任意多边形 14">
              <a:extLst>
                <a:ext uri="{FF2B5EF4-FFF2-40B4-BE49-F238E27FC236}">
                  <a16:creationId xmlns:a16="http://schemas.microsoft.com/office/drawing/2014/main" id="{70A3CB5C-DAB9-4BC3-A936-15FCD73E3550}"/>
                </a:ext>
              </a:extLst>
            </p:cNvPr>
            <p:cNvSpPr>
              <a:spLocks/>
            </p:cNvSpPr>
            <p:nvPr/>
          </p:nvSpPr>
          <p:spPr bwMode="auto">
            <a:xfrm>
              <a:off x="955020" y="234674"/>
              <a:ext cx="1732490" cy="1045342"/>
            </a:xfrm>
            <a:prstGeom prst="roundRect">
              <a:avLst/>
            </a:prstGeom>
            <a:grpFill/>
            <a:ln w="9525">
              <a:solidFill>
                <a:schemeClr val="tx1">
                  <a:lumMod val="75000"/>
                  <a:lumOff val="25000"/>
                </a:schemeClr>
              </a:solidFill>
              <a:miter lim="800000"/>
              <a:headEnd/>
              <a:tailEnd/>
            </a:ln>
          </p:spPr>
          <p:txBody>
            <a:bodyPr vert="eaVert" lIns="481462" tIns="239269" rIns="478992" bIns="239269" anchor="ctr"/>
            <a:lstStyle/>
            <a:p>
              <a:pPr marL="128588" lvl="1" indent="-128588" algn="ctr" defTabSz="633413" eaLnBrk="1" hangingPunct="1">
                <a:lnSpc>
                  <a:spcPct val="90000"/>
                </a:lnSpc>
                <a:spcAft>
                  <a:spcPct val="15000"/>
                </a:spcAft>
                <a:buFont typeface="Arial" charset="0"/>
                <a:buChar char="•"/>
              </a:pPr>
              <a:endParaRPr lang="zh-CN" altLang="en-US" sz="1400" dirty="0">
                <a:solidFill>
                  <a:schemeClr val="bg1"/>
                </a:solidFill>
                <a:latin typeface="微软雅黑" pitchFamily="34" charset="-122"/>
                <a:ea typeface="微软雅黑" pitchFamily="34" charset="-122"/>
              </a:endParaRPr>
            </a:p>
          </p:txBody>
        </p:sp>
        <p:sp>
          <p:nvSpPr>
            <p:cNvPr id="46" name="任意多边形 15">
              <a:extLst>
                <a:ext uri="{FF2B5EF4-FFF2-40B4-BE49-F238E27FC236}">
                  <a16:creationId xmlns:a16="http://schemas.microsoft.com/office/drawing/2014/main" id="{7F524CAF-64C2-4585-878A-830C129FECD7}"/>
                </a:ext>
              </a:extLst>
            </p:cNvPr>
            <p:cNvSpPr>
              <a:spLocks/>
            </p:cNvSpPr>
            <p:nvPr/>
          </p:nvSpPr>
          <p:spPr bwMode="auto">
            <a:xfrm>
              <a:off x="1312584" y="360977"/>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headEnd/>
              <a:tailEnd/>
            </a:ln>
          </p:spPr>
          <p:txBody>
            <a:bodyPr lIns="139582" tIns="139582" rIns="139582" bIns="139582" anchor="ctr"/>
            <a:lstStyle/>
            <a:p>
              <a:pPr algn="ctr" defTabSz="666750" eaLnBrk="1" hangingPunct="1">
                <a:lnSpc>
                  <a:spcPct val="90000"/>
                </a:lnSpc>
                <a:spcAft>
                  <a:spcPct val="35000"/>
                </a:spcAft>
              </a:pPr>
              <a:r>
                <a:rPr lang="en-US" altLang="zh-CN" sz="2100" dirty="0">
                  <a:solidFill>
                    <a:schemeClr val="bg1"/>
                  </a:solidFill>
                  <a:latin typeface="微软雅黑" pitchFamily="34" charset="-122"/>
                  <a:ea typeface="微软雅黑" pitchFamily="34" charset="-122"/>
                </a:rPr>
                <a:t>05</a:t>
              </a:r>
              <a:endParaRPr lang="zh-CN" altLang="en-US" sz="2100" dirty="0">
                <a:solidFill>
                  <a:schemeClr val="bg1"/>
                </a:solidFill>
                <a:latin typeface="微软雅黑" pitchFamily="34" charset="-122"/>
                <a:ea typeface="微软雅黑" pitchFamily="34" charset="-122"/>
              </a:endParaRPr>
            </a:p>
          </p:txBody>
        </p:sp>
      </p:grpSp>
      <p:sp>
        <p:nvSpPr>
          <p:cNvPr id="66" name="TextBox 1210">
            <a:extLst>
              <a:ext uri="{FF2B5EF4-FFF2-40B4-BE49-F238E27FC236}">
                <a16:creationId xmlns:a16="http://schemas.microsoft.com/office/drawing/2014/main" id="{AB9F3438-4D7E-4B45-BE75-51628DAAE9A7}"/>
              </a:ext>
            </a:extLst>
          </p:cNvPr>
          <p:cNvSpPr/>
          <p:nvPr/>
        </p:nvSpPr>
        <p:spPr>
          <a:xfrm>
            <a:off x="4029952" y="3023980"/>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打开书籍。</a:t>
            </a:r>
          </a:p>
        </p:txBody>
      </p:sp>
      <p:sp>
        <p:nvSpPr>
          <p:cNvPr id="67" name="文本框 8">
            <a:extLst>
              <a:ext uri="{FF2B5EF4-FFF2-40B4-BE49-F238E27FC236}">
                <a16:creationId xmlns:a16="http://schemas.microsoft.com/office/drawing/2014/main" id="{31438439-790C-4A5D-8106-19D57B914FDE}"/>
              </a:ext>
            </a:extLst>
          </p:cNvPr>
          <p:cNvSpPr txBox="1"/>
          <p:nvPr/>
        </p:nvSpPr>
        <p:spPr>
          <a:xfrm>
            <a:off x="6541021" y="3656415"/>
            <a:ext cx="2270052"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用户一直按住该书，</a:t>
            </a:r>
            <a:r>
              <a:rPr lang="en-US" altLang="zh-CN" sz="1000" dirty="0">
                <a:solidFill>
                  <a:schemeClr val="tx1">
                    <a:lumMod val="75000"/>
                    <a:lumOff val="25000"/>
                  </a:schemeClr>
                </a:solidFill>
                <a:cs typeface="+mn-ea"/>
                <a:sym typeface="+mn-lt"/>
              </a:rPr>
              <a:t>3</a:t>
            </a:r>
            <a:r>
              <a:rPr lang="zh-CN" altLang="en-US" sz="1000" dirty="0">
                <a:solidFill>
                  <a:schemeClr val="tx1">
                    <a:lumMod val="75000"/>
                    <a:lumOff val="25000"/>
                  </a:schemeClr>
                </a:solidFill>
                <a:cs typeface="+mn-ea"/>
                <a:sym typeface="+mn-lt"/>
              </a:rPr>
              <a:t>秒后弹出子界面，在该子界面中，选择下载本书按钮，点击该按钮就会开始下载该书。</a:t>
            </a:r>
            <a:endParaRPr lang="en-US" altLang="zh-CN"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 presetClass="entr" presetSubtype="4"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additive="base">
                                        <p:cTn id="24" dur="500" fill="hold"/>
                                        <p:tgtEl>
                                          <p:spTgt spid="68"/>
                                        </p:tgtEl>
                                        <p:attrNameLst>
                                          <p:attrName>ppt_x</p:attrName>
                                        </p:attrNameLst>
                                      </p:cBhvr>
                                      <p:tavLst>
                                        <p:tav tm="0">
                                          <p:val>
                                            <p:strVal val="#ppt_x"/>
                                          </p:val>
                                        </p:tav>
                                        <p:tav tm="100000">
                                          <p:val>
                                            <p:strVal val="#ppt_x"/>
                                          </p:val>
                                        </p:tav>
                                      </p:tavLst>
                                    </p:anim>
                                    <p:anim calcmode="lin" valueType="num">
                                      <p:cBhvr additive="base">
                                        <p:cTn id="25" dur="500" fill="hold"/>
                                        <p:tgtEl>
                                          <p:spTgt spid="68"/>
                                        </p:tgtEl>
                                        <p:attrNameLst>
                                          <p:attrName>ppt_y</p:attrName>
                                        </p:attrNameLst>
                                      </p:cBhvr>
                                      <p:tavLst>
                                        <p:tav tm="0">
                                          <p:val>
                                            <p:strVal val="1+#ppt_h/2"/>
                                          </p:val>
                                        </p:tav>
                                        <p:tav tm="100000">
                                          <p:val>
                                            <p:strVal val="#ppt_y"/>
                                          </p:val>
                                        </p:tav>
                                      </p:tavLst>
                                    </p:anim>
                                  </p:childTnLst>
                                </p:cTn>
                              </p:par>
                            </p:childTnLst>
                          </p:cTn>
                        </p:par>
                        <p:par>
                          <p:cTn id="26" fill="hold">
                            <p:stCondLst>
                              <p:cond delay="2300"/>
                            </p:stCondLst>
                            <p:childTnLst>
                              <p:par>
                                <p:cTn id="27" presetID="2" presetClass="entr" presetSubtype="4"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500" fill="hold"/>
                                        <p:tgtEl>
                                          <p:spTgt spid="69"/>
                                        </p:tgtEl>
                                        <p:attrNameLst>
                                          <p:attrName>ppt_x</p:attrName>
                                        </p:attrNameLst>
                                      </p:cBhvr>
                                      <p:tavLst>
                                        <p:tav tm="0">
                                          <p:val>
                                            <p:strVal val="#ppt_x"/>
                                          </p:val>
                                        </p:tav>
                                        <p:tav tm="100000">
                                          <p:val>
                                            <p:strVal val="#ppt_x"/>
                                          </p:val>
                                        </p:tav>
                                      </p:tavLst>
                                    </p:anim>
                                    <p:anim calcmode="lin" valueType="num">
                                      <p:cBhvr additive="base">
                                        <p:cTn id="30" dur="500" fill="hold"/>
                                        <p:tgtEl>
                                          <p:spTgt spid="69"/>
                                        </p:tgtEl>
                                        <p:attrNameLst>
                                          <p:attrName>ppt_y</p:attrName>
                                        </p:attrNameLst>
                                      </p:cBhvr>
                                      <p:tavLst>
                                        <p:tav tm="0">
                                          <p:val>
                                            <p:strVal val="1+#ppt_h/2"/>
                                          </p:val>
                                        </p:tav>
                                        <p:tav tm="100000">
                                          <p:val>
                                            <p:strVal val="#ppt_y"/>
                                          </p:val>
                                        </p:tav>
                                      </p:tavLst>
                                    </p:anim>
                                  </p:childTnLst>
                                </p:cTn>
                              </p:par>
                            </p:childTnLst>
                          </p:cTn>
                        </p:par>
                        <p:par>
                          <p:cTn id="31" fill="hold">
                            <p:stCondLst>
                              <p:cond delay="2800"/>
                            </p:stCondLst>
                            <p:childTnLst>
                              <p:par>
                                <p:cTn id="32" presetID="2" presetClass="entr" presetSubtype="1" fill="hold" grpId="0"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additive="base">
                                        <p:cTn id="34" dur="500" fill="hold"/>
                                        <p:tgtEl>
                                          <p:spTgt spid="71"/>
                                        </p:tgtEl>
                                        <p:attrNameLst>
                                          <p:attrName>ppt_x</p:attrName>
                                        </p:attrNameLst>
                                      </p:cBhvr>
                                      <p:tavLst>
                                        <p:tav tm="0">
                                          <p:val>
                                            <p:strVal val="#ppt_x"/>
                                          </p:val>
                                        </p:tav>
                                        <p:tav tm="100000">
                                          <p:val>
                                            <p:strVal val="#ppt_x"/>
                                          </p:val>
                                        </p:tav>
                                      </p:tavLst>
                                    </p:anim>
                                    <p:anim calcmode="lin" valueType="num">
                                      <p:cBhvr additive="base">
                                        <p:cTn id="35" dur="500" fill="hold"/>
                                        <p:tgtEl>
                                          <p:spTgt spid="71"/>
                                        </p:tgtEl>
                                        <p:attrNameLst>
                                          <p:attrName>ppt_y</p:attrName>
                                        </p:attrNameLst>
                                      </p:cBhvr>
                                      <p:tavLst>
                                        <p:tav tm="0">
                                          <p:val>
                                            <p:strVal val="0-#ppt_h/2"/>
                                          </p:val>
                                        </p:tav>
                                        <p:tav tm="100000">
                                          <p:val>
                                            <p:strVal val="#ppt_y"/>
                                          </p:val>
                                        </p:tav>
                                      </p:tavLst>
                                    </p:anim>
                                  </p:childTnLst>
                                </p:cTn>
                              </p:par>
                            </p:childTnLst>
                          </p:cTn>
                        </p:par>
                        <p:par>
                          <p:cTn id="36" fill="hold">
                            <p:stCondLst>
                              <p:cond delay="3300"/>
                            </p:stCondLst>
                            <p:childTnLst>
                              <p:par>
                                <p:cTn id="37" presetID="2" presetClass="entr" presetSubtype="4" fill="hold" grpId="0" nodeType="afterEffect">
                                  <p:stCondLst>
                                    <p:cond delay="0"/>
                                  </p:stCondLst>
                                  <p:childTnLst>
                                    <p:set>
                                      <p:cBhvr>
                                        <p:cTn id="38" dur="1" fill="hold">
                                          <p:stCondLst>
                                            <p:cond delay="0"/>
                                          </p:stCondLst>
                                        </p:cTn>
                                        <p:tgtEl>
                                          <p:spTgt spid="72"/>
                                        </p:tgtEl>
                                        <p:attrNameLst>
                                          <p:attrName>style.visibility</p:attrName>
                                        </p:attrNameLst>
                                      </p:cBhvr>
                                      <p:to>
                                        <p:strVal val="visible"/>
                                      </p:to>
                                    </p:set>
                                    <p:anim calcmode="lin" valueType="num">
                                      <p:cBhvr additive="base">
                                        <p:cTn id="39" dur="500" fill="hold"/>
                                        <p:tgtEl>
                                          <p:spTgt spid="72"/>
                                        </p:tgtEl>
                                        <p:attrNameLst>
                                          <p:attrName>ppt_x</p:attrName>
                                        </p:attrNameLst>
                                      </p:cBhvr>
                                      <p:tavLst>
                                        <p:tav tm="0">
                                          <p:val>
                                            <p:strVal val="#ppt_x"/>
                                          </p:val>
                                        </p:tav>
                                        <p:tav tm="100000">
                                          <p:val>
                                            <p:strVal val="#ppt_x"/>
                                          </p:val>
                                        </p:tav>
                                      </p:tavLst>
                                    </p:anim>
                                    <p:anim calcmode="lin" valueType="num">
                                      <p:cBhvr additive="base">
                                        <p:cTn id="40" dur="500" fill="hold"/>
                                        <p:tgtEl>
                                          <p:spTgt spid="72"/>
                                        </p:tgtEl>
                                        <p:attrNameLst>
                                          <p:attrName>ppt_y</p:attrName>
                                        </p:attrNameLst>
                                      </p:cBhvr>
                                      <p:tavLst>
                                        <p:tav tm="0">
                                          <p:val>
                                            <p:strVal val="1+#ppt_h/2"/>
                                          </p:val>
                                        </p:tav>
                                        <p:tav tm="100000">
                                          <p:val>
                                            <p:strVal val="#ppt_y"/>
                                          </p:val>
                                        </p:tav>
                                      </p:tavLst>
                                    </p:anim>
                                  </p:childTnLst>
                                </p:cTn>
                              </p:par>
                            </p:childTnLst>
                          </p:cTn>
                        </p:par>
                        <p:par>
                          <p:cTn id="41" fill="hold">
                            <p:stCondLst>
                              <p:cond delay="3800"/>
                            </p:stCondLst>
                            <p:childTnLst>
                              <p:par>
                                <p:cTn id="42" presetID="2" presetClass="entr" presetSubtype="4"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 calcmode="lin" valueType="num">
                                      <p:cBhvr additive="base">
                                        <p:cTn id="44" dur="500" fill="hold"/>
                                        <p:tgtEl>
                                          <p:spTgt spid="73"/>
                                        </p:tgtEl>
                                        <p:attrNameLst>
                                          <p:attrName>ppt_x</p:attrName>
                                        </p:attrNameLst>
                                      </p:cBhvr>
                                      <p:tavLst>
                                        <p:tav tm="0">
                                          <p:val>
                                            <p:strVal val="#ppt_x"/>
                                          </p:val>
                                        </p:tav>
                                        <p:tav tm="100000">
                                          <p:val>
                                            <p:strVal val="#ppt_x"/>
                                          </p:val>
                                        </p:tav>
                                      </p:tavLst>
                                    </p:anim>
                                    <p:anim calcmode="lin" valueType="num">
                                      <p:cBhvr additive="base">
                                        <p:cTn id="45" dur="500" fill="hold"/>
                                        <p:tgtEl>
                                          <p:spTgt spid="73"/>
                                        </p:tgtEl>
                                        <p:attrNameLst>
                                          <p:attrName>ppt_y</p:attrName>
                                        </p:attrNameLst>
                                      </p:cBhvr>
                                      <p:tavLst>
                                        <p:tav tm="0">
                                          <p:val>
                                            <p:strVal val="1+#ppt_h/2"/>
                                          </p:val>
                                        </p:tav>
                                        <p:tav tm="100000">
                                          <p:val>
                                            <p:strVal val="#ppt_y"/>
                                          </p:val>
                                        </p:tav>
                                      </p:tavLst>
                                    </p:anim>
                                  </p:childTnLst>
                                </p:cTn>
                              </p:par>
                            </p:childTnLst>
                          </p:cTn>
                        </p:par>
                        <p:par>
                          <p:cTn id="46" fill="hold">
                            <p:stCondLst>
                              <p:cond delay="4300"/>
                            </p:stCondLst>
                            <p:childTnLst>
                              <p:par>
                                <p:cTn id="47" presetID="2" presetClass="entr" presetSubtype="1" fill="hold" grpId="0" nodeType="after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0-#ppt_h/2"/>
                                          </p:val>
                                        </p:tav>
                                        <p:tav tm="100000">
                                          <p:val>
                                            <p:strVal val="#ppt_y"/>
                                          </p:val>
                                        </p:tav>
                                      </p:tavLst>
                                    </p:anim>
                                  </p:childTnLst>
                                </p:cTn>
                              </p:par>
                            </p:childTnLst>
                          </p:cTn>
                        </p:par>
                        <p:par>
                          <p:cTn id="51" fill="hold">
                            <p:stCondLst>
                              <p:cond delay="4800"/>
                            </p:stCondLst>
                            <p:childTnLst>
                              <p:par>
                                <p:cTn id="52" presetID="2" presetClass="entr" presetSubtype="1"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 calcmode="lin" valueType="num">
                                      <p:cBhvr additive="base">
                                        <p:cTn id="54" dur="500" fill="hold"/>
                                        <p:tgtEl>
                                          <p:spTgt spid="75"/>
                                        </p:tgtEl>
                                        <p:attrNameLst>
                                          <p:attrName>ppt_x</p:attrName>
                                        </p:attrNameLst>
                                      </p:cBhvr>
                                      <p:tavLst>
                                        <p:tav tm="0">
                                          <p:val>
                                            <p:strVal val="#ppt_x"/>
                                          </p:val>
                                        </p:tav>
                                        <p:tav tm="100000">
                                          <p:val>
                                            <p:strVal val="#ppt_x"/>
                                          </p:val>
                                        </p:tav>
                                      </p:tavLst>
                                    </p:anim>
                                    <p:anim calcmode="lin" valueType="num">
                                      <p:cBhvr additive="base">
                                        <p:cTn id="55" dur="500" fill="hold"/>
                                        <p:tgtEl>
                                          <p:spTgt spid="75"/>
                                        </p:tgtEl>
                                        <p:attrNameLst>
                                          <p:attrName>ppt_y</p:attrName>
                                        </p:attrNameLst>
                                      </p:cBhvr>
                                      <p:tavLst>
                                        <p:tav tm="0">
                                          <p:val>
                                            <p:strVal val="0-#ppt_h/2"/>
                                          </p:val>
                                        </p:tav>
                                        <p:tav tm="100000">
                                          <p:val>
                                            <p:strVal val="#ppt_y"/>
                                          </p:val>
                                        </p:tav>
                                      </p:tavLst>
                                    </p:anim>
                                  </p:childTnLst>
                                </p:cTn>
                              </p:par>
                            </p:childTnLst>
                          </p:cTn>
                        </p:par>
                        <p:par>
                          <p:cTn id="56" fill="hold">
                            <p:stCondLst>
                              <p:cond delay="5300"/>
                            </p:stCondLst>
                            <p:childTnLst>
                              <p:par>
                                <p:cTn id="57" presetID="2" presetClass="entr" presetSubtype="4"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childTnLst>
                          </p:cTn>
                        </p:par>
                        <p:par>
                          <p:cTn id="61" fill="hold">
                            <p:stCondLst>
                              <p:cond delay="5800"/>
                            </p:stCondLst>
                            <p:childTnLst>
                              <p:par>
                                <p:cTn id="62" presetID="2" presetClass="entr" presetSubtype="8"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6300"/>
                            </p:stCondLst>
                            <p:childTnLst>
                              <p:par>
                                <p:cTn id="67" presetID="2" presetClass="entr" presetSubtype="8"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0-#ppt_w/2"/>
                                          </p:val>
                                        </p:tav>
                                        <p:tav tm="100000">
                                          <p:val>
                                            <p:strVal val="#ppt_x"/>
                                          </p:val>
                                        </p:tav>
                                      </p:tavLst>
                                    </p:anim>
                                    <p:anim calcmode="lin" valueType="num">
                                      <p:cBhvr additive="base">
                                        <p:cTn id="70" dur="500" fill="hold"/>
                                        <p:tgtEl>
                                          <p:spTgt spid="37"/>
                                        </p:tgtEl>
                                        <p:attrNameLst>
                                          <p:attrName>ppt_y</p:attrName>
                                        </p:attrNameLst>
                                      </p:cBhvr>
                                      <p:tavLst>
                                        <p:tav tm="0">
                                          <p:val>
                                            <p:strVal val="#ppt_y"/>
                                          </p:val>
                                        </p:tav>
                                        <p:tav tm="100000">
                                          <p:val>
                                            <p:strVal val="#ppt_y"/>
                                          </p:val>
                                        </p:tav>
                                      </p:tavLst>
                                    </p:anim>
                                  </p:childTnLst>
                                </p:cTn>
                              </p:par>
                            </p:childTnLst>
                          </p:cTn>
                        </p:par>
                        <p:par>
                          <p:cTn id="71" fill="hold">
                            <p:stCondLst>
                              <p:cond delay="6800"/>
                            </p:stCondLst>
                            <p:childTnLst>
                              <p:par>
                                <p:cTn id="72" presetID="2" presetClass="entr" presetSubtype="8" fill="hold" nodeType="afterEffect">
                                  <p:stCondLst>
                                    <p:cond delay="0"/>
                                  </p:stCondLst>
                                  <p:childTnLst>
                                    <p:set>
                                      <p:cBhvr>
                                        <p:cTn id="73" dur="1" fill="hold">
                                          <p:stCondLst>
                                            <p:cond delay="0"/>
                                          </p:stCondLst>
                                        </p:cTn>
                                        <p:tgtEl>
                                          <p:spTgt spid="40"/>
                                        </p:tgtEl>
                                        <p:attrNameLst>
                                          <p:attrName>style.visibility</p:attrName>
                                        </p:attrNameLst>
                                      </p:cBhvr>
                                      <p:to>
                                        <p:strVal val="visible"/>
                                      </p:to>
                                    </p:set>
                                    <p:anim calcmode="lin" valueType="num">
                                      <p:cBhvr additive="base">
                                        <p:cTn id="74" dur="500" fill="hold"/>
                                        <p:tgtEl>
                                          <p:spTgt spid="40"/>
                                        </p:tgtEl>
                                        <p:attrNameLst>
                                          <p:attrName>ppt_x</p:attrName>
                                        </p:attrNameLst>
                                      </p:cBhvr>
                                      <p:tavLst>
                                        <p:tav tm="0">
                                          <p:val>
                                            <p:strVal val="0-#ppt_w/2"/>
                                          </p:val>
                                        </p:tav>
                                        <p:tav tm="100000">
                                          <p:val>
                                            <p:strVal val="#ppt_x"/>
                                          </p:val>
                                        </p:tav>
                                      </p:tavLst>
                                    </p:anim>
                                    <p:anim calcmode="lin" valueType="num">
                                      <p:cBhvr additive="base">
                                        <p:cTn id="75" dur="500" fill="hold"/>
                                        <p:tgtEl>
                                          <p:spTgt spid="40"/>
                                        </p:tgtEl>
                                        <p:attrNameLst>
                                          <p:attrName>ppt_y</p:attrName>
                                        </p:attrNameLst>
                                      </p:cBhvr>
                                      <p:tavLst>
                                        <p:tav tm="0">
                                          <p:val>
                                            <p:strVal val="#ppt_y"/>
                                          </p:val>
                                        </p:tav>
                                        <p:tav tm="100000">
                                          <p:val>
                                            <p:strVal val="#ppt_y"/>
                                          </p:val>
                                        </p:tav>
                                      </p:tavLst>
                                    </p:anim>
                                  </p:childTnLst>
                                </p:cTn>
                              </p:par>
                            </p:childTnLst>
                          </p:cTn>
                        </p:par>
                        <p:par>
                          <p:cTn id="76" fill="hold">
                            <p:stCondLst>
                              <p:cond delay="7300"/>
                            </p:stCondLst>
                            <p:childTnLst>
                              <p:par>
                                <p:cTn id="77" presetID="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 calcmode="lin" valueType="num">
                                      <p:cBhvr additive="base">
                                        <p:cTn id="79" dur="500" fill="hold"/>
                                        <p:tgtEl>
                                          <p:spTgt spid="43"/>
                                        </p:tgtEl>
                                        <p:attrNameLst>
                                          <p:attrName>ppt_x</p:attrName>
                                        </p:attrNameLst>
                                      </p:cBhvr>
                                      <p:tavLst>
                                        <p:tav tm="0">
                                          <p:val>
                                            <p:strVal val="0-#ppt_w/2"/>
                                          </p:val>
                                        </p:tav>
                                        <p:tav tm="100000">
                                          <p:val>
                                            <p:strVal val="#ppt_x"/>
                                          </p:val>
                                        </p:tav>
                                      </p:tavLst>
                                    </p:anim>
                                    <p:anim calcmode="lin" valueType="num">
                                      <p:cBhvr additive="base">
                                        <p:cTn id="80" dur="500" fill="hold"/>
                                        <p:tgtEl>
                                          <p:spTgt spid="43"/>
                                        </p:tgtEl>
                                        <p:attrNameLst>
                                          <p:attrName>ppt_y</p:attrName>
                                        </p:attrNameLst>
                                      </p:cBhvr>
                                      <p:tavLst>
                                        <p:tav tm="0">
                                          <p:val>
                                            <p:strVal val="#ppt_y"/>
                                          </p:val>
                                        </p:tav>
                                        <p:tav tm="100000">
                                          <p:val>
                                            <p:strVal val="#ppt_y"/>
                                          </p:val>
                                        </p:tav>
                                      </p:tavLst>
                                    </p:anim>
                                  </p:childTnLst>
                                </p:cTn>
                              </p:par>
                            </p:childTnLst>
                          </p:cTn>
                        </p:par>
                        <p:par>
                          <p:cTn id="81" fill="hold">
                            <p:stCondLst>
                              <p:cond delay="7800"/>
                            </p:stCondLst>
                            <p:childTnLst>
                              <p:par>
                                <p:cTn id="82" presetID="2" presetClass="entr" presetSubtype="4" fill="hold" grpId="0" nodeType="after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ppt_x"/>
                                          </p:val>
                                        </p:tav>
                                        <p:tav tm="100000">
                                          <p:val>
                                            <p:strVal val="#ppt_x"/>
                                          </p:val>
                                        </p:tav>
                                      </p:tavLst>
                                    </p:anim>
                                    <p:anim calcmode="lin" valueType="num">
                                      <p:cBhvr additive="base">
                                        <p:cTn id="85" dur="500" fill="hold"/>
                                        <p:tgtEl>
                                          <p:spTgt spid="66"/>
                                        </p:tgtEl>
                                        <p:attrNameLst>
                                          <p:attrName>ppt_y</p:attrName>
                                        </p:attrNameLst>
                                      </p:cBhvr>
                                      <p:tavLst>
                                        <p:tav tm="0">
                                          <p:val>
                                            <p:strVal val="1+#ppt_h/2"/>
                                          </p:val>
                                        </p:tav>
                                        <p:tav tm="100000">
                                          <p:val>
                                            <p:strVal val="#ppt_y"/>
                                          </p:val>
                                        </p:tav>
                                      </p:tavLst>
                                    </p:anim>
                                  </p:childTnLst>
                                </p:cTn>
                              </p:par>
                            </p:childTnLst>
                          </p:cTn>
                        </p:par>
                        <p:par>
                          <p:cTn id="86" fill="hold">
                            <p:stCondLst>
                              <p:cond delay="8300"/>
                            </p:stCondLst>
                            <p:childTnLst>
                              <p:par>
                                <p:cTn id="87" presetID="2" presetClass="entr" presetSubtype="4" fill="hold" grpId="0" nodeType="after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additive="base">
                                        <p:cTn id="89" dur="500" fill="hold"/>
                                        <p:tgtEl>
                                          <p:spTgt spid="67"/>
                                        </p:tgtEl>
                                        <p:attrNameLst>
                                          <p:attrName>ppt_x</p:attrName>
                                        </p:attrNameLst>
                                      </p:cBhvr>
                                      <p:tavLst>
                                        <p:tav tm="0">
                                          <p:val>
                                            <p:strVal val="#ppt_x"/>
                                          </p:val>
                                        </p:tav>
                                        <p:tav tm="100000">
                                          <p:val>
                                            <p:strVal val="#ppt_x"/>
                                          </p:val>
                                        </p:tav>
                                      </p:tavLst>
                                    </p:anim>
                                    <p:anim calcmode="lin" valueType="num">
                                      <p:cBhvr additive="base">
                                        <p:cTn id="9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1" grpId="0"/>
      <p:bldP spid="72" grpId="0"/>
      <p:bldP spid="73" grpId="0"/>
      <p:bldP spid="74" grpId="0"/>
      <p:bldP spid="75" grpId="0"/>
      <p:bldP spid="33" grpId="0"/>
      <p:bldP spid="66" grpId="0"/>
      <p:bldP spid="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3.1.3 </a:t>
            </a:r>
            <a:r>
              <a:rPr lang="zh-CN" altLang="en-US" sz="1700" b="1" dirty="0">
                <a:solidFill>
                  <a:srgbClr val="1B4367"/>
                </a:solidFill>
                <a:cs typeface="+mn-ea"/>
                <a:sym typeface="+mn-lt"/>
              </a:rPr>
              <a:t>阅读管理模块</a:t>
            </a:r>
          </a:p>
        </p:txBody>
      </p:sp>
      <p:sp>
        <p:nvSpPr>
          <p:cNvPr id="52" name="TextBox 29"/>
          <p:cNvSpPr txBox="1">
            <a:spLocks noChangeArrowheads="1"/>
          </p:cNvSpPr>
          <p:nvPr/>
        </p:nvSpPr>
        <p:spPr bwMode="auto">
          <a:xfrm>
            <a:off x="5915025" y="1116807"/>
            <a:ext cx="1866900" cy="120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点击阅读屏幕的正中间，弹出设置选项子界面，在该子界面中选择设置选项，会弹出设置组件，在该组件中就可以设置屏幕亮度、阅读字体大小、阅读背景。</a:t>
            </a:r>
          </a:p>
        </p:txBody>
      </p:sp>
      <p:sp>
        <p:nvSpPr>
          <p:cNvPr id="53" name="TextBox 30"/>
          <p:cNvSpPr txBox="1">
            <a:spLocks noChangeArrowheads="1"/>
          </p:cNvSpPr>
          <p:nvPr/>
        </p:nvSpPr>
        <p:spPr bwMode="auto">
          <a:xfrm>
            <a:off x="994502" y="1147412"/>
            <a:ext cx="186809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r">
              <a:lnSpc>
                <a:spcPts val="1500"/>
              </a:lnSpc>
            </a:pPr>
            <a:r>
              <a:rPr lang="zh-CN" altLang="en-US" sz="1000" dirty="0">
                <a:solidFill>
                  <a:schemeClr val="tx1">
                    <a:lumMod val="75000"/>
                    <a:lumOff val="25000"/>
                  </a:schemeClr>
                </a:solidFill>
              </a:rPr>
              <a:t>点击阅读屏幕的正中间，会弹出设置选项子界面，在该子界面中选择简介选项，就会跳转到查看书籍简介页面。</a:t>
            </a:r>
          </a:p>
        </p:txBody>
      </p:sp>
      <p:sp>
        <p:nvSpPr>
          <p:cNvPr id="54" name="TextBox 31"/>
          <p:cNvSpPr txBox="1">
            <a:spLocks noChangeArrowheads="1"/>
          </p:cNvSpPr>
          <p:nvPr/>
        </p:nvSpPr>
        <p:spPr bwMode="auto">
          <a:xfrm>
            <a:off x="932479" y="2886693"/>
            <a:ext cx="1868090" cy="120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r">
              <a:lnSpc>
                <a:spcPts val="1500"/>
              </a:lnSpc>
            </a:pPr>
            <a:r>
              <a:rPr lang="zh-CN" altLang="en-US" sz="1000" dirty="0">
                <a:solidFill>
                  <a:schemeClr val="tx1">
                    <a:lumMod val="75000"/>
                    <a:lumOff val="25000"/>
                  </a:schemeClr>
                </a:solidFill>
              </a:rPr>
              <a:t>我们软件中集成了多个阅读源的书籍。点击阅读屏幕的正中间，弹出设置选项子界面，在该子界面中选择换源，跳转到选择阅读源的界面，选择你想要更换的阅读源。</a:t>
            </a:r>
          </a:p>
        </p:txBody>
      </p:sp>
      <p:sp>
        <p:nvSpPr>
          <p:cNvPr id="55" name="TextBox 32"/>
          <p:cNvSpPr txBox="1">
            <a:spLocks noChangeArrowheads="1"/>
          </p:cNvSpPr>
          <p:nvPr/>
        </p:nvSpPr>
        <p:spPr bwMode="auto">
          <a:xfrm>
            <a:off x="6329674" y="3079053"/>
            <a:ext cx="1866900" cy="823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nSpc>
                <a:spcPts val="1500"/>
              </a:lnSpc>
            </a:pPr>
            <a:r>
              <a:rPr lang="zh-CN" altLang="en-US" sz="1000" dirty="0">
                <a:solidFill>
                  <a:schemeClr val="tx1">
                    <a:lumMod val="75000"/>
                    <a:lumOff val="25000"/>
                  </a:schemeClr>
                </a:solidFill>
              </a:rPr>
              <a:t>点击阅读屏幕的正中间，弹出设置选项子界面，在该子界面中选择下载选项，点击该按钮就会开始下载正在阅读的书籍。</a:t>
            </a:r>
          </a:p>
        </p:txBody>
      </p:sp>
      <p:sp>
        <p:nvSpPr>
          <p:cNvPr id="56" name="TextBox 33"/>
          <p:cNvSpPr txBox="1">
            <a:spLocks noChangeArrowheads="1"/>
          </p:cNvSpPr>
          <p:nvPr/>
        </p:nvSpPr>
        <p:spPr bwMode="auto">
          <a:xfrm>
            <a:off x="3729782" y="4323210"/>
            <a:ext cx="18669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a:lnSpc>
                <a:spcPts val="1500"/>
              </a:lnSpc>
            </a:pPr>
            <a:r>
              <a:rPr lang="zh-CN" altLang="en-US" sz="1000" dirty="0">
                <a:solidFill>
                  <a:schemeClr val="tx1">
                    <a:lumMod val="75000"/>
                    <a:lumOff val="25000"/>
                  </a:schemeClr>
                </a:solidFill>
              </a:rPr>
              <a:t>点击阅读屏幕的正中间，弹出子界面，选择目录选项，点击跳转到目录页面。</a:t>
            </a:r>
          </a:p>
        </p:txBody>
      </p:sp>
      <p:sp>
        <p:nvSpPr>
          <p:cNvPr id="57" name="环形箭头 15"/>
          <p:cNvSpPr>
            <a:spLocks/>
          </p:cNvSpPr>
          <p:nvPr/>
        </p:nvSpPr>
        <p:spPr bwMode="auto">
          <a:xfrm>
            <a:off x="3118247" y="990601"/>
            <a:ext cx="2870597" cy="2870597"/>
          </a:xfrm>
          <a:custGeom>
            <a:avLst/>
            <a:gdLst>
              <a:gd name="T0" fmla="*/ 3447338 w 3827462"/>
              <a:gd name="T1" fmla="*/ 1008122 h 3827463"/>
              <a:gd name="T2" fmla="*/ 3688519 w 3827462"/>
              <a:gd name="T3" fmla="*/ 1764717 h 3827463"/>
              <a:gd name="T4" fmla="*/ 3820762 w 3827462"/>
              <a:gd name="T5" fmla="*/ 1765838 h 3827463"/>
              <a:gd name="T6" fmla="*/ 3595190 w 3827462"/>
              <a:gd name="T7" fmla="*/ 1927981 h 3827463"/>
              <a:gd name="T8" fmla="*/ 3356355 w 3827462"/>
              <a:gd name="T9" fmla="*/ 1761902 h 3827463"/>
              <a:gd name="T10" fmla="*/ 3488541 w 3827462"/>
              <a:gd name="T11" fmla="*/ 1763023 h 3827463"/>
              <a:gd name="T12" fmla="*/ 3275959 w 3827462"/>
              <a:gd name="T13" fmla="*/ 1109323 h 3827463"/>
              <a:gd name="T14" fmla="*/ 3447338 w 3827462"/>
              <a:gd name="T15" fmla="*/ 1008122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447338" y="1008122"/>
                </a:moveTo>
                <a:cubicBezTo>
                  <a:pt x="3583647" y="1238955"/>
                  <a:pt x="3666090" y="1497582"/>
                  <a:pt x="3688519" y="1764717"/>
                </a:cubicBezTo>
                <a:lnTo>
                  <a:pt x="3820762" y="1765838"/>
                </a:lnTo>
                <a:lnTo>
                  <a:pt x="3595190" y="1927981"/>
                </a:lnTo>
                <a:lnTo>
                  <a:pt x="3356355" y="1761902"/>
                </a:lnTo>
                <a:lnTo>
                  <a:pt x="3488541" y="1763023"/>
                </a:lnTo>
                <a:cubicBezTo>
                  <a:pt x="3466449" y="1532176"/>
                  <a:pt x="3393875" y="1309009"/>
                  <a:pt x="3275959" y="1109323"/>
                </a:cubicBezTo>
                <a:lnTo>
                  <a:pt x="3447338" y="1008122"/>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8" name="环形箭头 17"/>
          <p:cNvSpPr>
            <a:spLocks/>
          </p:cNvSpPr>
          <p:nvPr/>
        </p:nvSpPr>
        <p:spPr bwMode="auto">
          <a:xfrm>
            <a:off x="3118247" y="990601"/>
            <a:ext cx="2870597" cy="2870597"/>
          </a:xfrm>
          <a:custGeom>
            <a:avLst/>
            <a:gdLst>
              <a:gd name="T0" fmla="*/ 3325627 w 3827462"/>
              <a:gd name="T1" fmla="*/ 2999378 h 3827463"/>
              <a:gd name="T2" fmla="*/ 2603197 w 3827462"/>
              <a:gd name="T3" fmla="*/ 3555900 h 3827463"/>
              <a:gd name="T4" fmla="*/ 2642943 w 3827462"/>
              <a:gd name="T5" fmla="*/ 3682034 h 3827463"/>
              <a:gd name="T6" fmla="*/ 2419100 w 3827462"/>
              <a:gd name="T7" fmla="*/ 3517511 h 3827463"/>
              <a:gd name="T8" fmla="*/ 2503364 w 3827462"/>
              <a:gd name="T9" fmla="*/ 3239081 h 3827463"/>
              <a:gd name="T10" fmla="*/ 2543093 w 3827462"/>
              <a:gd name="T11" fmla="*/ 3365160 h 3827463"/>
              <a:gd name="T12" fmla="*/ 3167850 w 3827462"/>
              <a:gd name="T13" fmla="*/ 2878059 h 3827463"/>
              <a:gd name="T14" fmla="*/ 3325627 w 3827462"/>
              <a:gd name="T15" fmla="*/ 2999378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3325627" y="2999378"/>
                </a:moveTo>
                <a:cubicBezTo>
                  <a:pt x="3137195" y="3244437"/>
                  <a:pt x="2888223" y="3436231"/>
                  <a:pt x="2603197" y="3555900"/>
                </a:cubicBezTo>
                <a:lnTo>
                  <a:pt x="2642943" y="3682034"/>
                </a:lnTo>
                <a:lnTo>
                  <a:pt x="2419100" y="3517511"/>
                </a:lnTo>
                <a:lnTo>
                  <a:pt x="2503364" y="3239081"/>
                </a:lnTo>
                <a:lnTo>
                  <a:pt x="2543093" y="3365160"/>
                </a:lnTo>
                <a:cubicBezTo>
                  <a:pt x="2789286" y="3258407"/>
                  <a:pt x="3004279" y="3090784"/>
                  <a:pt x="3167850" y="2878059"/>
                </a:cubicBezTo>
                <a:lnTo>
                  <a:pt x="3325627" y="2999378"/>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59" name="环形箭头 19"/>
          <p:cNvSpPr>
            <a:spLocks/>
          </p:cNvSpPr>
          <p:nvPr/>
        </p:nvSpPr>
        <p:spPr bwMode="auto">
          <a:xfrm>
            <a:off x="3118247" y="990601"/>
            <a:ext cx="2870597" cy="2870597"/>
          </a:xfrm>
          <a:custGeom>
            <a:avLst/>
            <a:gdLst>
              <a:gd name="T0" fmla="*/ 1378454 w 3827462"/>
              <a:gd name="T1" fmla="*/ 3612425 h 3827463"/>
              <a:gd name="T2" fmla="*/ 607834 w 3827462"/>
              <a:gd name="T3" fmla="*/ 3124811 h 3827463"/>
              <a:gd name="T4" fmla="*/ 502996 w 3827462"/>
              <a:gd name="T5" fmla="*/ 3205424 h 3827463"/>
              <a:gd name="T6" fmla="*/ 580723 w 3827462"/>
              <a:gd name="T7" fmla="*/ 2938718 h 3827463"/>
              <a:gd name="T8" fmla="*/ 871164 w 3827462"/>
              <a:gd name="T9" fmla="*/ 2922329 h 3827463"/>
              <a:gd name="T10" fmla="*/ 766371 w 3827462"/>
              <a:gd name="T11" fmla="*/ 3002907 h 3827463"/>
              <a:gd name="T12" fmla="*/ 1438271 w 3827462"/>
              <a:gd name="T13" fmla="*/ 3422597 h 3827463"/>
              <a:gd name="T14" fmla="*/ 1378454 w 3827462"/>
              <a:gd name="T15" fmla="*/ 36124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78454" y="3612425"/>
                </a:moveTo>
                <a:cubicBezTo>
                  <a:pt x="1083617" y="3519519"/>
                  <a:pt x="818037" y="3351472"/>
                  <a:pt x="607834" y="3124811"/>
                </a:cubicBezTo>
                <a:lnTo>
                  <a:pt x="502996" y="3205424"/>
                </a:lnTo>
                <a:lnTo>
                  <a:pt x="580723" y="2938718"/>
                </a:lnTo>
                <a:lnTo>
                  <a:pt x="871164" y="2922329"/>
                </a:lnTo>
                <a:lnTo>
                  <a:pt x="766371" y="3002907"/>
                </a:lnTo>
                <a:cubicBezTo>
                  <a:pt x="951119" y="3197524"/>
                  <a:pt x="1182335" y="3341949"/>
                  <a:pt x="1438271" y="3422597"/>
                </a:cubicBezTo>
                <a:lnTo>
                  <a:pt x="1378454" y="36124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0" name="环形箭头 21"/>
          <p:cNvSpPr>
            <a:spLocks/>
          </p:cNvSpPr>
          <p:nvPr/>
        </p:nvSpPr>
        <p:spPr bwMode="auto">
          <a:xfrm>
            <a:off x="3118247" y="990601"/>
            <a:ext cx="2870597" cy="2870597"/>
          </a:xfrm>
          <a:custGeom>
            <a:avLst/>
            <a:gdLst>
              <a:gd name="T0" fmla="*/ 132762 w 3827462"/>
              <a:gd name="T1" fmla="*/ 1928825 h 3827463"/>
              <a:gd name="T2" fmla="*/ 303229 w 3827462"/>
              <a:gd name="T3" fmla="*/ 1153231 h 3827463"/>
              <a:gd name="T4" fmla="*/ 189353 w 3827462"/>
              <a:gd name="T5" fmla="*/ 1085986 h 3827463"/>
              <a:gd name="T6" fmla="*/ 465813 w 3827462"/>
              <a:gd name="T7" fmla="*/ 1058722 h 3827463"/>
              <a:gd name="T8" fmla="*/ 589258 w 3827462"/>
              <a:gd name="T9" fmla="*/ 1322134 h 3827463"/>
              <a:gd name="T10" fmla="*/ 475432 w 3827462"/>
              <a:gd name="T11" fmla="*/ 1254918 h 3827463"/>
              <a:gd name="T12" fmla="*/ 331783 w 3827462"/>
              <a:gd name="T13" fmla="*/ 1927138 h 3827463"/>
              <a:gd name="T14" fmla="*/ 132762 w 3827462"/>
              <a:gd name="T15" fmla="*/ 192882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32762" y="1928825"/>
                </a:moveTo>
                <a:cubicBezTo>
                  <a:pt x="130490" y="1660759"/>
                  <a:pt x="188761" y="1395639"/>
                  <a:pt x="303229" y="1153231"/>
                </a:cubicBezTo>
                <a:lnTo>
                  <a:pt x="189353" y="1085986"/>
                </a:lnTo>
                <a:lnTo>
                  <a:pt x="465813" y="1058722"/>
                </a:lnTo>
                <a:lnTo>
                  <a:pt x="589258" y="1322134"/>
                </a:lnTo>
                <a:lnTo>
                  <a:pt x="475432" y="1254918"/>
                </a:lnTo>
                <a:cubicBezTo>
                  <a:pt x="378858" y="1465754"/>
                  <a:pt x="329818" y="1695244"/>
                  <a:pt x="331783" y="1927138"/>
                </a:cubicBezTo>
                <a:lnTo>
                  <a:pt x="132762" y="1928825"/>
                </a:lnTo>
                <a:close/>
              </a:path>
            </a:pathLst>
          </a:custGeom>
          <a:solidFill>
            <a:srgbClr val="1B4367"/>
          </a:solidFill>
          <a:ln w="9525">
            <a:noFill/>
          </a:ln>
        </p:spPr>
        <p:txBody>
          <a:bodyPr lIns="68580" tIns="34290" rIns="68580" bIns="34290"/>
          <a:lstStyle/>
          <a:p>
            <a:endParaRPr lang="zh-CN" altLang="en-US">
              <a:solidFill>
                <a:schemeClr val="bg1"/>
              </a:solidFill>
            </a:endParaRPr>
          </a:p>
        </p:txBody>
      </p:sp>
      <p:sp>
        <p:nvSpPr>
          <p:cNvPr id="61" name="环形箭头 23"/>
          <p:cNvSpPr>
            <a:spLocks/>
          </p:cNvSpPr>
          <p:nvPr/>
        </p:nvSpPr>
        <p:spPr bwMode="auto">
          <a:xfrm>
            <a:off x="3118247" y="990601"/>
            <a:ext cx="2870597" cy="2870597"/>
          </a:xfrm>
          <a:custGeom>
            <a:avLst/>
            <a:gdLst>
              <a:gd name="T0" fmla="*/ 1402143 w 3827462"/>
              <a:gd name="T1" fmla="*/ 207755 h 3827463"/>
              <a:gd name="T2" fmla="*/ 2266009 w 3827462"/>
              <a:gd name="T3" fmla="*/ 167885 h 3827463"/>
              <a:gd name="T4" fmla="*/ 2303996 w 3827462"/>
              <a:gd name="T5" fmla="*/ 41210 h 3827463"/>
              <a:gd name="T6" fmla="*/ 2396735 w 3827462"/>
              <a:gd name="T7" fmla="*/ 303075 h 3827463"/>
              <a:gd name="T8" fmla="*/ 2170594 w 3827462"/>
              <a:gd name="T9" fmla="*/ 486063 h 3827463"/>
              <a:gd name="T10" fmla="*/ 2208565 w 3827462"/>
              <a:gd name="T11" fmla="*/ 359443 h 3827463"/>
              <a:gd name="T12" fmla="*/ 1459312 w 3827462"/>
              <a:gd name="T13" fmla="*/ 398396 h 3827463"/>
              <a:gd name="T14" fmla="*/ 1402143 w 3827462"/>
              <a:gd name="T15" fmla="*/ 207755 h 3827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27462" h="3827463">
                <a:moveTo>
                  <a:pt x="1402143" y="207755"/>
                </a:moveTo>
                <a:cubicBezTo>
                  <a:pt x="1682450" y="123697"/>
                  <a:pt x="1979151" y="110003"/>
                  <a:pt x="2266009" y="167885"/>
                </a:cubicBezTo>
                <a:lnTo>
                  <a:pt x="2303996" y="41210"/>
                </a:lnTo>
                <a:lnTo>
                  <a:pt x="2396735" y="303075"/>
                </a:lnTo>
                <a:lnTo>
                  <a:pt x="2170594" y="486063"/>
                </a:lnTo>
                <a:lnTo>
                  <a:pt x="2208565" y="359443"/>
                </a:lnTo>
                <a:cubicBezTo>
                  <a:pt x="1959304" y="312161"/>
                  <a:pt x="1702327" y="325520"/>
                  <a:pt x="1459312" y="398396"/>
                </a:cubicBezTo>
                <a:lnTo>
                  <a:pt x="1402143" y="207755"/>
                </a:lnTo>
                <a:close/>
              </a:path>
            </a:pathLst>
          </a:custGeom>
          <a:solidFill>
            <a:srgbClr val="1B4367"/>
          </a:solidFill>
          <a:ln w="9525">
            <a:noFill/>
          </a:ln>
        </p:spPr>
        <p:txBody>
          <a:bodyPr lIns="68580" tIns="34290" rIns="68580" bIns="34290"/>
          <a:lstStyle/>
          <a:p>
            <a:endParaRPr lang="zh-CN" altLang="en-US">
              <a:solidFill>
                <a:schemeClr val="bg1"/>
              </a:solidFill>
            </a:endParaRPr>
          </a:p>
        </p:txBody>
      </p:sp>
      <p:grpSp>
        <p:nvGrpSpPr>
          <p:cNvPr id="62" name="组合 35"/>
          <p:cNvGrpSpPr>
            <a:grpSpLocks/>
          </p:cNvGrpSpPr>
          <p:nvPr/>
        </p:nvGrpSpPr>
        <p:grpSpPr bwMode="auto">
          <a:xfrm>
            <a:off x="3373042" y="1102519"/>
            <a:ext cx="639365" cy="639366"/>
            <a:chOff x="0" y="0"/>
            <a:chExt cx="914400" cy="914400"/>
          </a:xfrm>
        </p:grpSpPr>
        <p:sp>
          <p:nvSpPr>
            <p:cNvPr id="63" name="椭圆 34"/>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4" name="TextBox 24"/>
            <p:cNvSpPr txBox="1">
              <a:spLocks noChangeArrowheads="1"/>
            </p:cNvSpPr>
            <p:nvPr/>
          </p:nvSpPr>
          <p:spPr bwMode="auto">
            <a:xfrm>
              <a:off x="194472" y="257145"/>
              <a:ext cx="525456"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a:solidFill>
                    <a:schemeClr val="bg1"/>
                  </a:solidFill>
                </a:rPr>
                <a:t>01</a:t>
              </a:r>
              <a:endParaRPr lang="zh-CN" b="1" dirty="0">
                <a:solidFill>
                  <a:schemeClr val="bg1"/>
                </a:solidFill>
              </a:endParaRPr>
            </a:p>
          </p:txBody>
        </p:sp>
      </p:grpSp>
      <p:grpSp>
        <p:nvGrpSpPr>
          <p:cNvPr id="65" name="组合 36"/>
          <p:cNvGrpSpPr>
            <a:grpSpLocks/>
          </p:cNvGrpSpPr>
          <p:nvPr/>
        </p:nvGrpSpPr>
        <p:grpSpPr bwMode="auto">
          <a:xfrm>
            <a:off x="5050631" y="1102519"/>
            <a:ext cx="639366" cy="639366"/>
            <a:chOff x="0" y="0"/>
            <a:chExt cx="914400" cy="914400"/>
          </a:xfrm>
        </p:grpSpPr>
        <p:sp>
          <p:nvSpPr>
            <p:cNvPr id="66" name="椭圆 37"/>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67" name="TextBox 38"/>
            <p:cNvSpPr txBox="1">
              <a:spLocks noChangeArrowheads="1"/>
            </p:cNvSpPr>
            <p:nvPr/>
          </p:nvSpPr>
          <p:spPr bwMode="auto">
            <a:xfrm>
              <a:off x="194474" y="257145"/>
              <a:ext cx="525455" cy="44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a:solidFill>
                    <a:schemeClr val="bg1"/>
                  </a:solidFill>
                </a:rPr>
                <a:t>02</a:t>
              </a:r>
            </a:p>
          </p:txBody>
        </p:sp>
      </p:grpSp>
      <p:grpSp>
        <p:nvGrpSpPr>
          <p:cNvPr id="68" name="组合 39"/>
          <p:cNvGrpSpPr>
            <a:grpSpLocks/>
          </p:cNvGrpSpPr>
          <p:nvPr/>
        </p:nvGrpSpPr>
        <p:grpSpPr bwMode="auto">
          <a:xfrm>
            <a:off x="5419724" y="2491979"/>
            <a:ext cx="639366" cy="639365"/>
            <a:chOff x="0" y="0"/>
            <a:chExt cx="914400" cy="914400"/>
          </a:xfrm>
        </p:grpSpPr>
        <p:sp>
          <p:nvSpPr>
            <p:cNvPr id="69" name="椭圆 40"/>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0" name="TextBox 41"/>
            <p:cNvSpPr txBox="1">
              <a:spLocks noChangeArrowheads="1"/>
            </p:cNvSpPr>
            <p:nvPr/>
          </p:nvSpPr>
          <p:spPr bwMode="auto">
            <a:xfrm>
              <a:off x="194474" y="257144"/>
              <a:ext cx="525455"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a:solidFill>
                    <a:schemeClr val="bg1"/>
                  </a:solidFill>
                </a:rPr>
                <a:t>03</a:t>
              </a:r>
              <a:endParaRPr lang="zh-CN" b="1" dirty="0">
                <a:solidFill>
                  <a:schemeClr val="bg1"/>
                </a:solidFill>
              </a:endParaRPr>
            </a:p>
          </p:txBody>
        </p:sp>
      </p:grpSp>
      <p:grpSp>
        <p:nvGrpSpPr>
          <p:cNvPr id="71" name="组合 42"/>
          <p:cNvGrpSpPr>
            <a:grpSpLocks/>
          </p:cNvGrpSpPr>
          <p:nvPr/>
        </p:nvGrpSpPr>
        <p:grpSpPr bwMode="auto">
          <a:xfrm>
            <a:off x="2987279" y="2491979"/>
            <a:ext cx="639365" cy="639365"/>
            <a:chOff x="0" y="0"/>
            <a:chExt cx="914400" cy="914400"/>
          </a:xfrm>
        </p:grpSpPr>
        <p:sp>
          <p:nvSpPr>
            <p:cNvPr id="72" name="椭圆 43"/>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3" name="TextBox 44"/>
            <p:cNvSpPr txBox="1">
              <a:spLocks noChangeArrowheads="1"/>
            </p:cNvSpPr>
            <p:nvPr/>
          </p:nvSpPr>
          <p:spPr bwMode="auto">
            <a:xfrm>
              <a:off x="194473" y="257144"/>
              <a:ext cx="525456"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a:solidFill>
                    <a:schemeClr val="bg1"/>
                  </a:solidFill>
                </a:rPr>
                <a:t>05</a:t>
              </a:r>
              <a:endParaRPr lang="zh-CN" b="1" dirty="0">
                <a:solidFill>
                  <a:schemeClr val="bg1"/>
                </a:solidFill>
              </a:endParaRPr>
            </a:p>
          </p:txBody>
        </p:sp>
      </p:grpSp>
      <p:grpSp>
        <p:nvGrpSpPr>
          <p:cNvPr id="74" name="组合 45"/>
          <p:cNvGrpSpPr>
            <a:grpSpLocks/>
          </p:cNvGrpSpPr>
          <p:nvPr/>
        </p:nvGrpSpPr>
        <p:grpSpPr bwMode="auto">
          <a:xfrm>
            <a:off x="4233863" y="3311129"/>
            <a:ext cx="639366" cy="639365"/>
            <a:chOff x="0" y="0"/>
            <a:chExt cx="914400" cy="914400"/>
          </a:xfrm>
        </p:grpSpPr>
        <p:sp>
          <p:nvSpPr>
            <p:cNvPr id="75" name="椭圆 46"/>
            <p:cNvSpPr>
              <a:spLocks noChangeArrowheads="1"/>
            </p:cNvSpPr>
            <p:nvPr/>
          </p:nvSpPr>
          <p:spPr bwMode="auto">
            <a:xfrm>
              <a:off x="0" y="0"/>
              <a:ext cx="914400" cy="914400"/>
            </a:xfrm>
            <a:prstGeom prst="ellipse">
              <a:avLst/>
            </a:prstGeom>
            <a:solidFill>
              <a:srgbClr val="1B4367"/>
            </a:solidFill>
            <a:ln w="9525">
              <a:noFill/>
              <a:round/>
              <a:headEnd/>
              <a:tailEnd/>
            </a:ln>
            <a:extLst/>
          </p:spPr>
          <p:txBody>
            <a:bodyPr anchor="ctr"/>
            <a:lstStyle/>
            <a:p>
              <a:pPr algn="ctr" eaLnBrk="1" hangingPunct="1"/>
              <a:endParaRPr lang="zh-CN" altLang="en-US" sz="1200" b="1">
                <a:solidFill>
                  <a:schemeClr val="bg1"/>
                </a:solidFill>
              </a:endParaRPr>
            </a:p>
          </p:txBody>
        </p:sp>
        <p:sp>
          <p:nvSpPr>
            <p:cNvPr id="76" name="TextBox 47"/>
            <p:cNvSpPr txBox="1">
              <a:spLocks noChangeArrowheads="1"/>
            </p:cNvSpPr>
            <p:nvPr/>
          </p:nvSpPr>
          <p:spPr bwMode="auto">
            <a:xfrm>
              <a:off x="194474" y="257144"/>
              <a:ext cx="525455" cy="44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charset="0"/>
                <a:defRPr>
                  <a:solidFill>
                    <a:schemeClr val="tx1"/>
                  </a:solidFill>
                  <a:latin typeface="Calibri" pitchFamily="34" charset="0"/>
                  <a:ea typeface="微软雅黑" pitchFamily="34" charset="-122"/>
                </a:defRPr>
              </a:lvl9pPr>
            </a:lstStyle>
            <a:p>
              <a:pPr algn="ctr" eaLnBrk="1" hangingPunct="1"/>
              <a:r>
                <a:rPr lang="en-US" altLang="zh-CN" b="1" dirty="0">
                  <a:solidFill>
                    <a:schemeClr val="bg1"/>
                  </a:solidFill>
                </a:rPr>
                <a:t>04</a:t>
              </a:r>
              <a:endParaRPr lang="zh-CN" b="1" dirty="0">
                <a:solidFill>
                  <a:schemeClr val="bg1"/>
                </a:solidFill>
              </a:endParaRPr>
            </a:p>
          </p:txBody>
        </p:sp>
      </p:grpSp>
      <p:sp>
        <p:nvSpPr>
          <p:cNvPr id="77" name="Freeform 711"/>
          <p:cNvSpPr>
            <a:spLocks/>
          </p:cNvSpPr>
          <p:nvPr/>
        </p:nvSpPr>
        <p:spPr bwMode="auto">
          <a:xfrm>
            <a:off x="4042172" y="2088357"/>
            <a:ext cx="984647" cy="675085"/>
          </a:xfrm>
          <a:custGeom>
            <a:avLst/>
            <a:gdLst>
              <a:gd name="T0" fmla="*/ 242959762 w 1537"/>
              <a:gd name="T1" fmla="*/ 470000163 h 1052"/>
              <a:gd name="T2" fmla="*/ 345105038 w 1537"/>
              <a:gd name="T3" fmla="*/ 770155335 h 1052"/>
              <a:gd name="T4" fmla="*/ 839780677 w 1537"/>
              <a:gd name="T5" fmla="*/ 759905855 h 1052"/>
              <a:gd name="T6" fmla="*/ 963814105 w 1537"/>
              <a:gd name="T7" fmla="*/ 299423616 h 1052"/>
              <a:gd name="T8" fmla="*/ 990079887 w 1537"/>
              <a:gd name="T9" fmla="*/ 74672587 h 1052"/>
              <a:gd name="T10" fmla="*/ 864587534 w 1537"/>
              <a:gd name="T11" fmla="*/ 218161894 h 1052"/>
              <a:gd name="T12" fmla="*/ 694588561 w 1537"/>
              <a:gd name="T13" fmla="*/ 382149306 h 1052"/>
              <a:gd name="T14" fmla="*/ 567636429 w 1537"/>
              <a:gd name="T15" fmla="*/ 189610686 h 1052"/>
              <a:gd name="T16" fmla="*/ 483001674 w 1537"/>
              <a:gd name="T17" fmla="*/ 38068277 h 1052"/>
              <a:gd name="T18" fmla="*/ 465491152 w 1537"/>
              <a:gd name="T19" fmla="*/ 207912413 h 1052"/>
              <a:gd name="T20" fmla="*/ 424632700 w 1537"/>
              <a:gd name="T21" fmla="*/ 364579134 h 1052"/>
              <a:gd name="T22" fmla="*/ 210857425 w 1537"/>
              <a:gd name="T23" fmla="*/ 213037581 h 1052"/>
              <a:gd name="T24" fmla="*/ 13132891 w 1537"/>
              <a:gd name="T25" fmla="*/ 208644824 h 1052"/>
              <a:gd name="T26" fmla="*/ 137166318 w 1537"/>
              <a:gd name="T27" fmla="*/ 295030859 h 1052"/>
              <a:gd name="T28" fmla="*/ 242959762 w 1537"/>
              <a:gd name="T29" fmla="*/ 470000163 h 10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37" h="1052">
                <a:moveTo>
                  <a:pt x="333" y="642"/>
                </a:moveTo>
                <a:cubicBezTo>
                  <a:pt x="379" y="783"/>
                  <a:pt x="443" y="906"/>
                  <a:pt x="473" y="1052"/>
                </a:cubicBezTo>
                <a:cubicBezTo>
                  <a:pt x="695" y="1016"/>
                  <a:pt x="933" y="1000"/>
                  <a:pt x="1151" y="1038"/>
                </a:cubicBezTo>
                <a:cubicBezTo>
                  <a:pt x="1211" y="832"/>
                  <a:pt x="1253" y="609"/>
                  <a:pt x="1321" y="409"/>
                </a:cubicBezTo>
                <a:cubicBezTo>
                  <a:pt x="1470" y="385"/>
                  <a:pt x="1537" y="157"/>
                  <a:pt x="1357" y="102"/>
                </a:cubicBezTo>
                <a:cubicBezTo>
                  <a:pt x="1200" y="54"/>
                  <a:pt x="1127" y="231"/>
                  <a:pt x="1185" y="298"/>
                </a:cubicBezTo>
                <a:cubicBezTo>
                  <a:pt x="1095" y="368"/>
                  <a:pt x="1048" y="498"/>
                  <a:pt x="952" y="522"/>
                </a:cubicBezTo>
                <a:cubicBezTo>
                  <a:pt x="911" y="455"/>
                  <a:pt x="807" y="335"/>
                  <a:pt x="778" y="259"/>
                </a:cubicBezTo>
                <a:cubicBezTo>
                  <a:pt x="857" y="190"/>
                  <a:pt x="836" y="0"/>
                  <a:pt x="662" y="52"/>
                </a:cubicBezTo>
                <a:cubicBezTo>
                  <a:pt x="490" y="104"/>
                  <a:pt x="565" y="260"/>
                  <a:pt x="638" y="284"/>
                </a:cubicBezTo>
                <a:cubicBezTo>
                  <a:pt x="610" y="368"/>
                  <a:pt x="617" y="440"/>
                  <a:pt x="582" y="498"/>
                </a:cubicBezTo>
                <a:cubicBezTo>
                  <a:pt x="498" y="452"/>
                  <a:pt x="372" y="339"/>
                  <a:pt x="289" y="291"/>
                </a:cubicBezTo>
                <a:cubicBezTo>
                  <a:pt x="416" y="68"/>
                  <a:pt x="49" y="72"/>
                  <a:pt x="18" y="285"/>
                </a:cubicBezTo>
                <a:cubicBezTo>
                  <a:pt x="0" y="415"/>
                  <a:pt x="113" y="319"/>
                  <a:pt x="188" y="403"/>
                </a:cubicBezTo>
                <a:cubicBezTo>
                  <a:pt x="244" y="464"/>
                  <a:pt x="333" y="642"/>
                  <a:pt x="333" y="642"/>
                </a:cubicBezTo>
                <a:close/>
              </a:path>
            </a:pathLst>
          </a:custGeom>
          <a:solidFill>
            <a:srgbClr val="1B4367"/>
          </a:solidFill>
          <a:ln w="9525">
            <a:noFill/>
          </a:ln>
        </p:spPr>
        <p:txBody>
          <a:bodyPr lIns="68580" tIns="34290" rIns="68580" bIns="34290"/>
          <a:lstStyle/>
          <a:p>
            <a:endParaRPr lang="zh-CN" altLang="en-US">
              <a:solidFill>
                <a:schemeClr val="bg1"/>
              </a:solidFill>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0" name="Picture 2" descr="C:\Users\HawkJia\Desktop\logo.png">
            <a:extLst>
              <a:ext uri="{FF2B5EF4-FFF2-40B4-BE49-F238E27FC236}">
                <a16:creationId xmlns:a16="http://schemas.microsoft.com/office/drawing/2014/main" id="{78E46A51-B1E8-4E7A-A577-78356C1B2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210">
            <a:extLst>
              <a:ext uri="{FF2B5EF4-FFF2-40B4-BE49-F238E27FC236}">
                <a16:creationId xmlns:a16="http://schemas.microsoft.com/office/drawing/2014/main" id="{8A406B3E-EEC2-4903-80B7-149E8EC5D4A9}"/>
              </a:ext>
            </a:extLst>
          </p:cNvPr>
          <p:cNvSpPr/>
          <p:nvPr/>
        </p:nvSpPr>
        <p:spPr>
          <a:xfrm>
            <a:off x="1336164" y="776200"/>
            <a:ext cx="1215718"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dirty="0"/>
              <a:t>查看书籍简介</a:t>
            </a:r>
            <a:endParaRPr lang="zh-CN" altLang="en-US" b="1" dirty="0">
              <a:solidFill>
                <a:srgbClr val="1B4367"/>
              </a:solidFill>
              <a:cs typeface="+mn-ea"/>
              <a:sym typeface="+mn-lt"/>
            </a:endParaRPr>
          </a:p>
        </p:txBody>
      </p:sp>
      <p:sp>
        <p:nvSpPr>
          <p:cNvPr id="32" name="TextBox 1210">
            <a:extLst>
              <a:ext uri="{FF2B5EF4-FFF2-40B4-BE49-F238E27FC236}">
                <a16:creationId xmlns:a16="http://schemas.microsoft.com/office/drawing/2014/main" id="{835A294B-B030-4DD2-978D-DA6F8BD72818}"/>
              </a:ext>
            </a:extLst>
          </p:cNvPr>
          <p:cNvSpPr/>
          <p:nvPr/>
        </p:nvSpPr>
        <p:spPr>
          <a:xfrm>
            <a:off x="6243548" y="777650"/>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dirty="0"/>
              <a:t>阅读设置</a:t>
            </a:r>
            <a:endParaRPr lang="zh-CN" altLang="en-US" b="1" dirty="0">
              <a:solidFill>
                <a:srgbClr val="1B4367"/>
              </a:solidFill>
              <a:cs typeface="+mn-ea"/>
              <a:sym typeface="+mn-lt"/>
            </a:endParaRPr>
          </a:p>
        </p:txBody>
      </p:sp>
      <p:sp>
        <p:nvSpPr>
          <p:cNvPr id="33" name="TextBox 1210">
            <a:extLst>
              <a:ext uri="{FF2B5EF4-FFF2-40B4-BE49-F238E27FC236}">
                <a16:creationId xmlns:a16="http://schemas.microsoft.com/office/drawing/2014/main" id="{748ED6A9-73B0-40D4-83CC-87D3EDEA9989}"/>
              </a:ext>
            </a:extLst>
          </p:cNvPr>
          <p:cNvSpPr/>
          <p:nvPr/>
        </p:nvSpPr>
        <p:spPr>
          <a:xfrm>
            <a:off x="6819899" y="2763442"/>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dirty="0"/>
              <a:t>下载书籍</a:t>
            </a:r>
            <a:endParaRPr lang="zh-CN" altLang="en-US" b="1" dirty="0">
              <a:solidFill>
                <a:srgbClr val="1B4367"/>
              </a:solidFill>
              <a:cs typeface="+mn-ea"/>
              <a:sym typeface="+mn-lt"/>
            </a:endParaRPr>
          </a:p>
        </p:txBody>
      </p:sp>
      <p:sp>
        <p:nvSpPr>
          <p:cNvPr id="34" name="TextBox 1210">
            <a:extLst>
              <a:ext uri="{FF2B5EF4-FFF2-40B4-BE49-F238E27FC236}">
                <a16:creationId xmlns:a16="http://schemas.microsoft.com/office/drawing/2014/main" id="{3A03D1E7-11BC-43C4-9DF4-B33088727D9C}"/>
              </a:ext>
            </a:extLst>
          </p:cNvPr>
          <p:cNvSpPr/>
          <p:nvPr/>
        </p:nvSpPr>
        <p:spPr>
          <a:xfrm>
            <a:off x="1331757" y="2526968"/>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t>更换阅读源</a:t>
            </a:r>
            <a:endParaRPr lang="zh-CN" altLang="en-US" b="1" dirty="0">
              <a:solidFill>
                <a:srgbClr val="1B4367"/>
              </a:solidFill>
              <a:cs typeface="+mn-ea"/>
              <a:sym typeface="+mn-lt"/>
            </a:endParaRPr>
          </a:p>
        </p:txBody>
      </p:sp>
      <p:sp>
        <p:nvSpPr>
          <p:cNvPr id="35" name="TextBox 1210">
            <a:extLst>
              <a:ext uri="{FF2B5EF4-FFF2-40B4-BE49-F238E27FC236}">
                <a16:creationId xmlns:a16="http://schemas.microsoft.com/office/drawing/2014/main" id="{AC746091-5953-4FEF-9163-9B770E4E9B14}"/>
              </a:ext>
            </a:extLst>
          </p:cNvPr>
          <p:cNvSpPr/>
          <p:nvPr/>
        </p:nvSpPr>
        <p:spPr>
          <a:xfrm>
            <a:off x="4240197" y="3983080"/>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zh-CN" dirty="0"/>
              <a:t>查看目录</a:t>
            </a:r>
            <a:endParaRPr lang="zh-CN" altLang="en-US" b="1" dirty="0">
              <a:solidFill>
                <a:srgbClr val="1B4367"/>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300"/>
                            </p:stCondLst>
                            <p:childTnLst>
                              <p:par>
                                <p:cTn id="17" presetID="10" presetClass="entr" presetSubtype="0" fill="hold" grpId="0" nodeType="after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ppt_w</p:attrName>
                                        </p:attrNameLst>
                                      </p:cBhvr>
                                      <p:tavLst>
                                        <p:tav tm="0">
                                          <p:val>
                                            <p:fltVal val="0"/>
                                          </p:val>
                                        </p:tav>
                                        <p:tav tm="100000">
                                          <p:val>
                                            <p:strVal val="#ppt_w"/>
                                          </p:val>
                                        </p:tav>
                                      </p:tavLst>
                                    </p:anim>
                                    <p:anim calcmode="lin" valueType="num">
                                      <p:cBhvr>
                                        <p:cTn id="20" dur="500" fill="hold"/>
                                        <p:tgtEl>
                                          <p:spTgt spid="77"/>
                                        </p:tgtEl>
                                        <p:attrNameLst>
                                          <p:attrName>ppt_h</p:attrName>
                                        </p:attrNameLst>
                                      </p:cBhvr>
                                      <p:tavLst>
                                        <p:tav tm="0">
                                          <p:val>
                                            <p:fltVal val="0"/>
                                          </p:val>
                                        </p:tav>
                                        <p:tav tm="100000">
                                          <p:val>
                                            <p:strVal val="#ppt_h"/>
                                          </p:val>
                                        </p:tav>
                                      </p:tavLst>
                                    </p:anim>
                                    <p:animEffect transition="in" filter="fade">
                                      <p:cBhvr>
                                        <p:cTn id="21" dur="500"/>
                                        <p:tgtEl>
                                          <p:spTgt spid="77"/>
                                        </p:tgtEl>
                                      </p:cBhvr>
                                    </p:animEffect>
                                  </p:childTnLst>
                                </p:cTn>
                              </p:par>
                            </p:childTnLst>
                          </p:cTn>
                        </p:par>
                        <p:par>
                          <p:cTn id="22" fill="hold">
                            <p:stCondLst>
                              <p:cond delay="1800"/>
                            </p:stCondLst>
                            <p:childTnLst>
                              <p:par>
                                <p:cTn id="23" presetID="10" presetClass="entr" presetSubtype="0"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p:cTn id="25" dur="500" fill="hold"/>
                                        <p:tgtEl>
                                          <p:spTgt spid="62"/>
                                        </p:tgtEl>
                                        <p:attrNameLst>
                                          <p:attrName>ppt_w</p:attrName>
                                        </p:attrNameLst>
                                      </p:cBhvr>
                                      <p:tavLst>
                                        <p:tav tm="0">
                                          <p:val>
                                            <p:fltVal val="0"/>
                                          </p:val>
                                        </p:tav>
                                        <p:tav tm="100000">
                                          <p:val>
                                            <p:strVal val="#ppt_w"/>
                                          </p:val>
                                        </p:tav>
                                      </p:tavLst>
                                    </p:anim>
                                    <p:anim calcmode="lin" valueType="num">
                                      <p:cBhvr>
                                        <p:cTn id="26" dur="500" fill="hold"/>
                                        <p:tgtEl>
                                          <p:spTgt spid="62"/>
                                        </p:tgtEl>
                                        <p:attrNameLst>
                                          <p:attrName>ppt_h</p:attrName>
                                        </p:attrNameLst>
                                      </p:cBhvr>
                                      <p:tavLst>
                                        <p:tav tm="0">
                                          <p:val>
                                            <p:fltVal val="0"/>
                                          </p:val>
                                        </p:tav>
                                        <p:tav tm="100000">
                                          <p:val>
                                            <p:strVal val="#ppt_h"/>
                                          </p:val>
                                        </p:tav>
                                      </p:tavLst>
                                    </p:anim>
                                    <p:animEffect transition="in" filter="fade">
                                      <p:cBhvr>
                                        <p:cTn id="27" dur="500"/>
                                        <p:tgtEl>
                                          <p:spTgt spid="62"/>
                                        </p:tgtEl>
                                      </p:cBhvr>
                                    </p:animEffect>
                                  </p:childTnLst>
                                </p:cTn>
                              </p:par>
                            </p:childTnLst>
                          </p:cTn>
                        </p:par>
                        <p:par>
                          <p:cTn id="28" fill="hold">
                            <p:stCondLst>
                              <p:cond delay="2300"/>
                            </p:stCondLst>
                            <p:childTnLst>
                              <p:par>
                                <p:cTn id="29" presetID="22" presetClass="entr" presetSubtype="8" fill="hold" grpId="0" nodeType="after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left)">
                                      <p:cBhvr>
                                        <p:cTn id="31" dur="500"/>
                                        <p:tgtEl>
                                          <p:spTgt spid="61"/>
                                        </p:tgtEl>
                                      </p:cBhvr>
                                    </p:animEffect>
                                  </p:childTnLst>
                                </p:cTn>
                              </p:par>
                            </p:childTnLst>
                          </p:cTn>
                        </p:par>
                        <p:par>
                          <p:cTn id="32" fill="hold">
                            <p:stCondLst>
                              <p:cond delay="2800"/>
                            </p:stCondLst>
                            <p:childTnLst>
                              <p:par>
                                <p:cTn id="33" presetID="10" presetClass="entr" presetSubtype="0" fill="hold" nodeType="after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p:cTn id="35" dur="500" fill="hold"/>
                                        <p:tgtEl>
                                          <p:spTgt spid="65"/>
                                        </p:tgtEl>
                                        <p:attrNameLst>
                                          <p:attrName>ppt_w</p:attrName>
                                        </p:attrNameLst>
                                      </p:cBhvr>
                                      <p:tavLst>
                                        <p:tav tm="0">
                                          <p:val>
                                            <p:fltVal val="0"/>
                                          </p:val>
                                        </p:tav>
                                        <p:tav tm="100000">
                                          <p:val>
                                            <p:strVal val="#ppt_w"/>
                                          </p:val>
                                        </p:tav>
                                      </p:tavLst>
                                    </p:anim>
                                    <p:anim calcmode="lin" valueType="num">
                                      <p:cBhvr>
                                        <p:cTn id="36" dur="500" fill="hold"/>
                                        <p:tgtEl>
                                          <p:spTgt spid="65"/>
                                        </p:tgtEl>
                                        <p:attrNameLst>
                                          <p:attrName>ppt_h</p:attrName>
                                        </p:attrNameLst>
                                      </p:cBhvr>
                                      <p:tavLst>
                                        <p:tav tm="0">
                                          <p:val>
                                            <p:fltVal val="0"/>
                                          </p:val>
                                        </p:tav>
                                        <p:tav tm="100000">
                                          <p:val>
                                            <p:strVal val="#ppt_h"/>
                                          </p:val>
                                        </p:tav>
                                      </p:tavLst>
                                    </p:anim>
                                    <p:animEffect transition="in" filter="fade">
                                      <p:cBhvr>
                                        <p:cTn id="37" dur="500"/>
                                        <p:tgtEl>
                                          <p:spTgt spid="65"/>
                                        </p:tgtEl>
                                      </p:cBhvr>
                                    </p:animEffect>
                                  </p:childTnLst>
                                </p:cTn>
                              </p:par>
                            </p:childTnLst>
                          </p:cTn>
                        </p:par>
                        <p:par>
                          <p:cTn id="38" fill="hold">
                            <p:stCondLst>
                              <p:cond delay="3300"/>
                            </p:stCondLst>
                            <p:childTnLst>
                              <p:par>
                                <p:cTn id="39" presetID="22" presetClass="entr" presetSubtype="1"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childTnLst>
                          </p:cTn>
                        </p:par>
                        <p:par>
                          <p:cTn id="42" fill="hold">
                            <p:stCondLst>
                              <p:cond delay="3800"/>
                            </p:stCondLst>
                            <p:childTnLst>
                              <p:par>
                                <p:cTn id="43" presetID="10" presetClass="entr" presetSubtype="0" fill="hold" nodeType="afterEffect">
                                  <p:stCondLst>
                                    <p:cond delay="0"/>
                                  </p:stCondLst>
                                  <p:childTnLst>
                                    <p:set>
                                      <p:cBhvr>
                                        <p:cTn id="44" dur="1" fill="hold">
                                          <p:stCondLst>
                                            <p:cond delay="0"/>
                                          </p:stCondLst>
                                        </p:cTn>
                                        <p:tgtEl>
                                          <p:spTgt spid="68"/>
                                        </p:tgtEl>
                                        <p:attrNameLst>
                                          <p:attrName>style.visibility</p:attrName>
                                        </p:attrNameLst>
                                      </p:cBhvr>
                                      <p:to>
                                        <p:strVal val="visible"/>
                                      </p:to>
                                    </p:set>
                                    <p:anim calcmode="lin" valueType="num">
                                      <p:cBhvr>
                                        <p:cTn id="45" dur="500" fill="hold"/>
                                        <p:tgtEl>
                                          <p:spTgt spid="68"/>
                                        </p:tgtEl>
                                        <p:attrNameLst>
                                          <p:attrName>ppt_w</p:attrName>
                                        </p:attrNameLst>
                                      </p:cBhvr>
                                      <p:tavLst>
                                        <p:tav tm="0">
                                          <p:val>
                                            <p:fltVal val="0"/>
                                          </p:val>
                                        </p:tav>
                                        <p:tav tm="100000">
                                          <p:val>
                                            <p:strVal val="#ppt_w"/>
                                          </p:val>
                                        </p:tav>
                                      </p:tavLst>
                                    </p:anim>
                                    <p:anim calcmode="lin" valueType="num">
                                      <p:cBhvr>
                                        <p:cTn id="46" dur="500" fill="hold"/>
                                        <p:tgtEl>
                                          <p:spTgt spid="68"/>
                                        </p:tgtEl>
                                        <p:attrNameLst>
                                          <p:attrName>ppt_h</p:attrName>
                                        </p:attrNameLst>
                                      </p:cBhvr>
                                      <p:tavLst>
                                        <p:tav tm="0">
                                          <p:val>
                                            <p:fltVal val="0"/>
                                          </p:val>
                                        </p:tav>
                                        <p:tav tm="100000">
                                          <p:val>
                                            <p:strVal val="#ppt_h"/>
                                          </p:val>
                                        </p:tav>
                                      </p:tavLst>
                                    </p:anim>
                                    <p:animEffect transition="in" filter="fade">
                                      <p:cBhvr>
                                        <p:cTn id="47" dur="500"/>
                                        <p:tgtEl>
                                          <p:spTgt spid="68"/>
                                        </p:tgtEl>
                                      </p:cBhvr>
                                    </p:animEffect>
                                  </p:childTnLst>
                                </p:cTn>
                              </p:par>
                            </p:childTnLst>
                          </p:cTn>
                        </p:par>
                        <p:par>
                          <p:cTn id="48" fill="hold">
                            <p:stCondLst>
                              <p:cond delay="4300"/>
                            </p:stCondLst>
                            <p:childTnLst>
                              <p:par>
                                <p:cTn id="49" presetID="22" presetClass="entr" presetSubtype="1"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up)">
                                      <p:cBhvr>
                                        <p:cTn id="51" dur="500"/>
                                        <p:tgtEl>
                                          <p:spTgt spid="58"/>
                                        </p:tgtEl>
                                      </p:cBhvr>
                                    </p:animEffect>
                                  </p:childTnLst>
                                </p:cTn>
                              </p:par>
                            </p:childTnLst>
                          </p:cTn>
                        </p:par>
                        <p:par>
                          <p:cTn id="52" fill="hold">
                            <p:stCondLst>
                              <p:cond delay="4800"/>
                            </p:stCondLst>
                            <p:childTnLst>
                              <p:par>
                                <p:cTn id="53" presetID="10"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p:cTn id="55" dur="500" fill="hold"/>
                                        <p:tgtEl>
                                          <p:spTgt spid="74"/>
                                        </p:tgtEl>
                                        <p:attrNameLst>
                                          <p:attrName>ppt_w</p:attrName>
                                        </p:attrNameLst>
                                      </p:cBhvr>
                                      <p:tavLst>
                                        <p:tav tm="0">
                                          <p:val>
                                            <p:fltVal val="0"/>
                                          </p:val>
                                        </p:tav>
                                        <p:tav tm="100000">
                                          <p:val>
                                            <p:strVal val="#ppt_w"/>
                                          </p:val>
                                        </p:tav>
                                      </p:tavLst>
                                    </p:anim>
                                    <p:anim calcmode="lin" valueType="num">
                                      <p:cBhvr>
                                        <p:cTn id="56" dur="500" fill="hold"/>
                                        <p:tgtEl>
                                          <p:spTgt spid="74"/>
                                        </p:tgtEl>
                                        <p:attrNameLst>
                                          <p:attrName>ppt_h</p:attrName>
                                        </p:attrNameLst>
                                      </p:cBhvr>
                                      <p:tavLst>
                                        <p:tav tm="0">
                                          <p:val>
                                            <p:fltVal val="0"/>
                                          </p:val>
                                        </p:tav>
                                        <p:tav tm="100000">
                                          <p:val>
                                            <p:strVal val="#ppt_h"/>
                                          </p:val>
                                        </p:tav>
                                      </p:tavLst>
                                    </p:anim>
                                    <p:animEffect transition="in" filter="fade">
                                      <p:cBhvr>
                                        <p:cTn id="57" dur="500"/>
                                        <p:tgtEl>
                                          <p:spTgt spid="74"/>
                                        </p:tgtEl>
                                      </p:cBhvr>
                                    </p:animEffect>
                                  </p:childTnLst>
                                </p:cTn>
                              </p:par>
                            </p:childTnLst>
                          </p:cTn>
                        </p:par>
                        <p:par>
                          <p:cTn id="58" fill="hold">
                            <p:stCondLst>
                              <p:cond delay="5300"/>
                            </p:stCondLst>
                            <p:childTnLst>
                              <p:par>
                                <p:cTn id="59" presetID="22" presetClass="entr" presetSubtype="2" fill="hold" grpId="0" nodeType="after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right)">
                                      <p:cBhvr>
                                        <p:cTn id="61" dur="500"/>
                                        <p:tgtEl>
                                          <p:spTgt spid="59"/>
                                        </p:tgtEl>
                                      </p:cBhvr>
                                    </p:animEffect>
                                  </p:childTnLst>
                                </p:cTn>
                              </p:par>
                            </p:childTnLst>
                          </p:cTn>
                        </p:par>
                        <p:par>
                          <p:cTn id="62" fill="hold">
                            <p:stCondLst>
                              <p:cond delay="5800"/>
                            </p:stCondLst>
                            <p:childTnLst>
                              <p:par>
                                <p:cTn id="63" presetID="10" presetClass="entr" presetSubtype="0"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 calcmode="lin" valueType="num">
                                      <p:cBhvr>
                                        <p:cTn id="65" dur="500" fill="hold"/>
                                        <p:tgtEl>
                                          <p:spTgt spid="71"/>
                                        </p:tgtEl>
                                        <p:attrNameLst>
                                          <p:attrName>ppt_w</p:attrName>
                                        </p:attrNameLst>
                                      </p:cBhvr>
                                      <p:tavLst>
                                        <p:tav tm="0">
                                          <p:val>
                                            <p:fltVal val="0"/>
                                          </p:val>
                                        </p:tav>
                                        <p:tav tm="100000">
                                          <p:val>
                                            <p:strVal val="#ppt_w"/>
                                          </p:val>
                                        </p:tav>
                                      </p:tavLst>
                                    </p:anim>
                                    <p:anim calcmode="lin" valueType="num">
                                      <p:cBhvr>
                                        <p:cTn id="66" dur="500" fill="hold"/>
                                        <p:tgtEl>
                                          <p:spTgt spid="71"/>
                                        </p:tgtEl>
                                        <p:attrNameLst>
                                          <p:attrName>ppt_h</p:attrName>
                                        </p:attrNameLst>
                                      </p:cBhvr>
                                      <p:tavLst>
                                        <p:tav tm="0">
                                          <p:val>
                                            <p:fltVal val="0"/>
                                          </p:val>
                                        </p:tav>
                                        <p:tav tm="100000">
                                          <p:val>
                                            <p:strVal val="#ppt_h"/>
                                          </p:val>
                                        </p:tav>
                                      </p:tavLst>
                                    </p:anim>
                                    <p:animEffect transition="in" filter="fade">
                                      <p:cBhvr>
                                        <p:cTn id="67" dur="500"/>
                                        <p:tgtEl>
                                          <p:spTgt spid="71"/>
                                        </p:tgtEl>
                                      </p:cBhvr>
                                    </p:animEffect>
                                  </p:childTnLst>
                                </p:cTn>
                              </p:par>
                            </p:childTnLst>
                          </p:cTn>
                        </p:par>
                        <p:par>
                          <p:cTn id="68" fill="hold">
                            <p:stCondLst>
                              <p:cond delay="6300"/>
                            </p:stCondLst>
                            <p:childTnLst>
                              <p:par>
                                <p:cTn id="69" presetID="22" presetClass="entr" presetSubtype="4"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500"/>
                                        <p:tgtEl>
                                          <p:spTgt spid="60"/>
                                        </p:tgtEl>
                                      </p:cBhvr>
                                    </p:animEffect>
                                  </p:childTnLst>
                                </p:cTn>
                              </p:par>
                            </p:childTnLst>
                          </p:cTn>
                        </p:par>
                        <p:par>
                          <p:cTn id="72" fill="hold">
                            <p:stCondLst>
                              <p:cond delay="6800"/>
                            </p:stCondLst>
                            <p:childTnLst>
                              <p:par>
                                <p:cTn id="73" presetID="10" presetClass="entr" presetSubtype="0"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par>
                          <p:cTn id="76" fill="hold">
                            <p:stCondLst>
                              <p:cond delay="7300"/>
                            </p:stCondLst>
                            <p:childTnLst>
                              <p:par>
                                <p:cTn id="77" presetID="10" presetClass="entr" presetSubtype="0" fill="hold" grpId="0" nodeType="after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par>
                          <p:cTn id="80" fill="hold">
                            <p:stCondLst>
                              <p:cond delay="7800"/>
                            </p:stCondLst>
                            <p:childTnLst>
                              <p:par>
                                <p:cTn id="81" presetID="10" presetClass="entr" presetSubtype="0"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fade">
                                      <p:cBhvr>
                                        <p:cTn id="83" dur="500"/>
                                        <p:tgtEl>
                                          <p:spTgt spid="55"/>
                                        </p:tgtEl>
                                      </p:cBhvr>
                                    </p:animEffect>
                                  </p:childTnLst>
                                </p:cTn>
                              </p:par>
                            </p:childTnLst>
                          </p:cTn>
                        </p:par>
                        <p:par>
                          <p:cTn id="84" fill="hold">
                            <p:stCondLst>
                              <p:cond delay="8300"/>
                            </p:stCondLst>
                            <p:childTnLst>
                              <p:par>
                                <p:cTn id="85" presetID="10"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fade">
                                      <p:cBhvr>
                                        <p:cTn id="91" dur="500"/>
                                        <p:tgtEl>
                                          <p:spTgt spid="54"/>
                                        </p:tgtEl>
                                      </p:cBhvr>
                                    </p:animEffect>
                                  </p:childTnLst>
                                </p:cTn>
                              </p:par>
                            </p:childTnLst>
                          </p:cTn>
                        </p:par>
                        <p:par>
                          <p:cTn id="92" fill="hold">
                            <p:stCondLst>
                              <p:cond delay="9300"/>
                            </p:stCondLst>
                            <p:childTnLst>
                              <p:par>
                                <p:cTn id="93" presetID="2" presetClass="entr" presetSubtype="4"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 calcmode="lin" valueType="num">
                                      <p:cBhvr additive="base">
                                        <p:cTn id="95" dur="500" fill="hold"/>
                                        <p:tgtEl>
                                          <p:spTgt spid="31"/>
                                        </p:tgtEl>
                                        <p:attrNameLst>
                                          <p:attrName>ppt_x</p:attrName>
                                        </p:attrNameLst>
                                      </p:cBhvr>
                                      <p:tavLst>
                                        <p:tav tm="0">
                                          <p:val>
                                            <p:strVal val="#ppt_x"/>
                                          </p:val>
                                        </p:tav>
                                        <p:tav tm="100000">
                                          <p:val>
                                            <p:strVal val="#ppt_x"/>
                                          </p:val>
                                        </p:tav>
                                      </p:tavLst>
                                    </p:anim>
                                    <p:anim calcmode="lin" valueType="num">
                                      <p:cBhvr additive="base">
                                        <p:cTn id="96" dur="500" fill="hold"/>
                                        <p:tgtEl>
                                          <p:spTgt spid="31"/>
                                        </p:tgtEl>
                                        <p:attrNameLst>
                                          <p:attrName>ppt_y</p:attrName>
                                        </p:attrNameLst>
                                      </p:cBhvr>
                                      <p:tavLst>
                                        <p:tav tm="0">
                                          <p:val>
                                            <p:strVal val="1+#ppt_h/2"/>
                                          </p:val>
                                        </p:tav>
                                        <p:tav tm="100000">
                                          <p:val>
                                            <p:strVal val="#ppt_y"/>
                                          </p:val>
                                        </p:tav>
                                      </p:tavLst>
                                    </p:anim>
                                  </p:childTnLst>
                                </p:cTn>
                              </p:par>
                            </p:childTnLst>
                          </p:cTn>
                        </p:par>
                        <p:par>
                          <p:cTn id="97" fill="hold">
                            <p:stCondLst>
                              <p:cond delay="9800"/>
                            </p:stCondLst>
                            <p:childTnLst>
                              <p:par>
                                <p:cTn id="98" presetID="2" presetClass="entr" presetSubtype="4" fill="hold" grpId="0"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additive="base">
                                        <p:cTn id="100" dur="500" fill="hold"/>
                                        <p:tgtEl>
                                          <p:spTgt spid="32"/>
                                        </p:tgtEl>
                                        <p:attrNameLst>
                                          <p:attrName>ppt_x</p:attrName>
                                        </p:attrNameLst>
                                      </p:cBhvr>
                                      <p:tavLst>
                                        <p:tav tm="0">
                                          <p:val>
                                            <p:strVal val="#ppt_x"/>
                                          </p:val>
                                        </p:tav>
                                        <p:tav tm="100000">
                                          <p:val>
                                            <p:strVal val="#ppt_x"/>
                                          </p:val>
                                        </p:tav>
                                      </p:tavLst>
                                    </p:anim>
                                    <p:anim calcmode="lin" valueType="num">
                                      <p:cBhvr additive="base">
                                        <p:cTn id="101" dur="500" fill="hold"/>
                                        <p:tgtEl>
                                          <p:spTgt spid="32"/>
                                        </p:tgtEl>
                                        <p:attrNameLst>
                                          <p:attrName>ppt_y</p:attrName>
                                        </p:attrNameLst>
                                      </p:cBhvr>
                                      <p:tavLst>
                                        <p:tav tm="0">
                                          <p:val>
                                            <p:strVal val="1+#ppt_h/2"/>
                                          </p:val>
                                        </p:tav>
                                        <p:tav tm="100000">
                                          <p:val>
                                            <p:strVal val="#ppt_y"/>
                                          </p:val>
                                        </p:tav>
                                      </p:tavLst>
                                    </p:anim>
                                  </p:childTnLst>
                                </p:cTn>
                              </p:par>
                            </p:childTnLst>
                          </p:cTn>
                        </p:par>
                        <p:par>
                          <p:cTn id="102" fill="hold">
                            <p:stCondLst>
                              <p:cond delay="10300"/>
                            </p:stCondLst>
                            <p:childTnLst>
                              <p:par>
                                <p:cTn id="103" presetID="2" presetClass="entr" presetSubtype="4" fill="hold" grpId="0" nodeType="after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additive="base">
                                        <p:cTn id="105" dur="500" fill="hold"/>
                                        <p:tgtEl>
                                          <p:spTgt spid="33"/>
                                        </p:tgtEl>
                                        <p:attrNameLst>
                                          <p:attrName>ppt_x</p:attrName>
                                        </p:attrNameLst>
                                      </p:cBhvr>
                                      <p:tavLst>
                                        <p:tav tm="0">
                                          <p:val>
                                            <p:strVal val="#ppt_x"/>
                                          </p:val>
                                        </p:tav>
                                        <p:tav tm="100000">
                                          <p:val>
                                            <p:strVal val="#ppt_x"/>
                                          </p:val>
                                        </p:tav>
                                      </p:tavLst>
                                    </p:anim>
                                    <p:anim calcmode="lin" valueType="num">
                                      <p:cBhvr additive="base">
                                        <p:cTn id="106" dur="500" fill="hold"/>
                                        <p:tgtEl>
                                          <p:spTgt spid="33"/>
                                        </p:tgtEl>
                                        <p:attrNameLst>
                                          <p:attrName>ppt_y</p:attrName>
                                        </p:attrNameLst>
                                      </p:cBhvr>
                                      <p:tavLst>
                                        <p:tav tm="0">
                                          <p:val>
                                            <p:strVal val="1+#ppt_h/2"/>
                                          </p:val>
                                        </p:tav>
                                        <p:tav tm="100000">
                                          <p:val>
                                            <p:strVal val="#ppt_y"/>
                                          </p:val>
                                        </p:tav>
                                      </p:tavLst>
                                    </p:anim>
                                  </p:childTnLst>
                                </p:cTn>
                              </p:par>
                            </p:childTnLst>
                          </p:cTn>
                        </p:par>
                        <p:par>
                          <p:cTn id="107" fill="hold">
                            <p:stCondLst>
                              <p:cond delay="10800"/>
                            </p:stCondLst>
                            <p:childTnLst>
                              <p:par>
                                <p:cTn id="108" presetID="2" presetClass="entr" presetSubtype="4"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 calcmode="lin" valueType="num">
                                      <p:cBhvr additive="base">
                                        <p:cTn id="110" dur="500" fill="hold"/>
                                        <p:tgtEl>
                                          <p:spTgt spid="34"/>
                                        </p:tgtEl>
                                        <p:attrNameLst>
                                          <p:attrName>ppt_x</p:attrName>
                                        </p:attrNameLst>
                                      </p:cBhvr>
                                      <p:tavLst>
                                        <p:tav tm="0">
                                          <p:val>
                                            <p:strVal val="#ppt_x"/>
                                          </p:val>
                                        </p:tav>
                                        <p:tav tm="100000">
                                          <p:val>
                                            <p:strVal val="#ppt_x"/>
                                          </p:val>
                                        </p:tav>
                                      </p:tavLst>
                                    </p:anim>
                                    <p:anim calcmode="lin" valueType="num">
                                      <p:cBhvr additive="base">
                                        <p:cTn id="111" dur="500" fill="hold"/>
                                        <p:tgtEl>
                                          <p:spTgt spid="34"/>
                                        </p:tgtEl>
                                        <p:attrNameLst>
                                          <p:attrName>ppt_y</p:attrName>
                                        </p:attrNameLst>
                                      </p:cBhvr>
                                      <p:tavLst>
                                        <p:tav tm="0">
                                          <p:val>
                                            <p:strVal val="1+#ppt_h/2"/>
                                          </p:val>
                                        </p:tav>
                                        <p:tav tm="100000">
                                          <p:val>
                                            <p:strVal val="#ppt_y"/>
                                          </p:val>
                                        </p:tav>
                                      </p:tavLst>
                                    </p:anim>
                                  </p:childTnLst>
                                </p:cTn>
                              </p:par>
                            </p:childTnLst>
                          </p:cTn>
                        </p:par>
                        <p:par>
                          <p:cTn id="112" fill="hold">
                            <p:stCondLst>
                              <p:cond delay="11300"/>
                            </p:stCondLst>
                            <p:childTnLst>
                              <p:par>
                                <p:cTn id="113" presetID="2" presetClass="entr" presetSubtype="4" fill="hold" grpId="0" nodeType="afterEffect">
                                  <p:stCondLst>
                                    <p:cond delay="0"/>
                                  </p:stCondLst>
                                  <p:childTnLst>
                                    <p:set>
                                      <p:cBhvr>
                                        <p:cTn id="114" dur="1" fill="hold">
                                          <p:stCondLst>
                                            <p:cond delay="0"/>
                                          </p:stCondLst>
                                        </p:cTn>
                                        <p:tgtEl>
                                          <p:spTgt spid="35"/>
                                        </p:tgtEl>
                                        <p:attrNameLst>
                                          <p:attrName>style.visibility</p:attrName>
                                        </p:attrNameLst>
                                      </p:cBhvr>
                                      <p:to>
                                        <p:strVal val="visible"/>
                                      </p:to>
                                    </p:set>
                                    <p:anim calcmode="lin" valueType="num">
                                      <p:cBhvr additive="base">
                                        <p:cTn id="115" dur="500" fill="hold"/>
                                        <p:tgtEl>
                                          <p:spTgt spid="35"/>
                                        </p:tgtEl>
                                        <p:attrNameLst>
                                          <p:attrName>ppt_x</p:attrName>
                                        </p:attrNameLst>
                                      </p:cBhvr>
                                      <p:tavLst>
                                        <p:tav tm="0">
                                          <p:val>
                                            <p:strVal val="#ppt_x"/>
                                          </p:val>
                                        </p:tav>
                                        <p:tav tm="100000">
                                          <p:val>
                                            <p:strVal val="#ppt_x"/>
                                          </p:val>
                                        </p:tav>
                                      </p:tavLst>
                                    </p:anim>
                                    <p:anim calcmode="lin" valueType="num">
                                      <p:cBhvr additive="base">
                                        <p:cTn id="11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2" grpId="0" autoUpdateAnimBg="0"/>
      <p:bldP spid="53" grpId="0" autoUpdateAnimBg="0"/>
      <p:bldP spid="54" grpId="0" autoUpdateAnimBg="0"/>
      <p:bldP spid="55" grpId="0" autoUpdateAnimBg="0"/>
      <p:bldP spid="56" grpId="0" autoUpdateAnimBg="0"/>
      <p:bldP spid="57" grpId="0" animBg="1"/>
      <p:bldP spid="58" grpId="0" animBg="1"/>
      <p:bldP spid="59" grpId="0" animBg="1"/>
      <p:bldP spid="60" grpId="0" animBg="1"/>
      <p:bldP spid="61" grpId="0" animBg="1"/>
      <p:bldP spid="77" grpId="0" animBg="1"/>
      <p:bldP spid="31"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70735" y="781544"/>
            <a:ext cx="2694623" cy="1252784"/>
            <a:chOff x="6178340" y="1457775"/>
            <a:chExt cx="3592830" cy="1670375"/>
          </a:xfrm>
        </p:grpSpPr>
        <p:sp>
          <p:nvSpPr>
            <p:cNvPr id="86" name="文本框 85"/>
            <p:cNvSpPr txBox="1"/>
            <p:nvPr/>
          </p:nvSpPr>
          <p:spPr>
            <a:xfrm>
              <a:off x="6178340" y="1746065"/>
              <a:ext cx="3592830" cy="1382085"/>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主要用于展示系统推荐的出版物书籍和根据用户爱好推荐的出版物书籍，按照流的形式展示给用户，供用户选择想要观看的出版物书籍，出现在信息流上的所有书籍都是可以点击的，点击就进入到该书籍的简介页面。</a:t>
              </a:r>
              <a:endParaRPr lang="zh-CN" altLang="da-DK" sz="1000" dirty="0">
                <a:solidFill>
                  <a:schemeClr val="tx1">
                    <a:lumMod val="75000"/>
                    <a:lumOff val="25000"/>
                  </a:schemeClr>
                </a:solidFill>
                <a:cs typeface="+mn-ea"/>
                <a:sym typeface="+mn-lt"/>
              </a:endParaRPr>
            </a:p>
          </p:txBody>
        </p:sp>
        <p:sp>
          <p:nvSpPr>
            <p:cNvPr id="8" name="TextBox 1956"/>
            <p:cNvSpPr/>
            <p:nvPr/>
          </p:nvSpPr>
          <p:spPr>
            <a:xfrm>
              <a:off x="6182151" y="1457775"/>
              <a:ext cx="1921944" cy="379590"/>
            </a:xfrm>
            <a:prstGeom prst="rect">
              <a:avLst/>
            </a:prstGeom>
            <a:noFill/>
            <a:ln w="9525">
              <a:noFill/>
              <a:miter/>
            </a:ln>
          </p:spPr>
          <p:txBody>
            <a:bodyPr wrap="square">
              <a:spAutoFit/>
            </a:bodyPr>
            <a:lstStyle/>
            <a:p>
              <a:pPr lvl="0">
                <a:lnSpc>
                  <a:spcPts val="1500"/>
                </a:lnSpc>
              </a:pPr>
              <a:r>
                <a:rPr lang="zh-CN" altLang="zh-CN" dirty="0"/>
                <a:t>出版物书城</a:t>
              </a:r>
              <a:endParaRPr lang="zh-CN" altLang="en-US" b="1" dirty="0">
                <a:solidFill>
                  <a:srgbClr val="1B4367"/>
                </a:solidFill>
                <a:cs typeface="+mn-ea"/>
                <a:sym typeface="+mn-lt"/>
              </a:endParaRPr>
            </a:p>
          </p:txBody>
        </p:sp>
      </p:grpSp>
      <p:grpSp>
        <p:nvGrpSpPr>
          <p:cNvPr id="74" name="组合 73"/>
          <p:cNvGrpSpPr/>
          <p:nvPr/>
        </p:nvGrpSpPr>
        <p:grpSpPr>
          <a:xfrm>
            <a:off x="4672685" y="2550417"/>
            <a:ext cx="2694623" cy="1060423"/>
            <a:chOff x="6180940" y="3828220"/>
            <a:chExt cx="3592830" cy="1413894"/>
          </a:xfrm>
        </p:grpSpPr>
        <p:sp>
          <p:nvSpPr>
            <p:cNvPr id="6" name="文本框 5"/>
            <p:cNvSpPr txBox="1"/>
            <p:nvPr/>
          </p:nvSpPr>
          <p:spPr>
            <a:xfrm>
              <a:off x="6180940" y="4116510"/>
              <a:ext cx="3592830" cy="1125604"/>
            </a:xfrm>
            <a:prstGeom prst="rect">
              <a:avLst/>
            </a:prstGeom>
            <a:noFill/>
          </p:spPr>
          <p:txBody>
            <a:bodyPr wrap="square" rtlCol="0">
              <a:spAutoFit/>
            </a:bodyPr>
            <a:lstStyle/>
            <a:p>
              <a:pPr>
                <a:lnSpc>
                  <a:spcPts val="1500"/>
                </a:lnSpc>
              </a:pPr>
              <a:r>
                <a:rPr lang="zh-CN" altLang="en-US" sz="1000" dirty="0">
                  <a:solidFill>
                    <a:schemeClr val="tx1">
                      <a:lumMod val="75000"/>
                      <a:lumOff val="25000"/>
                    </a:schemeClr>
                  </a:solidFill>
                  <a:cs typeface="+mn-ea"/>
                  <a:sym typeface="+mn-lt"/>
                </a:rPr>
                <a:t>按照类别来展示所有的书籍。通常使用的是多级分类，一般是三大类，男生小说、女生小说、出版物书籍等，然后就是各自类别下的二级分类、三级分类等。</a:t>
              </a:r>
              <a:endParaRPr lang="zh-CN" altLang="da-DK" sz="1000" dirty="0">
                <a:solidFill>
                  <a:schemeClr val="tx1">
                    <a:lumMod val="75000"/>
                    <a:lumOff val="25000"/>
                  </a:schemeClr>
                </a:solidFill>
                <a:cs typeface="+mn-ea"/>
                <a:sym typeface="+mn-lt"/>
              </a:endParaRPr>
            </a:p>
          </p:txBody>
        </p:sp>
        <p:sp>
          <p:nvSpPr>
            <p:cNvPr id="7" name="TextBox 1956"/>
            <p:cNvSpPr/>
            <p:nvPr/>
          </p:nvSpPr>
          <p:spPr>
            <a:xfrm>
              <a:off x="6184751" y="3828220"/>
              <a:ext cx="2086684" cy="379590"/>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分类</a:t>
              </a:r>
            </a:p>
          </p:txBody>
        </p:sp>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headEnd/>
                <a:tailEnd/>
              </a:ln>
              <a:extLst/>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a:extLst/>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a:extLst/>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a:extLst/>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a:extLst/>
            </p:spPr>
            <p:txBody>
              <a:bodyPr/>
              <a:lstStyle/>
              <a:p>
                <a:pPr>
                  <a:defRPr/>
                </a:pPr>
                <a:endParaRPr lang="zh-CN" altLang="en-US">
                  <a:cs typeface="+mn-ea"/>
                  <a:sym typeface="+mn-lt"/>
                </a:endParaRPr>
              </a:p>
            </p:txBody>
          </p:sp>
        </p:grpSp>
      </p:grpSp>
      <p:grpSp>
        <p:nvGrpSpPr>
          <p:cNvPr id="76" name="组合 75"/>
          <p:cNvGrpSpPr/>
          <p:nvPr/>
        </p:nvGrpSpPr>
        <p:grpSpPr>
          <a:xfrm>
            <a:off x="1268325" y="1645600"/>
            <a:ext cx="2694623" cy="1252784"/>
            <a:chOff x="1641794" y="2573986"/>
            <a:chExt cx="3592830" cy="1670375"/>
          </a:xfrm>
        </p:grpSpPr>
        <p:sp>
          <p:nvSpPr>
            <p:cNvPr id="66" name="文本框 85"/>
            <p:cNvSpPr txBox="1"/>
            <p:nvPr/>
          </p:nvSpPr>
          <p:spPr>
            <a:xfrm>
              <a:off x="1641794" y="2862276"/>
              <a:ext cx="3592830" cy="1382085"/>
            </a:xfrm>
            <a:prstGeom prst="rect">
              <a:avLst/>
            </a:prstGeom>
            <a:noFill/>
          </p:spPr>
          <p:txBody>
            <a:bodyPr wrap="square" rtlCol="0">
              <a:spAutoFit/>
            </a:bodyPr>
            <a:lstStyle/>
            <a:p>
              <a:pPr algn="r">
                <a:lnSpc>
                  <a:spcPts val="1500"/>
                </a:lnSpc>
              </a:pPr>
              <a:r>
                <a:rPr lang="zh-CN" altLang="en-US" sz="1000" dirty="0">
                  <a:solidFill>
                    <a:schemeClr val="tx1">
                      <a:lumMod val="75000"/>
                      <a:lumOff val="25000"/>
                    </a:schemeClr>
                  </a:solidFill>
                  <a:cs typeface="+mn-ea"/>
                  <a:sym typeface="+mn-lt"/>
                </a:rPr>
                <a:t>主要用于展示系统推荐的出版物书籍和根据用户爱好推荐的网络文学书籍，按照流的形式展示给用户，供用户选择想要观看的网络文学书籍，同样，所有的书籍也是可以点击的，点击进入简介页面。</a:t>
              </a:r>
              <a:endParaRPr lang="zh-CN" altLang="da-DK" sz="1000" dirty="0">
                <a:solidFill>
                  <a:schemeClr val="tx1">
                    <a:lumMod val="75000"/>
                    <a:lumOff val="25000"/>
                  </a:schemeClr>
                </a:solidFill>
                <a:cs typeface="+mn-ea"/>
                <a:sym typeface="+mn-lt"/>
              </a:endParaRPr>
            </a:p>
          </p:txBody>
        </p:sp>
        <p:sp>
          <p:nvSpPr>
            <p:cNvPr id="67" name="TextBox 1956"/>
            <p:cNvSpPr/>
            <p:nvPr/>
          </p:nvSpPr>
          <p:spPr>
            <a:xfrm>
              <a:off x="3438210" y="2573986"/>
              <a:ext cx="1765746"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小说书城</a:t>
              </a:r>
            </a:p>
          </p:txBody>
        </p:sp>
      </p:grpSp>
      <p:grpSp>
        <p:nvGrpSpPr>
          <p:cNvPr id="77" name="组合 76"/>
          <p:cNvGrpSpPr/>
          <p:nvPr/>
        </p:nvGrpSpPr>
        <p:grpSpPr>
          <a:xfrm>
            <a:off x="1270275" y="3352059"/>
            <a:ext cx="2694623" cy="675707"/>
            <a:chOff x="1644394" y="4873181"/>
            <a:chExt cx="3592830" cy="900943"/>
          </a:xfrm>
        </p:grpSpPr>
        <p:sp>
          <p:nvSpPr>
            <p:cNvPr id="68" name="文本框 5"/>
            <p:cNvSpPr txBox="1"/>
            <p:nvPr/>
          </p:nvSpPr>
          <p:spPr>
            <a:xfrm>
              <a:off x="1644394" y="5161477"/>
              <a:ext cx="3592830" cy="612647"/>
            </a:xfrm>
            <a:prstGeom prst="rect">
              <a:avLst/>
            </a:prstGeom>
            <a:noFill/>
          </p:spPr>
          <p:txBody>
            <a:bodyPr wrap="square" rtlCol="0">
              <a:spAutoFit/>
            </a:bodyPr>
            <a:lstStyle/>
            <a:p>
              <a:pPr algn="r">
                <a:lnSpc>
                  <a:spcPts val="1500"/>
                </a:lnSpc>
              </a:pPr>
              <a:r>
                <a:rPr lang="zh-CN" altLang="en-US" sz="1000" dirty="0">
                  <a:solidFill>
                    <a:schemeClr val="tx1">
                      <a:lumMod val="75000"/>
                      <a:lumOff val="25000"/>
                    </a:schemeClr>
                  </a:solidFill>
                  <a:cs typeface="+mn-ea"/>
                  <a:sym typeface="+mn-lt"/>
                </a:rPr>
                <a:t>展示现在网络上最流行的书籍。通常展示的是比较有影响力的榜单。</a:t>
              </a:r>
              <a:endParaRPr lang="zh-CN" altLang="da-DK" sz="1000" dirty="0">
                <a:solidFill>
                  <a:schemeClr val="tx1">
                    <a:lumMod val="75000"/>
                    <a:lumOff val="25000"/>
                  </a:schemeClr>
                </a:solidFill>
                <a:cs typeface="+mn-ea"/>
                <a:sym typeface="+mn-lt"/>
              </a:endParaRPr>
            </a:p>
          </p:txBody>
        </p:sp>
        <p:sp>
          <p:nvSpPr>
            <p:cNvPr id="69" name="TextBox 1956"/>
            <p:cNvSpPr/>
            <p:nvPr/>
          </p:nvSpPr>
          <p:spPr>
            <a:xfrm>
              <a:off x="3334871" y="4873181"/>
              <a:ext cx="1847934" cy="37959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排行榜</a:t>
              </a:r>
            </a:p>
          </p:txBody>
        </p:sp>
      </p:gr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8" name="Picture 2" descr="C:\Users\HawkJia\Desktop\logo.png">
            <a:extLst>
              <a:ext uri="{FF2B5EF4-FFF2-40B4-BE49-F238E27FC236}">
                <a16:creationId xmlns:a16="http://schemas.microsoft.com/office/drawing/2014/main" id="{9B64D9BC-6A94-4D73-A23B-45481B7D8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59" name="文本框 15">
            <a:extLst>
              <a:ext uri="{FF2B5EF4-FFF2-40B4-BE49-F238E27FC236}">
                <a16:creationId xmlns:a16="http://schemas.microsoft.com/office/drawing/2014/main" id="{28D1D2BF-2A58-4D9D-BEE4-DA212334048B}"/>
              </a:ext>
            </a:extLst>
          </p:cNvPr>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3.1.4 </a:t>
            </a:r>
            <a:r>
              <a:rPr lang="zh-CN" altLang="en-US" sz="1700" b="1" dirty="0">
                <a:solidFill>
                  <a:srgbClr val="1B4367"/>
                </a:solidFill>
                <a:cs typeface="+mn-ea"/>
                <a:sym typeface="+mn-lt"/>
              </a:rPr>
              <a:t>书城管理模块</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300"/>
                                        <p:tgtEl>
                                          <p:spTgt spid="57"/>
                                        </p:tgtEl>
                                      </p:cBhvr>
                                    </p:animEffect>
                                  </p:childTnLst>
                                </p:cTn>
                              </p:par>
                            </p:childTnLst>
                          </p:cTn>
                        </p:par>
                        <p:par>
                          <p:cTn id="8" fill="hold">
                            <p:stCondLst>
                              <p:cond delay="3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800"/>
                            </p:stCondLst>
                            <p:childTnLst>
                              <p:par>
                                <p:cTn id="13" presetID="53" presetClass="entr" presetSubtype="16"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p:cTn id="15" dur="500" fill="hold"/>
                                        <p:tgtEl>
                                          <p:spTgt spid="70"/>
                                        </p:tgtEl>
                                        <p:attrNameLst>
                                          <p:attrName>ppt_w</p:attrName>
                                        </p:attrNameLst>
                                      </p:cBhvr>
                                      <p:tavLst>
                                        <p:tav tm="0">
                                          <p:val>
                                            <p:fltVal val="0"/>
                                          </p:val>
                                        </p:tav>
                                        <p:tav tm="100000">
                                          <p:val>
                                            <p:strVal val="#ppt_w"/>
                                          </p:val>
                                        </p:tav>
                                      </p:tavLst>
                                    </p:anim>
                                    <p:anim calcmode="lin" valueType="num">
                                      <p:cBhvr>
                                        <p:cTn id="16" dur="500" fill="hold"/>
                                        <p:tgtEl>
                                          <p:spTgt spid="70"/>
                                        </p:tgtEl>
                                        <p:attrNameLst>
                                          <p:attrName>ppt_h</p:attrName>
                                        </p:attrNameLst>
                                      </p:cBhvr>
                                      <p:tavLst>
                                        <p:tav tm="0">
                                          <p:val>
                                            <p:fltVal val="0"/>
                                          </p:val>
                                        </p:tav>
                                        <p:tav tm="100000">
                                          <p:val>
                                            <p:strVal val="#ppt_h"/>
                                          </p:val>
                                        </p:tav>
                                      </p:tavLst>
                                    </p:anim>
                                    <p:animEffect transition="in" filter="fade">
                                      <p:cBhvr>
                                        <p:cTn id="17" dur="500"/>
                                        <p:tgtEl>
                                          <p:spTgt spid="70"/>
                                        </p:tgtEl>
                                      </p:cBhvr>
                                    </p:animEffect>
                                  </p:childTnLst>
                                </p:cTn>
                              </p:par>
                            </p:childTnLst>
                          </p:cTn>
                        </p:par>
                        <p:par>
                          <p:cTn id="18" fill="hold">
                            <p:stCondLst>
                              <p:cond delay="1300"/>
                            </p:stCondLst>
                            <p:childTnLst>
                              <p:par>
                                <p:cTn id="19" presetID="2" presetClass="entr" presetSubtype="2"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 calcmode="lin" valueType="num">
                                      <p:cBhvr additive="base">
                                        <p:cTn id="21" dur="500" fill="hold"/>
                                        <p:tgtEl>
                                          <p:spTgt spid="75"/>
                                        </p:tgtEl>
                                        <p:attrNameLst>
                                          <p:attrName>ppt_x</p:attrName>
                                        </p:attrNameLst>
                                      </p:cBhvr>
                                      <p:tavLst>
                                        <p:tav tm="0">
                                          <p:val>
                                            <p:strVal val="1+#ppt_w/2"/>
                                          </p:val>
                                        </p:tav>
                                        <p:tav tm="100000">
                                          <p:val>
                                            <p:strVal val="#ppt_x"/>
                                          </p:val>
                                        </p:tav>
                                      </p:tavLst>
                                    </p:anim>
                                    <p:anim calcmode="lin" valueType="num">
                                      <p:cBhvr additive="base">
                                        <p:cTn id="22" dur="500" fill="hold"/>
                                        <p:tgtEl>
                                          <p:spTgt spid="75"/>
                                        </p:tgtEl>
                                        <p:attrNameLst>
                                          <p:attrName>ppt_y</p:attrName>
                                        </p:attrNameLst>
                                      </p:cBhvr>
                                      <p:tavLst>
                                        <p:tav tm="0">
                                          <p:val>
                                            <p:strVal val="#ppt_y"/>
                                          </p:val>
                                        </p:tav>
                                        <p:tav tm="100000">
                                          <p:val>
                                            <p:strVal val="#ppt_y"/>
                                          </p:val>
                                        </p:tav>
                                      </p:tavLst>
                                    </p:anim>
                                  </p:childTnLst>
                                </p:cTn>
                              </p:par>
                            </p:childTnLst>
                          </p:cTn>
                        </p:par>
                        <p:par>
                          <p:cTn id="23" fill="hold">
                            <p:stCondLst>
                              <p:cond delay="1800"/>
                            </p:stCondLst>
                            <p:childTnLst>
                              <p:par>
                                <p:cTn id="24" presetID="53" presetClass="entr" presetSubtype="16"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childTnLst>
                          </p:cTn>
                        </p:par>
                        <p:par>
                          <p:cTn id="29" fill="hold">
                            <p:stCondLst>
                              <p:cond delay="2300"/>
                            </p:stCondLst>
                            <p:childTnLst>
                              <p:par>
                                <p:cTn id="30" presetID="2" presetClass="entr" presetSubtype="8" fill="hold" nodeType="afterEffect">
                                  <p:stCondLst>
                                    <p:cond delay="0"/>
                                  </p:stCondLst>
                                  <p:childTnLst>
                                    <p:set>
                                      <p:cBhvr>
                                        <p:cTn id="31" dur="1" fill="hold">
                                          <p:stCondLst>
                                            <p:cond delay="0"/>
                                          </p:stCondLst>
                                        </p:cTn>
                                        <p:tgtEl>
                                          <p:spTgt spid="76"/>
                                        </p:tgtEl>
                                        <p:attrNameLst>
                                          <p:attrName>style.visibility</p:attrName>
                                        </p:attrNameLst>
                                      </p:cBhvr>
                                      <p:to>
                                        <p:strVal val="visible"/>
                                      </p:to>
                                    </p:set>
                                    <p:anim calcmode="lin" valueType="num">
                                      <p:cBhvr additive="base">
                                        <p:cTn id="32" dur="500" fill="hold"/>
                                        <p:tgtEl>
                                          <p:spTgt spid="76"/>
                                        </p:tgtEl>
                                        <p:attrNameLst>
                                          <p:attrName>ppt_x</p:attrName>
                                        </p:attrNameLst>
                                      </p:cBhvr>
                                      <p:tavLst>
                                        <p:tav tm="0">
                                          <p:val>
                                            <p:strVal val="0-#ppt_w/2"/>
                                          </p:val>
                                        </p:tav>
                                        <p:tav tm="100000">
                                          <p:val>
                                            <p:strVal val="#ppt_x"/>
                                          </p:val>
                                        </p:tav>
                                      </p:tavLst>
                                    </p:anim>
                                    <p:anim calcmode="lin" valueType="num">
                                      <p:cBhvr additive="base">
                                        <p:cTn id="33" dur="500" fill="hold"/>
                                        <p:tgtEl>
                                          <p:spTgt spid="76"/>
                                        </p:tgtEl>
                                        <p:attrNameLst>
                                          <p:attrName>ppt_y</p:attrName>
                                        </p:attrNameLst>
                                      </p:cBhvr>
                                      <p:tavLst>
                                        <p:tav tm="0">
                                          <p:val>
                                            <p:strVal val="#ppt_y"/>
                                          </p:val>
                                        </p:tav>
                                        <p:tav tm="100000">
                                          <p:val>
                                            <p:strVal val="#ppt_y"/>
                                          </p:val>
                                        </p:tav>
                                      </p:tavLst>
                                    </p:anim>
                                  </p:childTnLst>
                                </p:cTn>
                              </p:par>
                            </p:childTnLst>
                          </p:cTn>
                        </p:par>
                        <p:par>
                          <p:cTn id="34" fill="hold">
                            <p:stCondLst>
                              <p:cond delay="2800"/>
                            </p:stCondLst>
                            <p:childTnLst>
                              <p:par>
                                <p:cTn id="35" presetID="53" presetClass="entr" presetSubtype="16"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p:cTn id="37" dur="500" fill="hold"/>
                                        <p:tgtEl>
                                          <p:spTgt spid="72"/>
                                        </p:tgtEl>
                                        <p:attrNameLst>
                                          <p:attrName>ppt_w</p:attrName>
                                        </p:attrNameLst>
                                      </p:cBhvr>
                                      <p:tavLst>
                                        <p:tav tm="0">
                                          <p:val>
                                            <p:fltVal val="0"/>
                                          </p:val>
                                        </p:tav>
                                        <p:tav tm="100000">
                                          <p:val>
                                            <p:strVal val="#ppt_w"/>
                                          </p:val>
                                        </p:tav>
                                      </p:tavLst>
                                    </p:anim>
                                    <p:anim calcmode="lin" valueType="num">
                                      <p:cBhvr>
                                        <p:cTn id="38" dur="500" fill="hold"/>
                                        <p:tgtEl>
                                          <p:spTgt spid="72"/>
                                        </p:tgtEl>
                                        <p:attrNameLst>
                                          <p:attrName>ppt_h</p:attrName>
                                        </p:attrNameLst>
                                      </p:cBhvr>
                                      <p:tavLst>
                                        <p:tav tm="0">
                                          <p:val>
                                            <p:fltVal val="0"/>
                                          </p:val>
                                        </p:tav>
                                        <p:tav tm="100000">
                                          <p:val>
                                            <p:strVal val="#ppt_h"/>
                                          </p:val>
                                        </p:tav>
                                      </p:tavLst>
                                    </p:anim>
                                    <p:animEffect transition="in" filter="fade">
                                      <p:cBhvr>
                                        <p:cTn id="39" dur="500"/>
                                        <p:tgtEl>
                                          <p:spTgt spid="72"/>
                                        </p:tgtEl>
                                      </p:cBhvr>
                                    </p:animEffect>
                                  </p:childTnLst>
                                </p:cTn>
                              </p:par>
                            </p:childTnLst>
                          </p:cTn>
                        </p:par>
                        <p:par>
                          <p:cTn id="40" fill="hold">
                            <p:stCondLst>
                              <p:cond delay="3300"/>
                            </p:stCondLst>
                            <p:childTnLst>
                              <p:par>
                                <p:cTn id="41" presetID="2" presetClass="entr" presetSubtype="2"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additive="base">
                                        <p:cTn id="43" dur="500" fill="hold"/>
                                        <p:tgtEl>
                                          <p:spTgt spid="74"/>
                                        </p:tgtEl>
                                        <p:attrNameLst>
                                          <p:attrName>ppt_x</p:attrName>
                                        </p:attrNameLst>
                                      </p:cBhvr>
                                      <p:tavLst>
                                        <p:tav tm="0">
                                          <p:val>
                                            <p:strVal val="1+#ppt_w/2"/>
                                          </p:val>
                                        </p:tav>
                                        <p:tav tm="100000">
                                          <p:val>
                                            <p:strVal val="#ppt_x"/>
                                          </p:val>
                                        </p:tav>
                                      </p:tavLst>
                                    </p:anim>
                                    <p:anim calcmode="lin" valueType="num">
                                      <p:cBhvr additive="base">
                                        <p:cTn id="44" dur="500" fill="hold"/>
                                        <p:tgtEl>
                                          <p:spTgt spid="74"/>
                                        </p:tgtEl>
                                        <p:attrNameLst>
                                          <p:attrName>ppt_y</p:attrName>
                                        </p:attrNameLst>
                                      </p:cBhvr>
                                      <p:tavLst>
                                        <p:tav tm="0">
                                          <p:val>
                                            <p:strVal val="#ppt_y"/>
                                          </p:val>
                                        </p:tav>
                                        <p:tav tm="100000">
                                          <p:val>
                                            <p:strVal val="#ppt_y"/>
                                          </p:val>
                                        </p:tav>
                                      </p:tavLst>
                                    </p:anim>
                                  </p:childTnLst>
                                </p:cTn>
                              </p:par>
                            </p:childTnLst>
                          </p:cTn>
                        </p:par>
                        <p:par>
                          <p:cTn id="45" fill="hold">
                            <p:stCondLst>
                              <p:cond delay="3800"/>
                            </p:stCondLst>
                            <p:childTnLst>
                              <p:par>
                                <p:cTn id="46" presetID="53" presetClass="entr" presetSubtype="16"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animEffect transition="in" filter="fade">
                                      <p:cBhvr>
                                        <p:cTn id="50" dur="500"/>
                                        <p:tgtEl>
                                          <p:spTgt spid="73"/>
                                        </p:tgtEl>
                                      </p:cBhvr>
                                    </p:animEffect>
                                  </p:childTnLst>
                                </p:cTn>
                              </p:par>
                            </p:childTnLst>
                          </p:cTn>
                        </p:par>
                        <p:par>
                          <p:cTn id="51" fill="hold">
                            <p:stCondLst>
                              <p:cond delay="4300"/>
                            </p:stCondLst>
                            <p:childTnLst>
                              <p:par>
                                <p:cTn id="52" presetID="2" presetClass="entr" presetSubtype="8" fill="hold" nodeType="afterEffect">
                                  <p:stCondLst>
                                    <p:cond delay="0"/>
                                  </p:stCondLst>
                                  <p:childTnLst>
                                    <p:set>
                                      <p:cBhvr>
                                        <p:cTn id="53" dur="1" fill="hold">
                                          <p:stCondLst>
                                            <p:cond delay="0"/>
                                          </p:stCondLst>
                                        </p:cTn>
                                        <p:tgtEl>
                                          <p:spTgt spid="77"/>
                                        </p:tgtEl>
                                        <p:attrNameLst>
                                          <p:attrName>style.visibility</p:attrName>
                                        </p:attrNameLst>
                                      </p:cBhvr>
                                      <p:to>
                                        <p:strVal val="visible"/>
                                      </p:to>
                                    </p:set>
                                    <p:anim calcmode="lin" valueType="num">
                                      <p:cBhvr additive="base">
                                        <p:cTn id="54" dur="500" fill="hold"/>
                                        <p:tgtEl>
                                          <p:spTgt spid="77"/>
                                        </p:tgtEl>
                                        <p:attrNameLst>
                                          <p:attrName>ppt_x</p:attrName>
                                        </p:attrNameLst>
                                      </p:cBhvr>
                                      <p:tavLst>
                                        <p:tav tm="0">
                                          <p:val>
                                            <p:strVal val="0-#ppt_w/2"/>
                                          </p:val>
                                        </p:tav>
                                        <p:tav tm="100000">
                                          <p:val>
                                            <p:strVal val="#ppt_x"/>
                                          </p:val>
                                        </p:tav>
                                      </p:tavLst>
                                    </p:anim>
                                    <p:anim calcmode="lin" valueType="num">
                                      <p:cBhvr additive="base">
                                        <p:cTn id="55" dur="500" fill="hold"/>
                                        <p:tgtEl>
                                          <p:spTgt spid="77"/>
                                        </p:tgtEl>
                                        <p:attrNameLst>
                                          <p:attrName>ppt_y</p:attrName>
                                        </p:attrNameLst>
                                      </p:cBhvr>
                                      <p:tavLst>
                                        <p:tav tm="0">
                                          <p:val>
                                            <p:strVal val="#ppt_y"/>
                                          </p:val>
                                        </p:tav>
                                        <p:tav tm="100000">
                                          <p:val>
                                            <p:strVal val="#ppt_y"/>
                                          </p:val>
                                        </p:tav>
                                      </p:tavLst>
                                    </p:anim>
                                  </p:childTnLst>
                                </p:cTn>
                              </p:par>
                            </p:childTnLst>
                          </p:cTn>
                        </p:par>
                        <p:par>
                          <p:cTn id="56" fill="hold">
                            <p:stCondLst>
                              <p:cond delay="4800"/>
                            </p:stCondLst>
                            <p:childTnLst>
                              <p:par>
                                <p:cTn id="57" presetID="41" presetClass="entr" presetSubtype="0" fill="hold" grpId="0" nodeType="afterEffect">
                                  <p:stCondLst>
                                    <p:cond delay="0"/>
                                  </p:stCondLst>
                                  <p:iterate type="lt">
                                    <p:tmPct val="10000"/>
                                  </p:iterate>
                                  <p:childTnLst>
                                    <p:set>
                                      <p:cBhvr>
                                        <p:cTn id="58" dur="1" fill="hold">
                                          <p:stCondLst>
                                            <p:cond delay="0"/>
                                          </p:stCondLst>
                                        </p:cTn>
                                        <p:tgtEl>
                                          <p:spTgt spid="59"/>
                                        </p:tgtEl>
                                        <p:attrNameLst>
                                          <p:attrName>style.visibility</p:attrName>
                                        </p:attrNameLst>
                                      </p:cBhvr>
                                      <p:to>
                                        <p:strVal val="visible"/>
                                      </p:to>
                                    </p:set>
                                    <p:anim calcmode="lin" valueType="num">
                                      <p:cBhvr>
                                        <p:cTn id="59"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59"/>
                                        </p:tgtEl>
                                        <p:attrNameLst>
                                          <p:attrName>ppt_y</p:attrName>
                                        </p:attrNameLst>
                                      </p:cBhvr>
                                      <p:tavLst>
                                        <p:tav tm="0">
                                          <p:val>
                                            <p:strVal val="#ppt_y"/>
                                          </p:val>
                                        </p:tav>
                                        <p:tav tm="100000">
                                          <p:val>
                                            <p:strVal val="#ppt_y"/>
                                          </p:val>
                                        </p:tav>
                                      </p:tavLst>
                                    </p:anim>
                                    <p:anim calcmode="lin" valueType="num">
                                      <p:cBhvr>
                                        <p:cTn id="61"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3.1.5 </a:t>
            </a:r>
            <a:r>
              <a:rPr lang="zh-CN" altLang="en-US" sz="1700" b="1" dirty="0">
                <a:solidFill>
                  <a:srgbClr val="1B4367"/>
                </a:solidFill>
                <a:cs typeface="+mn-ea"/>
                <a:sym typeface="+mn-lt"/>
              </a:rPr>
              <a:t>系统设置模块</a:t>
            </a:r>
          </a:p>
        </p:txBody>
      </p:sp>
      <p:sp>
        <p:nvSpPr>
          <p:cNvPr id="33" name="燕尾形 12"/>
          <p:cNvSpPr>
            <a:spLocks noChangeArrowheads="1"/>
          </p:cNvSpPr>
          <p:nvPr/>
        </p:nvSpPr>
        <p:spPr bwMode="auto">
          <a:xfrm>
            <a:off x="1536124"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步骤一</a:t>
            </a:r>
          </a:p>
        </p:txBody>
      </p:sp>
      <p:sp>
        <p:nvSpPr>
          <p:cNvPr id="34" name="燕尾形 13"/>
          <p:cNvSpPr>
            <a:spLocks noChangeArrowheads="1"/>
          </p:cNvSpPr>
          <p:nvPr/>
        </p:nvSpPr>
        <p:spPr bwMode="auto">
          <a:xfrm>
            <a:off x="3028681" y="2322161"/>
            <a:ext cx="1646635"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步骤二</a:t>
            </a:r>
          </a:p>
        </p:txBody>
      </p:sp>
      <p:sp>
        <p:nvSpPr>
          <p:cNvPr id="35" name="燕尾形 14"/>
          <p:cNvSpPr>
            <a:spLocks noChangeArrowheads="1"/>
          </p:cNvSpPr>
          <p:nvPr/>
        </p:nvSpPr>
        <p:spPr bwMode="auto">
          <a:xfrm>
            <a:off x="4516300"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步骤三</a:t>
            </a:r>
          </a:p>
        </p:txBody>
      </p:sp>
      <p:sp>
        <p:nvSpPr>
          <p:cNvPr id="36" name="燕尾形 15"/>
          <p:cNvSpPr>
            <a:spLocks noChangeArrowheads="1"/>
          </p:cNvSpPr>
          <p:nvPr/>
        </p:nvSpPr>
        <p:spPr bwMode="auto">
          <a:xfrm>
            <a:off x="5997423" y="2322161"/>
            <a:ext cx="1646634" cy="614363"/>
          </a:xfrm>
          <a:prstGeom prst="chevron">
            <a:avLst>
              <a:gd name="adj" fmla="val 38367"/>
            </a:avLst>
          </a:prstGeom>
          <a:solidFill>
            <a:srgbClr val="1B4367"/>
          </a:solidFill>
          <a:ln w="9525">
            <a:solidFill>
              <a:schemeClr val="tx1">
                <a:lumMod val="75000"/>
                <a:lumOff val="25000"/>
              </a:schemeClr>
            </a:solidFill>
          </a:ln>
        </p:spPr>
        <p:txBody>
          <a:bodyPr lIns="68580" tIns="34290" rIns="68580" bIns="34290" anchor="ctr"/>
          <a:lstStyle/>
          <a:p>
            <a:pPr algn="ctr"/>
            <a:r>
              <a:rPr lang="zh-CN" altLang="en-US" b="1" dirty="0">
                <a:solidFill>
                  <a:schemeClr val="bg1"/>
                </a:solidFill>
              </a:rPr>
              <a:t>步骤四</a:t>
            </a:r>
          </a:p>
        </p:txBody>
      </p:sp>
      <p:cxnSp>
        <p:nvCxnSpPr>
          <p:cNvPr id="37" name="直接连接符 16"/>
          <p:cNvCxnSpPr>
            <a:cxnSpLocks noChangeShapeType="1"/>
          </p:cNvCxnSpPr>
          <p:nvPr/>
        </p:nvCxnSpPr>
        <p:spPr bwMode="auto">
          <a:xfrm>
            <a:off x="2360036"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8" name="直接连接符 17"/>
          <p:cNvCxnSpPr>
            <a:cxnSpLocks noChangeShapeType="1"/>
          </p:cNvCxnSpPr>
          <p:nvPr/>
        </p:nvCxnSpPr>
        <p:spPr bwMode="auto">
          <a:xfrm flipV="1">
            <a:off x="3852593"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39" name="直接连接符 18"/>
          <p:cNvCxnSpPr>
            <a:cxnSpLocks noChangeShapeType="1"/>
          </p:cNvCxnSpPr>
          <p:nvPr/>
        </p:nvCxnSpPr>
        <p:spPr bwMode="auto">
          <a:xfrm>
            <a:off x="5339022" y="2936524"/>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cxnSp>
        <p:nvCxnSpPr>
          <p:cNvPr id="40" name="直接连接符 19"/>
          <p:cNvCxnSpPr>
            <a:cxnSpLocks noChangeShapeType="1"/>
          </p:cNvCxnSpPr>
          <p:nvPr/>
        </p:nvCxnSpPr>
        <p:spPr bwMode="auto">
          <a:xfrm flipV="1">
            <a:off x="6820144" y="2045937"/>
            <a:ext cx="0" cy="270272"/>
          </a:xfrm>
          <a:prstGeom prst="line">
            <a:avLst/>
          </a:prstGeom>
          <a:noFill/>
          <a:ln w="9525">
            <a:solidFill>
              <a:srgbClr val="1B4367"/>
            </a:solidFill>
            <a:round/>
            <a:headEnd/>
            <a:tailEnd type="oval" w="med" len="med"/>
          </a:ln>
          <a:extLst>
            <a:ext uri="{909E8E84-426E-40DD-AFC4-6F175D3DCCD1}">
              <a14:hiddenFill xmlns:a14="http://schemas.microsoft.com/office/drawing/2010/main">
                <a:noFill/>
              </a14:hiddenFill>
            </a:ext>
          </a:extLst>
        </p:spPr>
      </p:cxnSp>
      <p:sp>
        <p:nvSpPr>
          <p:cNvPr id="41" name="TextBox 1210"/>
          <p:cNvSpPr/>
          <p:nvPr/>
        </p:nvSpPr>
        <p:spPr>
          <a:xfrm>
            <a:off x="1945066" y="327982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检查更新</a:t>
            </a:r>
          </a:p>
        </p:txBody>
      </p:sp>
      <p:sp>
        <p:nvSpPr>
          <p:cNvPr id="42" name="文本框 8"/>
          <p:cNvSpPr txBox="1"/>
          <p:nvPr/>
        </p:nvSpPr>
        <p:spPr>
          <a:xfrm>
            <a:off x="1336610" y="3555420"/>
            <a:ext cx="2073556"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次打开都会自动检查更新，如果检测到服务器有更新版本，就会提示用户完成版本更新，用户点击确认，就开始下载新版本安装包。</a:t>
            </a:r>
            <a:endParaRPr lang="en-US" altLang="zh-CN" sz="1000" dirty="0">
              <a:solidFill>
                <a:schemeClr val="tx1">
                  <a:lumMod val="75000"/>
                  <a:lumOff val="25000"/>
                </a:schemeClr>
              </a:solidFill>
              <a:cs typeface="+mn-ea"/>
              <a:sym typeface="+mn-lt"/>
            </a:endParaRPr>
          </a:p>
        </p:txBody>
      </p:sp>
      <p:sp>
        <p:nvSpPr>
          <p:cNvPr id="43" name="TextBox 1210"/>
          <p:cNvSpPr/>
          <p:nvPr/>
        </p:nvSpPr>
        <p:spPr>
          <a:xfrm>
            <a:off x="3445957" y="998002"/>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清除缓存</a:t>
            </a:r>
          </a:p>
        </p:txBody>
      </p:sp>
      <p:sp>
        <p:nvSpPr>
          <p:cNvPr id="44" name="文本框 8"/>
          <p:cNvSpPr txBox="1"/>
          <p:nvPr/>
        </p:nvSpPr>
        <p:spPr>
          <a:xfrm>
            <a:off x="2837503" y="1273593"/>
            <a:ext cx="2073556" cy="64633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清空本地的所有信息。清空完成之后，想要重新使用就需要再次登录本软件。</a:t>
            </a:r>
            <a:endParaRPr lang="en-US" altLang="zh-CN" sz="1000" dirty="0">
              <a:solidFill>
                <a:schemeClr val="tx1">
                  <a:lumMod val="75000"/>
                  <a:lumOff val="25000"/>
                </a:schemeClr>
              </a:solidFill>
              <a:cs typeface="+mn-ea"/>
              <a:sym typeface="+mn-lt"/>
            </a:endParaRPr>
          </a:p>
        </p:txBody>
      </p:sp>
      <p:sp>
        <p:nvSpPr>
          <p:cNvPr id="47" name="TextBox 1210"/>
          <p:cNvSpPr/>
          <p:nvPr/>
        </p:nvSpPr>
        <p:spPr>
          <a:xfrm>
            <a:off x="4908062" y="3279829"/>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意见反馈</a:t>
            </a:r>
          </a:p>
        </p:txBody>
      </p:sp>
      <p:sp>
        <p:nvSpPr>
          <p:cNvPr id="48" name="文本框 8"/>
          <p:cNvSpPr txBox="1"/>
          <p:nvPr/>
        </p:nvSpPr>
        <p:spPr>
          <a:xfrm>
            <a:off x="4299607" y="3555420"/>
            <a:ext cx="2073556" cy="62876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对于本软件有什么不满意的地方或者需要什么功能，都可以通过该功能反馈给我。</a:t>
            </a:r>
            <a:endParaRPr lang="en-US" altLang="zh-CN" sz="1000" dirty="0">
              <a:solidFill>
                <a:schemeClr val="tx1">
                  <a:lumMod val="75000"/>
                  <a:lumOff val="25000"/>
                </a:schemeClr>
              </a:solidFill>
              <a:cs typeface="+mn-ea"/>
              <a:sym typeface="+mn-lt"/>
            </a:endParaRPr>
          </a:p>
        </p:txBody>
      </p:sp>
      <p:sp>
        <p:nvSpPr>
          <p:cNvPr id="49" name="TextBox 1210"/>
          <p:cNvSpPr/>
          <p:nvPr/>
        </p:nvSpPr>
        <p:spPr>
          <a:xfrm>
            <a:off x="6397519" y="998002"/>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关于阅读</a:t>
            </a:r>
          </a:p>
        </p:txBody>
      </p:sp>
      <p:sp>
        <p:nvSpPr>
          <p:cNvPr id="50" name="文本框 8"/>
          <p:cNvSpPr txBox="1"/>
          <p:nvPr/>
        </p:nvSpPr>
        <p:spPr>
          <a:xfrm>
            <a:off x="5789064" y="1273593"/>
            <a:ext cx="2073556"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介绍本软件的来历以及开发者的相关信息。</a:t>
            </a:r>
            <a:endParaRPr lang="en-US" altLang="zh-CN" sz="1000" dirty="0">
              <a:solidFill>
                <a:schemeClr val="tx1">
                  <a:lumMod val="75000"/>
                  <a:lumOff val="25000"/>
                </a:schemeClr>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1" name="Picture 2" descr="C:\Users\HawkJia\Desktop\logo.png">
            <a:extLst>
              <a:ext uri="{FF2B5EF4-FFF2-40B4-BE49-F238E27FC236}">
                <a16:creationId xmlns:a16="http://schemas.microsoft.com/office/drawing/2014/main" id="{D93C8A66-3962-4094-934B-894FC1928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300"/>
                                        <p:tgtEl>
                                          <p:spTgt spid="20"/>
                                        </p:tgtEl>
                                      </p:cBhvr>
                                    </p:animEffect>
                                  </p:childTnLst>
                                </p:cTn>
                              </p:par>
                            </p:childTnLst>
                          </p:cTn>
                        </p:par>
                        <p:par>
                          <p:cTn id="16" fill="hold">
                            <p:stCondLst>
                              <p:cond delay="1300"/>
                            </p:stCondLst>
                            <p:childTnLst>
                              <p:par>
                                <p:cTn id="17" presetID="1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p:tgtEl>
                                          <p:spTgt spid="33"/>
                                        </p:tgtEl>
                                        <p:attrNameLst>
                                          <p:attrName>ppt_x</p:attrName>
                                        </p:attrNameLst>
                                      </p:cBhvr>
                                      <p:tavLst>
                                        <p:tav tm="0">
                                          <p:val>
                                            <p:strVal val="#ppt_x-#ppt_w*1.125000"/>
                                          </p:val>
                                        </p:tav>
                                        <p:tav tm="100000">
                                          <p:val>
                                            <p:strVal val="#ppt_x"/>
                                          </p:val>
                                        </p:tav>
                                      </p:tavLst>
                                    </p:anim>
                                    <p:animEffect transition="in" filter="wipe(right)">
                                      <p:cBhvr>
                                        <p:cTn id="20" dur="500"/>
                                        <p:tgtEl>
                                          <p:spTgt spid="33"/>
                                        </p:tgtEl>
                                      </p:cBhvr>
                                    </p:animEffect>
                                  </p:childTnLst>
                                </p:cTn>
                              </p:par>
                            </p:childTnLst>
                          </p:cTn>
                        </p:par>
                        <p:par>
                          <p:cTn id="21" fill="hold">
                            <p:stCondLst>
                              <p:cond delay="1800"/>
                            </p:stCondLst>
                            <p:childTnLst>
                              <p:par>
                                <p:cTn id="22" presetID="22" presetClass="entr" presetSubtype="1"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childTnLst>
                          </p:cTn>
                        </p:par>
                        <p:par>
                          <p:cTn id="25" fill="hold">
                            <p:stCondLst>
                              <p:cond delay="2300"/>
                            </p:stCondLst>
                            <p:childTnLst>
                              <p:par>
                                <p:cTn id="26" presetID="2" presetClass="entr" presetSubtype="4"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ppt_x"/>
                                          </p:val>
                                        </p:tav>
                                        <p:tav tm="100000">
                                          <p:val>
                                            <p:strVal val="#ppt_x"/>
                                          </p:val>
                                        </p:tav>
                                      </p:tavLst>
                                    </p:anim>
                                    <p:anim calcmode="lin" valueType="num">
                                      <p:cBhvr additive="base">
                                        <p:cTn id="29" dur="500" fill="hold"/>
                                        <p:tgtEl>
                                          <p:spTgt spid="41"/>
                                        </p:tgtEl>
                                        <p:attrNameLst>
                                          <p:attrName>ppt_y</p:attrName>
                                        </p:attrNameLst>
                                      </p:cBhvr>
                                      <p:tavLst>
                                        <p:tav tm="0">
                                          <p:val>
                                            <p:strVal val="1+#ppt_h/2"/>
                                          </p:val>
                                        </p:tav>
                                        <p:tav tm="100000">
                                          <p:val>
                                            <p:strVal val="#ppt_y"/>
                                          </p:val>
                                        </p:tav>
                                      </p:tavLst>
                                    </p:anim>
                                  </p:childTnLst>
                                </p:cTn>
                              </p:par>
                            </p:childTnLst>
                          </p:cTn>
                        </p:par>
                        <p:par>
                          <p:cTn id="30" fill="hold">
                            <p:stCondLst>
                              <p:cond delay="2800"/>
                            </p:stCondLst>
                            <p:childTnLst>
                              <p:par>
                                <p:cTn id="31" presetID="2" presetClass="entr" presetSubtype="4"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par>
                          <p:cTn id="35" fill="hold">
                            <p:stCondLst>
                              <p:cond delay="3300"/>
                            </p:stCondLst>
                            <p:childTnLst>
                              <p:par>
                                <p:cTn id="36" presetID="12" presetClass="entr" presetSubtype="8"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p:tgtEl>
                                          <p:spTgt spid="34"/>
                                        </p:tgtEl>
                                        <p:attrNameLst>
                                          <p:attrName>ppt_x</p:attrName>
                                        </p:attrNameLst>
                                      </p:cBhvr>
                                      <p:tavLst>
                                        <p:tav tm="0">
                                          <p:val>
                                            <p:strVal val="#ppt_x-#ppt_w*1.125000"/>
                                          </p:val>
                                        </p:tav>
                                        <p:tav tm="100000">
                                          <p:val>
                                            <p:strVal val="#ppt_x"/>
                                          </p:val>
                                        </p:tav>
                                      </p:tavLst>
                                    </p:anim>
                                    <p:animEffect transition="in" filter="wipe(right)">
                                      <p:cBhvr>
                                        <p:cTn id="39" dur="500"/>
                                        <p:tgtEl>
                                          <p:spTgt spid="34"/>
                                        </p:tgtEl>
                                      </p:cBhvr>
                                    </p:animEffect>
                                  </p:childTnLst>
                                </p:cTn>
                              </p:par>
                            </p:childTnLst>
                          </p:cTn>
                        </p:par>
                        <p:par>
                          <p:cTn id="40" fill="hold">
                            <p:stCondLst>
                              <p:cond delay="38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4300"/>
                            </p:stCondLst>
                            <p:childTnLst>
                              <p:par>
                                <p:cTn id="45" presetID="2" presetClass="entr" presetSubtype="4"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par>
                          <p:cTn id="49" fill="hold">
                            <p:stCondLst>
                              <p:cond delay="4800"/>
                            </p:stCondLst>
                            <p:childTnLst>
                              <p:par>
                                <p:cTn id="50" presetID="2" presetClass="entr" presetSubtype="4"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ppt_x"/>
                                          </p:val>
                                        </p:tav>
                                        <p:tav tm="100000">
                                          <p:val>
                                            <p:strVal val="#ppt_x"/>
                                          </p:val>
                                        </p:tav>
                                      </p:tavLst>
                                    </p:anim>
                                    <p:anim calcmode="lin" valueType="num">
                                      <p:cBhvr additive="base">
                                        <p:cTn id="53" dur="500" fill="hold"/>
                                        <p:tgtEl>
                                          <p:spTgt spid="44"/>
                                        </p:tgtEl>
                                        <p:attrNameLst>
                                          <p:attrName>ppt_y</p:attrName>
                                        </p:attrNameLst>
                                      </p:cBhvr>
                                      <p:tavLst>
                                        <p:tav tm="0">
                                          <p:val>
                                            <p:strVal val="1+#ppt_h/2"/>
                                          </p:val>
                                        </p:tav>
                                        <p:tav tm="100000">
                                          <p:val>
                                            <p:strVal val="#ppt_y"/>
                                          </p:val>
                                        </p:tav>
                                      </p:tavLst>
                                    </p:anim>
                                  </p:childTnLst>
                                </p:cTn>
                              </p:par>
                            </p:childTnLst>
                          </p:cTn>
                        </p:par>
                        <p:par>
                          <p:cTn id="54" fill="hold">
                            <p:stCondLst>
                              <p:cond delay="5300"/>
                            </p:stCondLst>
                            <p:childTnLst>
                              <p:par>
                                <p:cTn id="55" presetID="1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additive="base">
                                        <p:cTn id="57" dur="500"/>
                                        <p:tgtEl>
                                          <p:spTgt spid="35"/>
                                        </p:tgtEl>
                                        <p:attrNameLst>
                                          <p:attrName>ppt_x</p:attrName>
                                        </p:attrNameLst>
                                      </p:cBhvr>
                                      <p:tavLst>
                                        <p:tav tm="0">
                                          <p:val>
                                            <p:strVal val="#ppt_x-#ppt_w*1.125000"/>
                                          </p:val>
                                        </p:tav>
                                        <p:tav tm="100000">
                                          <p:val>
                                            <p:strVal val="#ppt_x"/>
                                          </p:val>
                                        </p:tav>
                                      </p:tavLst>
                                    </p:anim>
                                    <p:animEffect transition="in" filter="wipe(right)">
                                      <p:cBhvr>
                                        <p:cTn id="58" dur="500"/>
                                        <p:tgtEl>
                                          <p:spTgt spid="35"/>
                                        </p:tgtEl>
                                      </p:cBhvr>
                                    </p:animEffect>
                                  </p:childTnLst>
                                </p:cTn>
                              </p:par>
                            </p:childTnLst>
                          </p:cTn>
                        </p:par>
                        <p:par>
                          <p:cTn id="59" fill="hold">
                            <p:stCondLst>
                              <p:cond delay="5800"/>
                            </p:stCondLst>
                            <p:childTnLst>
                              <p:par>
                                <p:cTn id="60" presetID="22" presetClass="entr" presetSubtype="1" fill="hold"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childTnLst>
                          </p:cTn>
                        </p:par>
                        <p:par>
                          <p:cTn id="63" fill="hold">
                            <p:stCondLst>
                              <p:cond delay="6300"/>
                            </p:stCondLst>
                            <p:childTnLst>
                              <p:par>
                                <p:cTn id="64" presetID="2" presetClass="entr" presetSubtype="4"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additive="base">
                                        <p:cTn id="66" dur="500" fill="hold"/>
                                        <p:tgtEl>
                                          <p:spTgt spid="47"/>
                                        </p:tgtEl>
                                        <p:attrNameLst>
                                          <p:attrName>ppt_x</p:attrName>
                                        </p:attrNameLst>
                                      </p:cBhvr>
                                      <p:tavLst>
                                        <p:tav tm="0">
                                          <p:val>
                                            <p:strVal val="#ppt_x"/>
                                          </p:val>
                                        </p:tav>
                                        <p:tav tm="100000">
                                          <p:val>
                                            <p:strVal val="#ppt_x"/>
                                          </p:val>
                                        </p:tav>
                                      </p:tavLst>
                                    </p:anim>
                                    <p:anim calcmode="lin" valueType="num">
                                      <p:cBhvr additive="base">
                                        <p:cTn id="67" dur="500" fill="hold"/>
                                        <p:tgtEl>
                                          <p:spTgt spid="47"/>
                                        </p:tgtEl>
                                        <p:attrNameLst>
                                          <p:attrName>ppt_y</p:attrName>
                                        </p:attrNameLst>
                                      </p:cBhvr>
                                      <p:tavLst>
                                        <p:tav tm="0">
                                          <p:val>
                                            <p:strVal val="1+#ppt_h/2"/>
                                          </p:val>
                                        </p:tav>
                                        <p:tav tm="100000">
                                          <p:val>
                                            <p:strVal val="#ppt_y"/>
                                          </p:val>
                                        </p:tav>
                                      </p:tavLst>
                                    </p:anim>
                                  </p:childTnLst>
                                </p:cTn>
                              </p:par>
                            </p:childTnLst>
                          </p:cTn>
                        </p:par>
                        <p:par>
                          <p:cTn id="68" fill="hold">
                            <p:stCondLst>
                              <p:cond delay="6800"/>
                            </p:stCondLst>
                            <p:childTnLst>
                              <p:par>
                                <p:cTn id="69" presetID="2" presetClass="entr" presetSubtype="4"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 calcmode="lin" valueType="num">
                                      <p:cBhvr additive="base">
                                        <p:cTn id="71" dur="500" fill="hold"/>
                                        <p:tgtEl>
                                          <p:spTgt spid="48"/>
                                        </p:tgtEl>
                                        <p:attrNameLst>
                                          <p:attrName>ppt_x</p:attrName>
                                        </p:attrNameLst>
                                      </p:cBhvr>
                                      <p:tavLst>
                                        <p:tav tm="0">
                                          <p:val>
                                            <p:strVal val="#ppt_x"/>
                                          </p:val>
                                        </p:tav>
                                        <p:tav tm="100000">
                                          <p:val>
                                            <p:strVal val="#ppt_x"/>
                                          </p:val>
                                        </p:tav>
                                      </p:tavLst>
                                    </p:anim>
                                    <p:anim calcmode="lin" valueType="num">
                                      <p:cBhvr additive="base">
                                        <p:cTn id="72" dur="500" fill="hold"/>
                                        <p:tgtEl>
                                          <p:spTgt spid="48"/>
                                        </p:tgtEl>
                                        <p:attrNameLst>
                                          <p:attrName>ppt_y</p:attrName>
                                        </p:attrNameLst>
                                      </p:cBhvr>
                                      <p:tavLst>
                                        <p:tav tm="0">
                                          <p:val>
                                            <p:strVal val="1+#ppt_h/2"/>
                                          </p:val>
                                        </p:tav>
                                        <p:tav tm="100000">
                                          <p:val>
                                            <p:strVal val="#ppt_y"/>
                                          </p:val>
                                        </p:tav>
                                      </p:tavLst>
                                    </p:anim>
                                  </p:childTnLst>
                                </p:cTn>
                              </p:par>
                            </p:childTnLst>
                          </p:cTn>
                        </p:par>
                        <p:par>
                          <p:cTn id="73" fill="hold">
                            <p:stCondLst>
                              <p:cond delay="7300"/>
                            </p:stCondLst>
                            <p:childTnLst>
                              <p:par>
                                <p:cTn id="74" presetID="12" presetClass="entr" presetSubtype="8" fill="hold" grpId="0" nodeType="after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additive="base">
                                        <p:cTn id="76" dur="500"/>
                                        <p:tgtEl>
                                          <p:spTgt spid="36"/>
                                        </p:tgtEl>
                                        <p:attrNameLst>
                                          <p:attrName>ppt_x</p:attrName>
                                        </p:attrNameLst>
                                      </p:cBhvr>
                                      <p:tavLst>
                                        <p:tav tm="0">
                                          <p:val>
                                            <p:strVal val="#ppt_x-#ppt_w*1.125000"/>
                                          </p:val>
                                        </p:tav>
                                        <p:tav tm="100000">
                                          <p:val>
                                            <p:strVal val="#ppt_x"/>
                                          </p:val>
                                        </p:tav>
                                      </p:tavLst>
                                    </p:anim>
                                    <p:animEffect transition="in" filter="wipe(right)">
                                      <p:cBhvr>
                                        <p:cTn id="77" dur="500"/>
                                        <p:tgtEl>
                                          <p:spTgt spid="36"/>
                                        </p:tgtEl>
                                      </p:cBhvr>
                                    </p:animEffect>
                                  </p:childTnLst>
                                </p:cTn>
                              </p:par>
                            </p:childTnLst>
                          </p:cTn>
                        </p:par>
                        <p:par>
                          <p:cTn id="78" fill="hold">
                            <p:stCondLst>
                              <p:cond delay="7800"/>
                            </p:stCondLst>
                            <p:childTnLst>
                              <p:par>
                                <p:cTn id="79" presetID="22" presetClass="entr" presetSubtype="4" fill="hold"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down)">
                                      <p:cBhvr>
                                        <p:cTn id="81" dur="500"/>
                                        <p:tgtEl>
                                          <p:spTgt spid="40"/>
                                        </p:tgtEl>
                                      </p:cBhvr>
                                    </p:animEffect>
                                  </p:childTnLst>
                                </p:cTn>
                              </p:par>
                            </p:childTnLst>
                          </p:cTn>
                        </p:par>
                        <p:par>
                          <p:cTn id="82" fill="hold">
                            <p:stCondLst>
                              <p:cond delay="8300"/>
                            </p:stCondLst>
                            <p:childTnLst>
                              <p:par>
                                <p:cTn id="83" presetID="2" presetClass="entr" presetSubtype="4" fill="hold" grpId="0" nodeType="after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par>
                          <p:cTn id="87" fill="hold">
                            <p:stCondLst>
                              <p:cond delay="8800"/>
                            </p:stCondLst>
                            <p:childTnLst>
                              <p:par>
                                <p:cTn id="88" presetID="2" presetClass="entr" presetSubtype="4" fill="hold" grpId="0" nodeType="afterEffect">
                                  <p:stCondLst>
                                    <p:cond delay="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fill="hold"/>
                                        <p:tgtEl>
                                          <p:spTgt spid="50"/>
                                        </p:tgtEl>
                                        <p:attrNameLst>
                                          <p:attrName>ppt_x</p:attrName>
                                        </p:attrNameLst>
                                      </p:cBhvr>
                                      <p:tavLst>
                                        <p:tav tm="0">
                                          <p:val>
                                            <p:strVal val="#ppt_x"/>
                                          </p:val>
                                        </p:tav>
                                        <p:tav tm="100000">
                                          <p:val>
                                            <p:strVal val="#ppt_x"/>
                                          </p:val>
                                        </p:tav>
                                      </p:tavLst>
                                    </p:anim>
                                    <p:anim calcmode="lin" valueType="num">
                                      <p:cBhvr additive="base">
                                        <p:cTn id="9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4" grpId="0" animBg="1"/>
      <p:bldP spid="35" grpId="0" animBg="1"/>
      <p:bldP spid="36" grpId="0" animBg="1"/>
      <p:bldP spid="41" grpId="0"/>
      <p:bldP spid="42" grpId="0"/>
      <p:bldP spid="43" grpId="0"/>
      <p:bldP spid="44" grpId="0"/>
      <p:bldP spid="47" grpId="0"/>
      <p:bldP spid="48" grpId="0"/>
      <p:bldP spid="49" grpId="0"/>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11232" y="1775937"/>
            <a:ext cx="1081088" cy="1070372"/>
            <a:chOff x="5234624" y="2872264"/>
            <a:chExt cx="1441450" cy="1427163"/>
          </a:xfrm>
        </p:grpSpPr>
        <p:sp>
          <p:nvSpPr>
            <p:cNvPr id="33" name="Oval 9"/>
            <p:cNvSpPr>
              <a:spLocks noChangeArrowheads="1"/>
            </p:cNvSpPr>
            <p:nvPr/>
          </p:nvSpPr>
          <p:spPr bwMode="auto">
            <a:xfrm>
              <a:off x="5234624" y="2872264"/>
              <a:ext cx="1441450" cy="1427163"/>
            </a:xfrm>
            <a:prstGeom prst="ellipse">
              <a:avLst/>
            </a:prstGeom>
            <a:solidFill>
              <a:srgbClr val="1B436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cs typeface="+mn-ea"/>
                <a:sym typeface="+mn-lt"/>
              </a:endParaRPr>
            </a:p>
          </p:txBody>
        </p:sp>
        <p:sp>
          <p:nvSpPr>
            <p:cNvPr id="44042" name="矩形 33"/>
            <p:cNvSpPr/>
            <p:nvPr/>
          </p:nvSpPr>
          <p:spPr>
            <a:xfrm>
              <a:off x="5412424" y="3093403"/>
              <a:ext cx="425757"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1</a:t>
              </a:r>
              <a:endParaRPr lang="zh-CN" altLang="en-US" sz="1800" dirty="0">
                <a:solidFill>
                  <a:schemeClr val="bg1"/>
                </a:solidFill>
                <a:cs typeface="+mn-ea"/>
                <a:sym typeface="+mn-lt"/>
              </a:endParaRPr>
            </a:p>
          </p:txBody>
        </p:sp>
        <p:sp>
          <p:nvSpPr>
            <p:cNvPr id="44043" name="矩形 34"/>
            <p:cNvSpPr/>
            <p:nvPr/>
          </p:nvSpPr>
          <p:spPr>
            <a:xfrm>
              <a:off x="5955349" y="3093403"/>
              <a:ext cx="517664" cy="492443"/>
            </a:xfrm>
            <a:prstGeom prst="rect">
              <a:avLst/>
            </a:prstGeom>
            <a:noFill/>
            <a:ln w="9525">
              <a:noFill/>
              <a:miter/>
            </a:ln>
          </p:spPr>
          <p:txBody>
            <a:bodyPr wrap="none">
              <a:spAutoFit/>
            </a:bodyPr>
            <a:lstStyle/>
            <a:p>
              <a:pPr lvl="0" eaLnBrk="1" hangingPunct="1"/>
              <a:r>
                <a:rPr lang="en-US" altLang="zh-CN" sz="1800" dirty="0">
                  <a:solidFill>
                    <a:schemeClr val="bg1"/>
                  </a:solidFill>
                  <a:cs typeface="+mn-ea"/>
                  <a:sym typeface="+mn-lt"/>
                </a:rPr>
                <a:t> 2</a:t>
              </a:r>
              <a:endParaRPr lang="zh-CN" altLang="en-US" sz="1800" dirty="0">
                <a:solidFill>
                  <a:schemeClr val="bg1"/>
                </a:solidFill>
                <a:cs typeface="+mn-ea"/>
                <a:sym typeface="+mn-lt"/>
              </a:endParaRPr>
            </a:p>
          </p:txBody>
        </p:sp>
        <p:sp>
          <p:nvSpPr>
            <p:cNvPr id="44045" name="矩形 36"/>
            <p:cNvSpPr/>
            <p:nvPr/>
          </p:nvSpPr>
          <p:spPr>
            <a:xfrm>
              <a:off x="5665102" y="3695066"/>
              <a:ext cx="857440" cy="492443"/>
            </a:xfrm>
            <a:prstGeom prst="rect">
              <a:avLst/>
            </a:prstGeom>
            <a:noFill/>
            <a:ln w="9525">
              <a:noFill/>
              <a:miter/>
            </a:ln>
          </p:spPr>
          <p:txBody>
            <a:bodyPr wrap="square">
              <a:spAutoFit/>
            </a:bodyPr>
            <a:lstStyle/>
            <a:p>
              <a:pPr lvl="0" eaLnBrk="1" hangingPunct="1"/>
              <a:r>
                <a:rPr lang="en-US" altLang="zh-CN" sz="1800" dirty="0">
                  <a:solidFill>
                    <a:schemeClr val="bg1"/>
                  </a:solidFill>
                  <a:cs typeface="+mn-ea"/>
                  <a:sym typeface="+mn-lt"/>
                </a:rPr>
                <a:t> 3</a:t>
              </a:r>
              <a:endParaRPr lang="zh-CN" altLang="en-US" sz="1800" dirty="0">
                <a:solidFill>
                  <a:schemeClr val="bg1"/>
                </a:solidFill>
                <a:cs typeface="+mn-ea"/>
                <a:sym typeface="+mn-lt"/>
              </a:endParaRPr>
            </a:p>
          </p:txBody>
        </p:sp>
      </p:grpSp>
      <p:sp>
        <p:nvSpPr>
          <p:cNvPr id="25" name="TextBox 1210"/>
          <p:cNvSpPr/>
          <p:nvPr/>
        </p:nvSpPr>
        <p:spPr>
          <a:xfrm>
            <a:off x="5982692" y="1325297"/>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系统流畅性</a:t>
            </a:r>
          </a:p>
        </p:txBody>
      </p:sp>
      <p:sp>
        <p:nvSpPr>
          <p:cNvPr id="12" name="文本框 11"/>
          <p:cNvSpPr txBox="1"/>
          <p:nvPr/>
        </p:nvSpPr>
        <p:spPr>
          <a:xfrm>
            <a:off x="6075402" y="1722013"/>
            <a:ext cx="2653600" cy="1782924"/>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电子书阅读器通过当下流行的开源库以及优秀的设计与实现，充分的保证了软件的运行速度在用户可接受的范围之内。使用开源的图片加载库，对每次加载的图片缓存，提高了图片的加载速度，降低了对网络流量的消耗；使用</a:t>
            </a:r>
            <a:r>
              <a:rPr lang="en-US" altLang="zh-CN" sz="1000" dirty="0">
                <a:solidFill>
                  <a:schemeClr val="tx1">
                    <a:lumMod val="75000"/>
                    <a:lumOff val="25000"/>
                  </a:schemeClr>
                </a:solidFill>
                <a:cs typeface="+mn-ea"/>
                <a:sym typeface="+mn-lt"/>
              </a:rPr>
              <a:t>MVP</a:t>
            </a:r>
            <a:r>
              <a:rPr lang="zh-CN" altLang="en-US" sz="1000" dirty="0">
                <a:solidFill>
                  <a:schemeClr val="tx1">
                    <a:lumMod val="75000"/>
                    <a:lumOff val="25000"/>
                  </a:schemeClr>
                </a:solidFill>
                <a:cs typeface="+mn-ea"/>
                <a:sym typeface="+mn-lt"/>
              </a:rPr>
              <a:t>模式开发系统，对不需要的资源及时进行回收，降低了软件的耗电量。在关键的地方都做了大量的优化，保证软件流畅，不卡顿。</a:t>
            </a:r>
          </a:p>
        </p:txBody>
      </p:sp>
      <p:sp>
        <p:nvSpPr>
          <p:cNvPr id="3" name="TextBox 1210"/>
          <p:cNvSpPr/>
          <p:nvPr/>
        </p:nvSpPr>
        <p:spPr>
          <a:xfrm>
            <a:off x="3903843" y="3185711"/>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r>
              <a:rPr lang="zh-CN" altLang="en-US" b="1" dirty="0">
                <a:solidFill>
                  <a:srgbClr val="1B4367"/>
                </a:solidFill>
                <a:cs typeface="+mn-ea"/>
                <a:sym typeface="+mn-lt"/>
              </a:rPr>
              <a:t>系统安全性</a:t>
            </a:r>
          </a:p>
        </p:txBody>
      </p:sp>
      <p:sp>
        <p:nvSpPr>
          <p:cNvPr id="5" name="文本框 4"/>
          <p:cNvSpPr txBox="1"/>
          <p:nvPr/>
        </p:nvSpPr>
        <p:spPr>
          <a:xfrm>
            <a:off x="2869809" y="3581978"/>
            <a:ext cx="3205593" cy="101348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本系统为了保护用户的账户安全，使用了当下流行的加密算法对用户信息进行加密，防止用户密码泄露；在必要的操作中我们还加入了验证码以及防暴力破解机制，多次错误之后自动对用户账户加锁，有效增加了网站的安全性。</a:t>
            </a:r>
            <a:endParaRPr lang="en-US" altLang="zh-CN" sz="1000" dirty="0">
              <a:solidFill>
                <a:schemeClr val="tx1">
                  <a:lumMod val="75000"/>
                  <a:lumOff val="25000"/>
                </a:schemeClr>
              </a:solidFill>
              <a:cs typeface="+mn-ea"/>
              <a:sym typeface="+mn-lt"/>
            </a:endParaRPr>
          </a:p>
        </p:txBody>
      </p:sp>
      <p:sp>
        <p:nvSpPr>
          <p:cNvPr id="8" name="TextBox 1210"/>
          <p:cNvSpPr/>
          <p:nvPr/>
        </p:nvSpPr>
        <p:spPr>
          <a:xfrm>
            <a:off x="1736528" y="1341489"/>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r"/>
            <a:r>
              <a:rPr lang="zh-CN" altLang="en-US" b="1" dirty="0">
                <a:solidFill>
                  <a:srgbClr val="1B4367"/>
                </a:solidFill>
                <a:cs typeface="+mn-ea"/>
                <a:sym typeface="+mn-lt"/>
              </a:rPr>
              <a:t>系统操作简便性</a:t>
            </a:r>
          </a:p>
        </p:txBody>
      </p:sp>
      <p:sp>
        <p:nvSpPr>
          <p:cNvPr id="9" name="文本框 8"/>
          <p:cNvSpPr txBox="1"/>
          <p:nvPr/>
        </p:nvSpPr>
        <p:spPr>
          <a:xfrm>
            <a:off x="831684" y="1952794"/>
            <a:ext cx="1939651"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r">
              <a:lnSpc>
                <a:spcPts val="1500"/>
              </a:lnSpc>
            </a:pPr>
            <a:r>
              <a:rPr lang="zh-CN" altLang="en-US" sz="1000" dirty="0">
                <a:solidFill>
                  <a:schemeClr val="tx1">
                    <a:lumMod val="75000"/>
                    <a:lumOff val="25000"/>
                  </a:schemeClr>
                </a:solidFill>
                <a:cs typeface="+mn-ea"/>
                <a:sym typeface="+mn-lt"/>
              </a:rPr>
              <a:t>本文中软件兼容</a:t>
            </a:r>
            <a:r>
              <a:rPr lang="en-US" altLang="zh-CN" sz="1000" dirty="0">
                <a:solidFill>
                  <a:schemeClr val="tx1">
                    <a:lumMod val="75000"/>
                    <a:lumOff val="25000"/>
                  </a:schemeClr>
                </a:solidFill>
                <a:cs typeface="+mn-ea"/>
                <a:sym typeface="+mn-lt"/>
              </a:rPr>
              <a:t>Android 4.4 </a:t>
            </a:r>
            <a:r>
              <a:rPr lang="zh-CN" altLang="en-US" sz="1000" dirty="0">
                <a:solidFill>
                  <a:schemeClr val="tx1">
                    <a:lumMod val="75000"/>
                    <a:lumOff val="25000"/>
                  </a:schemeClr>
                </a:solidFill>
                <a:cs typeface="+mn-ea"/>
                <a:sym typeface="+mn-lt"/>
              </a:rPr>
              <a:t>以及以上。可以满足大部分人的使用，也便于后续的开发和维护。本软件系统还对必要的操作提供简单的提示操作，更加的人性化，简化了用户操作的复杂度。</a:t>
            </a:r>
            <a:endParaRPr lang="en-US" altLang="zh-CN" sz="1000" dirty="0">
              <a:solidFill>
                <a:schemeClr val="tx1">
                  <a:lumMod val="75000"/>
                  <a:lumOff val="25000"/>
                </a:schemeClr>
              </a:solidFill>
              <a:cs typeface="+mn-ea"/>
              <a:sym typeface="+mn-lt"/>
            </a:endParaRPr>
          </a:p>
        </p:txBody>
      </p:sp>
      <p:sp>
        <p:nvSpPr>
          <p:cNvPr id="6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3.2 </a:t>
            </a:r>
            <a:r>
              <a:rPr lang="zh-CN" altLang="en-US" sz="1700" b="1" dirty="0">
                <a:solidFill>
                  <a:srgbClr val="1B4367"/>
                </a:solidFill>
                <a:cs typeface="+mn-ea"/>
                <a:sym typeface="+mn-lt"/>
              </a:rPr>
              <a:t>系统性能需求分析</a:t>
            </a:r>
          </a:p>
        </p:txBody>
      </p:sp>
      <p:cxnSp>
        <p:nvCxnSpPr>
          <p:cNvPr id="69" name="直接连接符 6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8"/>
                                        </p:tgtEl>
                                        <p:attrNameLst>
                                          <p:attrName>ppt_y</p:attrName>
                                        </p:attrNameLst>
                                      </p:cBhvr>
                                      <p:tavLst>
                                        <p:tav tm="0">
                                          <p:val>
                                            <p:strVal val="#ppt_y"/>
                                          </p:val>
                                        </p:tav>
                                        <p:tav tm="100000">
                                          <p:val>
                                            <p:strVal val="#ppt_y"/>
                                          </p:val>
                                        </p:tav>
                                      </p:tavLst>
                                    </p:anim>
                                    <p:anim calcmode="lin" valueType="num">
                                      <p:cBhvr>
                                        <p:cTn id="9"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00"/>
                                        <p:tgtEl>
                                          <p:spTgt spid="69"/>
                                        </p:tgtEl>
                                      </p:cBhvr>
                                    </p:animEffect>
                                  </p:childTnLst>
                                </p:cTn>
                              </p:par>
                            </p:childTnLst>
                          </p:cTn>
                        </p:par>
                        <p:par>
                          <p:cTn id="16" fill="hold">
                            <p:stCondLst>
                              <p:cond delay="13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800"/>
                            </p:stCondLst>
                            <p:childTnLst>
                              <p:par>
                                <p:cTn id="23" presetID="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1+#ppt_w/2"/>
                                          </p:val>
                                        </p:tav>
                                        <p:tav tm="100000">
                                          <p:val>
                                            <p:strVal val="#ppt_x"/>
                                          </p:val>
                                        </p:tav>
                                      </p:tavLst>
                                    </p:anim>
                                    <p:anim calcmode="lin" valueType="num">
                                      <p:cBhvr additive="base">
                                        <p:cTn id="34" dur="500" fill="hold"/>
                                        <p:tgtEl>
                                          <p:spTgt spid="25"/>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1+#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1+#ppt_w/2"/>
                                          </p:val>
                                        </p:tav>
                                        <p:tav tm="100000">
                                          <p:val>
                                            <p:strVal val="#ppt_x"/>
                                          </p:val>
                                        </p:tav>
                                      </p:tavLst>
                                    </p:anim>
                                    <p:anim calcmode="lin" valueType="num">
                                      <p:cBhvr additive="base">
                                        <p:cTn id="4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3" grpId="0"/>
      <p:bldP spid="5" grpId="0"/>
      <p:bldP spid="8" grpId="0"/>
      <p:bldP spid="9"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绪论</a:t>
            </a: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094697"/>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关键技术介绍</a:t>
            </a: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p>
          </p:txBody>
        </p:sp>
      </p:grpSp>
      <p:sp>
        <p:nvSpPr>
          <p:cNvPr id="83" name="文本框 10"/>
          <p:cNvSpPr txBox="1"/>
          <p:nvPr/>
        </p:nvSpPr>
        <p:spPr>
          <a:xfrm>
            <a:off x="5645032" y="2812241"/>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系统分析</a:t>
            </a: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p>
          </p:txBody>
        </p:sp>
      </p:grpSp>
      <p:sp>
        <p:nvSpPr>
          <p:cNvPr id="87" name="文本框 10"/>
          <p:cNvSpPr txBox="1"/>
          <p:nvPr/>
        </p:nvSpPr>
        <p:spPr>
          <a:xfrm>
            <a:off x="5645032" y="3529785"/>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系统设计</a:t>
            </a:r>
          </a:p>
        </p:txBody>
      </p:sp>
      <p:grpSp>
        <p:nvGrpSpPr>
          <p:cNvPr id="88" name="组合 87"/>
          <p:cNvGrpSpPr/>
          <p:nvPr/>
        </p:nvGrpSpPr>
        <p:grpSpPr>
          <a:xfrm>
            <a:off x="5135755" y="350997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2" descr="C:\Users\HawkJia\Desktop\logo.png">
            <a:extLst>
              <a:ext uri="{FF2B5EF4-FFF2-40B4-BE49-F238E27FC236}">
                <a16:creationId xmlns:a16="http://schemas.microsoft.com/office/drawing/2014/main" id="{5BC46CAD-B9BA-4BA1-898D-360CDFEEF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10">
            <a:extLst>
              <a:ext uri="{FF2B5EF4-FFF2-40B4-BE49-F238E27FC236}">
                <a16:creationId xmlns:a16="http://schemas.microsoft.com/office/drawing/2014/main" id="{5FC641CD-E236-431C-B92F-B011218E9935}"/>
              </a:ext>
            </a:extLst>
          </p:cNvPr>
          <p:cNvSpPr txBox="1"/>
          <p:nvPr/>
        </p:nvSpPr>
        <p:spPr>
          <a:xfrm>
            <a:off x="5645032" y="4222269"/>
            <a:ext cx="2214693" cy="391597"/>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系统实现与测试</a:t>
            </a:r>
          </a:p>
        </p:txBody>
      </p:sp>
      <p:grpSp>
        <p:nvGrpSpPr>
          <p:cNvPr id="23" name="组合 22">
            <a:extLst>
              <a:ext uri="{FF2B5EF4-FFF2-40B4-BE49-F238E27FC236}">
                <a16:creationId xmlns:a16="http://schemas.microsoft.com/office/drawing/2014/main" id="{6275966E-9D02-4054-8298-76E4A0909615}"/>
              </a:ext>
            </a:extLst>
          </p:cNvPr>
          <p:cNvGrpSpPr/>
          <p:nvPr/>
        </p:nvGrpSpPr>
        <p:grpSpPr>
          <a:xfrm>
            <a:off x="5135755" y="4202455"/>
            <a:ext cx="478533" cy="393570"/>
            <a:chOff x="5640108" y="966369"/>
            <a:chExt cx="476097" cy="391567"/>
          </a:xfrm>
        </p:grpSpPr>
        <p:sp>
          <p:nvSpPr>
            <p:cNvPr id="24" name="椭圆 23">
              <a:extLst>
                <a:ext uri="{FF2B5EF4-FFF2-40B4-BE49-F238E27FC236}">
                  <a16:creationId xmlns:a16="http://schemas.microsoft.com/office/drawing/2014/main" id="{41055D08-3216-4F82-9F00-5D2F4440E0AF}"/>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文本框 17">
              <a:extLst>
                <a:ext uri="{FF2B5EF4-FFF2-40B4-BE49-F238E27FC236}">
                  <a16:creationId xmlns:a16="http://schemas.microsoft.com/office/drawing/2014/main" id="{DCAD0E45-EA37-4351-89C1-92002D53E3E7}"/>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05</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p:cTn id="61" dur="500" fill="hold"/>
                                        <p:tgtEl>
                                          <p:spTgt spid="88"/>
                                        </p:tgtEl>
                                        <p:attrNameLst>
                                          <p:attrName>ppt_w</p:attrName>
                                        </p:attrNameLst>
                                      </p:cBhvr>
                                      <p:tavLst>
                                        <p:tav tm="0">
                                          <p:val>
                                            <p:fltVal val="0"/>
                                          </p:val>
                                        </p:tav>
                                        <p:tav tm="100000">
                                          <p:val>
                                            <p:strVal val="#ppt_w"/>
                                          </p:val>
                                        </p:tav>
                                      </p:tavLst>
                                    </p:anim>
                                    <p:anim calcmode="lin" valueType="num">
                                      <p:cBhvr>
                                        <p:cTn id="62" dur="500" fill="hold"/>
                                        <p:tgtEl>
                                          <p:spTgt spid="88"/>
                                        </p:tgtEl>
                                        <p:attrNameLst>
                                          <p:attrName>ppt_h</p:attrName>
                                        </p:attrNameLst>
                                      </p:cBhvr>
                                      <p:tavLst>
                                        <p:tav tm="0">
                                          <p:val>
                                            <p:fltVal val="0"/>
                                          </p:val>
                                        </p:tav>
                                        <p:tav tm="100000">
                                          <p:val>
                                            <p:strVal val="#ppt_h"/>
                                          </p:val>
                                        </p:tav>
                                      </p:tavLst>
                                    </p:anim>
                                    <p:animEffect transition="in" filter="fade">
                                      <p:cBhvr>
                                        <p:cTn id="63" dur="500"/>
                                        <p:tgtEl>
                                          <p:spTgt spid="88"/>
                                        </p:tgtEl>
                                      </p:cBhvr>
                                    </p:animEffect>
                                    <p:anim calcmode="lin" valueType="num">
                                      <p:cBhvr>
                                        <p:cTn id="64" dur="500" fill="hold"/>
                                        <p:tgtEl>
                                          <p:spTgt spid="88"/>
                                        </p:tgtEl>
                                        <p:attrNameLst>
                                          <p:attrName>ppt_x</p:attrName>
                                        </p:attrNameLst>
                                      </p:cBhvr>
                                      <p:tavLst>
                                        <p:tav tm="0">
                                          <p:val>
                                            <p:fltVal val="0.5"/>
                                          </p:val>
                                        </p:tav>
                                        <p:tav tm="100000">
                                          <p:val>
                                            <p:strVal val="#ppt_x"/>
                                          </p:val>
                                        </p:tav>
                                      </p:tavLst>
                                    </p:anim>
                                    <p:anim calcmode="lin" valueType="num">
                                      <p:cBhvr>
                                        <p:cTn id="65" dur="500" fill="hold"/>
                                        <p:tgtEl>
                                          <p:spTgt spid="88"/>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87"/>
                                        </p:tgtEl>
                                        <p:attrNameLst>
                                          <p:attrName>style.visibility</p:attrName>
                                        </p:attrNameLst>
                                      </p:cBhvr>
                                      <p:to>
                                        <p:strVal val="visible"/>
                                      </p:to>
                                    </p:set>
                                    <p:anim calcmode="lin" valueType="num">
                                      <p:cBhvr additive="base">
                                        <p:cTn id="69" dur="500" fill="hold"/>
                                        <p:tgtEl>
                                          <p:spTgt spid="87"/>
                                        </p:tgtEl>
                                        <p:attrNameLst>
                                          <p:attrName>ppt_x</p:attrName>
                                        </p:attrNameLst>
                                      </p:cBhvr>
                                      <p:tavLst>
                                        <p:tav tm="0">
                                          <p:val>
                                            <p:strVal val="1+#ppt_w/2"/>
                                          </p:val>
                                        </p:tav>
                                        <p:tav tm="100000">
                                          <p:val>
                                            <p:strVal val="#ppt_x"/>
                                          </p:val>
                                        </p:tav>
                                      </p:tavLst>
                                    </p:anim>
                                    <p:anim calcmode="lin" valueType="num">
                                      <p:cBhvr additive="base">
                                        <p:cTn id="70" dur="500" fill="hold"/>
                                        <p:tgtEl>
                                          <p:spTgt spid="87"/>
                                        </p:tgtEl>
                                        <p:attrNameLst>
                                          <p:attrName>ppt_y</p:attrName>
                                        </p:attrNameLst>
                                      </p:cBhvr>
                                      <p:tavLst>
                                        <p:tav tm="0">
                                          <p:val>
                                            <p:strVal val="#ppt_y"/>
                                          </p:val>
                                        </p:tav>
                                        <p:tav tm="100000">
                                          <p:val>
                                            <p:strVal val="#ppt_y"/>
                                          </p:val>
                                        </p:tav>
                                      </p:tavLst>
                                    </p:anim>
                                  </p:childTnLst>
                                </p:cTn>
                              </p:par>
                            </p:childTnLst>
                          </p:cTn>
                        </p:par>
                        <p:par>
                          <p:cTn id="71" fill="hold">
                            <p:stCondLst>
                              <p:cond delay="5500"/>
                            </p:stCondLst>
                            <p:childTnLst>
                              <p:par>
                                <p:cTn id="72" presetID="53" presetClass="entr" presetSubtype="528"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anim calcmode="lin" valueType="num">
                                      <p:cBhvr>
                                        <p:cTn id="77" dur="500" fill="hold"/>
                                        <p:tgtEl>
                                          <p:spTgt spid="23"/>
                                        </p:tgtEl>
                                        <p:attrNameLst>
                                          <p:attrName>ppt_x</p:attrName>
                                        </p:attrNameLst>
                                      </p:cBhvr>
                                      <p:tavLst>
                                        <p:tav tm="0">
                                          <p:val>
                                            <p:fltVal val="0.5"/>
                                          </p:val>
                                        </p:tav>
                                        <p:tav tm="100000">
                                          <p:val>
                                            <p:strVal val="#ppt_x"/>
                                          </p:val>
                                        </p:tav>
                                      </p:tavLst>
                                    </p:anim>
                                    <p:anim calcmode="lin" valueType="num">
                                      <p:cBhvr>
                                        <p:cTn id="78" dur="500" fill="hold"/>
                                        <p:tgtEl>
                                          <p:spTgt spid="23"/>
                                        </p:tgtEl>
                                        <p:attrNameLst>
                                          <p:attrName>ppt_y</p:attrName>
                                        </p:attrNameLst>
                                      </p:cBhvr>
                                      <p:tavLst>
                                        <p:tav tm="0">
                                          <p:val>
                                            <p:fltVal val="0.5"/>
                                          </p:val>
                                        </p:tav>
                                        <p:tav tm="100000">
                                          <p:val>
                                            <p:strVal val="#ppt_y"/>
                                          </p:val>
                                        </p:tav>
                                      </p:tavLst>
                                    </p:anim>
                                  </p:childTnLst>
                                </p:cTn>
                              </p:par>
                            </p:childTnLst>
                          </p:cTn>
                        </p:par>
                        <p:par>
                          <p:cTn id="79" fill="hold">
                            <p:stCondLst>
                              <p:cond delay="6000"/>
                            </p:stCondLst>
                            <p:childTnLst>
                              <p:par>
                                <p:cTn id="80" presetID="2" presetClass="entr" presetSubtype="2"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additive="base">
                                        <p:cTn id="82" dur="500" fill="hold"/>
                                        <p:tgtEl>
                                          <p:spTgt spid="22"/>
                                        </p:tgtEl>
                                        <p:attrNameLst>
                                          <p:attrName>ppt_x</p:attrName>
                                        </p:attrNameLst>
                                      </p:cBhvr>
                                      <p:tavLst>
                                        <p:tav tm="0">
                                          <p:val>
                                            <p:strVal val="1+#ppt_w/2"/>
                                          </p:val>
                                        </p:tav>
                                        <p:tav tm="100000">
                                          <p:val>
                                            <p:strVal val="#ppt_x"/>
                                          </p:val>
                                        </p:tav>
                                      </p:tavLst>
                                    </p:anim>
                                    <p:anim calcmode="lin" valueType="num">
                                      <p:cBhvr additive="base">
                                        <p:cTn id="8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3" grpId="0"/>
      <p:bldP spid="3" grpId="0"/>
      <p:bldP spid="79" grpId="0" animBg="1"/>
      <p:bldP spid="83" grpId="0" animBg="1"/>
      <p:bldP spid="87" grpId="0" animBg="1"/>
      <p:bldP spid="4"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29909" y="1228819"/>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94042" y="325839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系统设计</a:t>
            </a:r>
          </a:p>
        </p:txBody>
      </p:sp>
      <p:sp>
        <p:nvSpPr>
          <p:cNvPr id="105" name="文本框 11"/>
          <p:cNvSpPr txBox="1"/>
          <p:nvPr/>
        </p:nvSpPr>
        <p:spPr>
          <a:xfrm>
            <a:off x="3723750" y="1714803"/>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Picture 2" descr="C:\Users\HawkJia\Desktop\logo.png">
            <a:extLst>
              <a:ext uri="{FF2B5EF4-FFF2-40B4-BE49-F238E27FC236}">
                <a16:creationId xmlns:a16="http://schemas.microsoft.com/office/drawing/2014/main" id="{03DB7918-B0CF-4B71-A214-F5FF4714F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470" y="40364"/>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1">
            <a:extLst>
              <a:ext uri="{FF2B5EF4-FFF2-40B4-BE49-F238E27FC236}">
                <a16:creationId xmlns:a16="http://schemas.microsoft.com/office/drawing/2014/main" id="{A826A088-7E41-4D2A-B876-A2770C533E09}"/>
              </a:ext>
            </a:extLst>
          </p:cNvPr>
          <p:cNvSpPr txBox="1"/>
          <p:nvPr/>
        </p:nvSpPr>
        <p:spPr>
          <a:xfrm>
            <a:off x="3636497" y="4029774"/>
            <a:ext cx="3146537" cy="438582"/>
          </a:xfrm>
          <a:prstGeom prst="rect">
            <a:avLst/>
          </a:prstGeom>
          <a:noFill/>
        </p:spPr>
        <p:txBody>
          <a:bodyPr wrap="square" lIns="68580" tIns="34290" rIns="68580" bIns="34290" rtlCol="0">
            <a:spAutoFit/>
          </a:bodyPr>
          <a:lstStyle/>
          <a:p>
            <a:pPr marL="228600" indent="-228600">
              <a:buAutoNum type="arabicPeriod"/>
            </a:pPr>
            <a:r>
              <a:rPr lang="zh-CN" altLang="en-US" sz="1200" b="1" dirty="0">
                <a:solidFill>
                  <a:srgbClr val="1B4367"/>
                </a:solidFill>
                <a:cs typeface="+mn-ea"/>
                <a:sym typeface="+mn-lt"/>
              </a:rPr>
              <a:t>系统功能模块设计</a:t>
            </a:r>
            <a:endParaRPr lang="en-US" altLang="zh-CN" sz="1200" b="1" dirty="0">
              <a:solidFill>
                <a:srgbClr val="1B4367"/>
              </a:solidFill>
              <a:cs typeface="+mn-ea"/>
              <a:sym typeface="+mn-lt"/>
            </a:endParaRPr>
          </a:p>
          <a:p>
            <a:pPr marL="228600" indent="-228600">
              <a:buAutoNum type="arabicPeriod"/>
            </a:pPr>
            <a:r>
              <a:rPr lang="zh-CN" altLang="en-US" sz="1200" b="1" dirty="0">
                <a:solidFill>
                  <a:srgbClr val="1B4367"/>
                </a:solidFill>
                <a:cs typeface="+mn-ea"/>
                <a:sym typeface="+mn-lt"/>
              </a:rPr>
              <a:t>系统界面设计</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17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anim calcmode="lin" valueType="num">
                                      <p:cBhvr>
                                        <p:cTn id="27"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33257" y="953099"/>
            <a:ext cx="1067276" cy="1067276"/>
            <a:chOff x="1833245" y="2037080"/>
            <a:chExt cx="1423035" cy="1423035"/>
          </a:xfrm>
          <a:solidFill>
            <a:schemeClr val="bg1"/>
          </a:solidFill>
        </p:grpSpPr>
        <p:sp>
          <p:nvSpPr>
            <p:cNvPr id="50" name="泪滴形 49"/>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36873" name="Freeform 36"/>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dirty="0">
                <a:cs typeface="+mn-ea"/>
                <a:sym typeface="+mn-lt"/>
              </a:endParaRPr>
            </a:p>
          </p:txBody>
        </p:sp>
      </p:grpSp>
      <p:grpSp>
        <p:nvGrpSpPr>
          <p:cNvPr id="9" name="组合 8"/>
          <p:cNvGrpSpPr/>
          <p:nvPr/>
        </p:nvGrpSpPr>
        <p:grpSpPr>
          <a:xfrm>
            <a:off x="1418968" y="2899192"/>
            <a:ext cx="1067276" cy="1067276"/>
            <a:chOff x="8827770" y="2037080"/>
            <a:chExt cx="1423035" cy="1423035"/>
          </a:xfrm>
          <a:solidFill>
            <a:schemeClr val="bg1"/>
          </a:solidFill>
        </p:grpSpPr>
        <p:sp>
          <p:nvSpPr>
            <p:cNvPr id="53" name="泪滴形 52"/>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6876" name="Freeform 10"/>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 </a:t>
            </a:r>
            <a:r>
              <a:rPr lang="zh-CN" altLang="en-US" sz="1700" b="1" dirty="0">
                <a:solidFill>
                  <a:srgbClr val="1B4367"/>
                </a:solidFill>
                <a:cs typeface="+mn-ea"/>
                <a:sym typeface="+mn-lt"/>
              </a:rPr>
              <a:t>系统功能模块设计</a:t>
            </a:r>
          </a:p>
        </p:txBody>
      </p:sp>
      <p:sp>
        <p:nvSpPr>
          <p:cNvPr id="20" name="TextBox 1210"/>
          <p:cNvSpPr/>
          <p:nvPr/>
        </p:nvSpPr>
        <p:spPr>
          <a:xfrm>
            <a:off x="1524284" y="2358241"/>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启动应用</a:t>
            </a:r>
          </a:p>
        </p:txBody>
      </p:sp>
      <p:sp>
        <p:nvSpPr>
          <p:cNvPr id="22" name="TextBox 1210"/>
          <p:cNvSpPr/>
          <p:nvPr/>
        </p:nvSpPr>
        <p:spPr>
          <a:xfrm>
            <a:off x="3802713" y="2360743"/>
            <a:ext cx="1395254"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用户注册和登录</a:t>
            </a:r>
          </a:p>
        </p:txBody>
      </p:sp>
      <p:sp>
        <p:nvSpPr>
          <p:cNvPr id="24" name="TextBox 1210"/>
          <p:cNvSpPr/>
          <p:nvPr/>
        </p:nvSpPr>
        <p:spPr>
          <a:xfrm>
            <a:off x="6403999" y="2358240"/>
            <a:ext cx="1215717"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修改个人信息</a:t>
            </a:r>
          </a:p>
        </p:txBody>
      </p:sp>
      <p:sp>
        <p:nvSpPr>
          <p:cNvPr id="26" name="TextBox 1210"/>
          <p:cNvSpPr/>
          <p:nvPr/>
        </p:nvSpPr>
        <p:spPr>
          <a:xfrm>
            <a:off x="1538572" y="4307178"/>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添加书籍</a:t>
            </a: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9" name="Picture 2" descr="C:\Users\HawkJia\Desktop\logo.png">
            <a:extLst>
              <a:ext uri="{FF2B5EF4-FFF2-40B4-BE49-F238E27FC236}">
                <a16:creationId xmlns:a16="http://schemas.microsoft.com/office/drawing/2014/main" id="{30C6E22E-BB96-4DE1-AB85-DDFFBE155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组合 29">
            <a:extLst>
              <a:ext uri="{FF2B5EF4-FFF2-40B4-BE49-F238E27FC236}">
                <a16:creationId xmlns:a16="http://schemas.microsoft.com/office/drawing/2014/main" id="{7BEF5033-DE2C-4597-8BB5-EFCA17DE87F4}"/>
              </a:ext>
            </a:extLst>
          </p:cNvPr>
          <p:cNvGrpSpPr/>
          <p:nvPr/>
        </p:nvGrpSpPr>
        <p:grpSpPr>
          <a:xfrm>
            <a:off x="6495443" y="2781543"/>
            <a:ext cx="1067276" cy="1067276"/>
            <a:chOff x="8827770" y="2037080"/>
            <a:chExt cx="1423035" cy="1423035"/>
          </a:xfrm>
          <a:solidFill>
            <a:schemeClr val="bg1"/>
          </a:solidFill>
        </p:grpSpPr>
        <p:sp>
          <p:nvSpPr>
            <p:cNvPr id="31" name="泪滴形 30">
              <a:extLst>
                <a:ext uri="{FF2B5EF4-FFF2-40B4-BE49-F238E27FC236}">
                  <a16:creationId xmlns:a16="http://schemas.microsoft.com/office/drawing/2014/main" id="{5DFFD9DB-7633-439E-9128-625E9F510BBE}"/>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2" name="Freeform 10">
              <a:extLst>
                <a:ext uri="{FF2B5EF4-FFF2-40B4-BE49-F238E27FC236}">
                  <a16:creationId xmlns:a16="http://schemas.microsoft.com/office/drawing/2014/main" id="{DD030242-7EA1-455F-B9ED-0B0258937C49}"/>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grpSp>
        <p:nvGrpSpPr>
          <p:cNvPr id="33" name="组合 32">
            <a:extLst>
              <a:ext uri="{FF2B5EF4-FFF2-40B4-BE49-F238E27FC236}">
                <a16:creationId xmlns:a16="http://schemas.microsoft.com/office/drawing/2014/main" id="{91715F66-6D81-4AB6-9927-CEBE4AF54B84}"/>
              </a:ext>
            </a:extLst>
          </p:cNvPr>
          <p:cNvGrpSpPr/>
          <p:nvPr/>
        </p:nvGrpSpPr>
        <p:grpSpPr>
          <a:xfrm>
            <a:off x="4038362" y="2765297"/>
            <a:ext cx="1067276" cy="1067276"/>
            <a:chOff x="8827770" y="2037080"/>
            <a:chExt cx="1423035" cy="1423035"/>
          </a:xfrm>
          <a:solidFill>
            <a:schemeClr val="bg1"/>
          </a:solidFill>
        </p:grpSpPr>
        <p:sp>
          <p:nvSpPr>
            <p:cNvPr id="34" name="泪滴形 33">
              <a:extLst>
                <a:ext uri="{FF2B5EF4-FFF2-40B4-BE49-F238E27FC236}">
                  <a16:creationId xmlns:a16="http://schemas.microsoft.com/office/drawing/2014/main" id="{C737CF2C-5F68-408D-83E2-C506D1721221}"/>
                </a:ext>
              </a:extLst>
            </p:cNvPr>
            <p:cNvSpPr/>
            <p:nvPr/>
          </p:nvSpPr>
          <p:spPr>
            <a:xfrm rot="8100000">
              <a:off x="8827770"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10">
              <a:extLst>
                <a:ext uri="{FF2B5EF4-FFF2-40B4-BE49-F238E27FC236}">
                  <a16:creationId xmlns:a16="http://schemas.microsoft.com/office/drawing/2014/main" id="{00F8EBF7-7812-438D-8528-DCB8A2A3D545}"/>
                </a:ext>
              </a:extLst>
            </p:cNvPr>
            <p:cNvSpPr>
              <a:spLocks noEditPoints="1"/>
            </p:cNvSpPr>
            <p:nvPr/>
          </p:nvSpPr>
          <p:spPr>
            <a:xfrm>
              <a:off x="9253220" y="2385695"/>
              <a:ext cx="639445" cy="72517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90" h="102">
                  <a:moveTo>
                    <a:pt x="14" y="40"/>
                  </a:moveTo>
                  <a:cubicBezTo>
                    <a:pt x="65" y="40"/>
                    <a:pt x="65" y="40"/>
                    <a:pt x="65" y="40"/>
                  </a:cubicBezTo>
                  <a:cubicBezTo>
                    <a:pt x="72" y="40"/>
                    <a:pt x="79" y="47"/>
                    <a:pt x="79" y="54"/>
                  </a:cubicBezTo>
                  <a:cubicBezTo>
                    <a:pt x="79" y="63"/>
                    <a:pt x="79" y="63"/>
                    <a:pt x="79" y="63"/>
                  </a:cubicBezTo>
                  <a:cubicBezTo>
                    <a:pt x="44" y="63"/>
                    <a:pt x="44" y="63"/>
                    <a:pt x="44" y="63"/>
                  </a:cubicBezTo>
                  <a:cubicBezTo>
                    <a:pt x="44" y="81"/>
                    <a:pt x="44" y="81"/>
                    <a:pt x="44" y="81"/>
                  </a:cubicBezTo>
                  <a:cubicBezTo>
                    <a:pt x="79" y="81"/>
                    <a:pt x="79" y="81"/>
                    <a:pt x="79" y="81"/>
                  </a:cubicBezTo>
                  <a:cubicBezTo>
                    <a:pt x="79" y="89"/>
                    <a:pt x="79" y="89"/>
                    <a:pt x="79" y="89"/>
                  </a:cubicBezTo>
                  <a:cubicBezTo>
                    <a:pt x="79" y="96"/>
                    <a:pt x="72" y="102"/>
                    <a:pt x="65" y="102"/>
                  </a:cubicBezTo>
                  <a:cubicBezTo>
                    <a:pt x="0" y="102"/>
                    <a:pt x="0" y="102"/>
                    <a:pt x="0" y="102"/>
                  </a:cubicBezTo>
                  <a:cubicBezTo>
                    <a:pt x="0" y="36"/>
                    <a:pt x="0" y="36"/>
                    <a:pt x="0" y="36"/>
                  </a:cubicBezTo>
                  <a:cubicBezTo>
                    <a:pt x="0" y="36"/>
                    <a:pt x="0" y="35"/>
                    <a:pt x="0" y="35"/>
                  </a:cubicBezTo>
                  <a:cubicBezTo>
                    <a:pt x="0" y="33"/>
                    <a:pt x="0" y="30"/>
                    <a:pt x="1" y="28"/>
                  </a:cubicBezTo>
                  <a:cubicBezTo>
                    <a:pt x="3" y="24"/>
                    <a:pt x="5" y="22"/>
                    <a:pt x="7" y="20"/>
                  </a:cubicBezTo>
                  <a:cubicBezTo>
                    <a:pt x="8" y="19"/>
                    <a:pt x="8" y="19"/>
                    <a:pt x="8" y="19"/>
                  </a:cubicBezTo>
                  <a:cubicBezTo>
                    <a:pt x="10" y="19"/>
                    <a:pt x="10" y="19"/>
                    <a:pt x="10" y="19"/>
                  </a:cubicBezTo>
                  <a:cubicBezTo>
                    <a:pt x="30" y="19"/>
                    <a:pt x="30" y="19"/>
                    <a:pt x="30" y="19"/>
                  </a:cubicBezTo>
                  <a:cubicBezTo>
                    <a:pt x="45" y="3"/>
                    <a:pt x="45" y="3"/>
                    <a:pt x="45" y="3"/>
                  </a:cubicBezTo>
                  <a:cubicBezTo>
                    <a:pt x="48" y="0"/>
                    <a:pt x="48" y="0"/>
                    <a:pt x="48" y="0"/>
                  </a:cubicBezTo>
                  <a:cubicBezTo>
                    <a:pt x="51" y="3"/>
                    <a:pt x="51" y="3"/>
                    <a:pt x="51" y="3"/>
                  </a:cubicBezTo>
                  <a:cubicBezTo>
                    <a:pt x="70" y="19"/>
                    <a:pt x="70" y="19"/>
                    <a:pt x="70" y="19"/>
                  </a:cubicBezTo>
                  <a:cubicBezTo>
                    <a:pt x="74" y="19"/>
                    <a:pt x="74" y="19"/>
                    <a:pt x="74" y="19"/>
                  </a:cubicBezTo>
                  <a:cubicBezTo>
                    <a:pt x="74" y="23"/>
                    <a:pt x="74" y="23"/>
                    <a:pt x="74" y="23"/>
                  </a:cubicBezTo>
                  <a:cubicBezTo>
                    <a:pt x="87" y="34"/>
                    <a:pt x="87" y="34"/>
                    <a:pt x="87" y="34"/>
                  </a:cubicBezTo>
                  <a:cubicBezTo>
                    <a:pt x="90" y="37"/>
                    <a:pt x="90" y="37"/>
                    <a:pt x="90" y="37"/>
                  </a:cubicBezTo>
                  <a:cubicBezTo>
                    <a:pt x="81" y="47"/>
                    <a:pt x="81" y="47"/>
                    <a:pt x="81" y="47"/>
                  </a:cubicBezTo>
                  <a:cubicBezTo>
                    <a:pt x="75" y="41"/>
                    <a:pt x="75" y="41"/>
                    <a:pt x="75" y="41"/>
                  </a:cubicBezTo>
                  <a:cubicBezTo>
                    <a:pt x="78" y="38"/>
                    <a:pt x="78" y="38"/>
                    <a:pt x="78" y="38"/>
                  </a:cubicBezTo>
                  <a:cubicBezTo>
                    <a:pt x="49" y="12"/>
                    <a:pt x="49" y="12"/>
                    <a:pt x="49" y="12"/>
                  </a:cubicBezTo>
                  <a:cubicBezTo>
                    <a:pt x="25" y="37"/>
                    <a:pt x="25" y="37"/>
                    <a:pt x="25" y="37"/>
                  </a:cubicBezTo>
                  <a:cubicBezTo>
                    <a:pt x="13" y="37"/>
                    <a:pt x="13" y="37"/>
                    <a:pt x="13" y="37"/>
                  </a:cubicBezTo>
                  <a:cubicBezTo>
                    <a:pt x="22" y="28"/>
                    <a:pt x="22" y="28"/>
                    <a:pt x="22" y="28"/>
                  </a:cubicBezTo>
                  <a:cubicBezTo>
                    <a:pt x="11" y="28"/>
                    <a:pt x="11" y="28"/>
                    <a:pt x="11" y="28"/>
                  </a:cubicBezTo>
                  <a:cubicBezTo>
                    <a:pt x="10" y="29"/>
                    <a:pt x="10" y="30"/>
                    <a:pt x="9" y="31"/>
                  </a:cubicBezTo>
                  <a:cubicBezTo>
                    <a:pt x="9" y="32"/>
                    <a:pt x="9" y="33"/>
                    <a:pt x="9" y="34"/>
                  </a:cubicBezTo>
                  <a:cubicBezTo>
                    <a:pt x="9" y="36"/>
                    <a:pt x="9" y="37"/>
                    <a:pt x="10" y="38"/>
                  </a:cubicBezTo>
                  <a:cubicBezTo>
                    <a:pt x="11" y="39"/>
                    <a:pt x="12" y="40"/>
                    <a:pt x="14" y="40"/>
                  </a:cubicBezTo>
                  <a:close/>
                  <a:moveTo>
                    <a:pt x="57" y="67"/>
                  </a:moveTo>
                  <a:cubicBezTo>
                    <a:pt x="53" y="67"/>
                    <a:pt x="51" y="69"/>
                    <a:pt x="51" y="73"/>
                  </a:cubicBezTo>
                  <a:cubicBezTo>
                    <a:pt x="51" y="76"/>
                    <a:pt x="53" y="79"/>
                    <a:pt x="57" y="79"/>
                  </a:cubicBezTo>
                  <a:cubicBezTo>
                    <a:pt x="60" y="79"/>
                    <a:pt x="63" y="76"/>
                    <a:pt x="63" y="73"/>
                  </a:cubicBezTo>
                  <a:cubicBezTo>
                    <a:pt x="63" y="69"/>
                    <a:pt x="60" y="67"/>
                    <a:pt x="57" y="67"/>
                  </a:cubicBezTo>
                  <a:close/>
                </a:path>
              </a:pathLst>
            </a:custGeom>
            <a:grpFill/>
            <a:ln w="9525">
              <a:noFill/>
            </a:ln>
          </p:spPr>
          <p:txBody>
            <a:bodyPr/>
            <a:lstStyle/>
            <a:p>
              <a:endParaRPr lang="zh-CN" altLang="en-US">
                <a:cs typeface="+mn-ea"/>
                <a:sym typeface="+mn-lt"/>
              </a:endParaRPr>
            </a:p>
          </p:txBody>
        </p:sp>
      </p:grpSp>
      <p:grpSp>
        <p:nvGrpSpPr>
          <p:cNvPr id="40" name="组合 39">
            <a:extLst>
              <a:ext uri="{FF2B5EF4-FFF2-40B4-BE49-F238E27FC236}">
                <a16:creationId xmlns:a16="http://schemas.microsoft.com/office/drawing/2014/main" id="{E6A0022B-86AF-473A-A6C4-E518F8502723}"/>
              </a:ext>
            </a:extLst>
          </p:cNvPr>
          <p:cNvGrpSpPr/>
          <p:nvPr/>
        </p:nvGrpSpPr>
        <p:grpSpPr>
          <a:xfrm>
            <a:off x="3966702" y="914670"/>
            <a:ext cx="1067276" cy="1067276"/>
            <a:chOff x="1833245" y="2037080"/>
            <a:chExt cx="1423035" cy="1423035"/>
          </a:xfrm>
          <a:solidFill>
            <a:schemeClr val="bg1"/>
          </a:solidFill>
        </p:grpSpPr>
        <p:sp>
          <p:nvSpPr>
            <p:cNvPr id="41" name="泪滴形 40">
              <a:extLst>
                <a:ext uri="{FF2B5EF4-FFF2-40B4-BE49-F238E27FC236}">
                  <a16:creationId xmlns:a16="http://schemas.microsoft.com/office/drawing/2014/main" id="{F6139A82-A25A-4E69-80B7-B3DA88DC1869}"/>
                </a:ext>
              </a:extLst>
            </p:cNvPr>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42" name="Freeform 36">
              <a:extLst>
                <a:ext uri="{FF2B5EF4-FFF2-40B4-BE49-F238E27FC236}">
                  <a16:creationId xmlns:a16="http://schemas.microsoft.com/office/drawing/2014/main" id="{978C30C7-8CF5-44BF-BC8B-0F6128C6FE6C}"/>
                </a:ext>
              </a:extLst>
            </p:cNvPr>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dirty="0">
                <a:cs typeface="+mn-ea"/>
                <a:sym typeface="+mn-lt"/>
              </a:endParaRPr>
            </a:p>
          </p:txBody>
        </p:sp>
      </p:grpSp>
      <p:grpSp>
        <p:nvGrpSpPr>
          <p:cNvPr id="43" name="组合 42">
            <a:extLst>
              <a:ext uri="{FF2B5EF4-FFF2-40B4-BE49-F238E27FC236}">
                <a16:creationId xmlns:a16="http://schemas.microsoft.com/office/drawing/2014/main" id="{DFD513C1-D4E2-4E9C-9436-68F6F32E861B}"/>
              </a:ext>
            </a:extLst>
          </p:cNvPr>
          <p:cNvGrpSpPr/>
          <p:nvPr/>
        </p:nvGrpSpPr>
        <p:grpSpPr>
          <a:xfrm>
            <a:off x="6478219" y="931313"/>
            <a:ext cx="1067276" cy="1067276"/>
            <a:chOff x="1833245" y="2037080"/>
            <a:chExt cx="1423035" cy="1423035"/>
          </a:xfrm>
          <a:solidFill>
            <a:schemeClr val="bg1"/>
          </a:solidFill>
        </p:grpSpPr>
        <p:sp>
          <p:nvSpPr>
            <p:cNvPr id="44" name="泪滴形 43">
              <a:extLst>
                <a:ext uri="{FF2B5EF4-FFF2-40B4-BE49-F238E27FC236}">
                  <a16:creationId xmlns:a16="http://schemas.microsoft.com/office/drawing/2014/main" id="{41E9AB72-15D6-48EA-8418-F35246ED3F3D}"/>
                </a:ext>
              </a:extLst>
            </p:cNvPr>
            <p:cNvSpPr/>
            <p:nvPr/>
          </p:nvSpPr>
          <p:spPr>
            <a:xfrm rot="8100000">
              <a:off x="1833245" y="2037080"/>
              <a:ext cx="1423035" cy="1423035"/>
            </a:xfrm>
            <a:prstGeom prst="teardrop">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cs typeface="+mn-ea"/>
                <a:sym typeface="+mn-lt"/>
              </a:endParaRPr>
            </a:p>
          </p:txBody>
        </p:sp>
        <p:sp>
          <p:nvSpPr>
            <p:cNvPr id="45" name="Freeform 36">
              <a:extLst>
                <a:ext uri="{FF2B5EF4-FFF2-40B4-BE49-F238E27FC236}">
                  <a16:creationId xmlns:a16="http://schemas.microsoft.com/office/drawing/2014/main" id="{2D29F48E-083C-4960-A25E-2D430103B9BC}"/>
                </a:ext>
              </a:extLst>
            </p:cNvPr>
            <p:cNvSpPr>
              <a:spLocks noEditPoints="1"/>
            </p:cNvSpPr>
            <p:nvPr/>
          </p:nvSpPr>
          <p:spPr>
            <a:xfrm>
              <a:off x="2149475" y="2462530"/>
              <a:ext cx="752475" cy="57213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86" h="217">
                  <a:moveTo>
                    <a:pt x="100" y="62"/>
                  </a:moveTo>
                  <a:cubicBezTo>
                    <a:pt x="89" y="53"/>
                    <a:pt x="89" y="53"/>
                    <a:pt x="89" y="53"/>
                  </a:cubicBezTo>
                  <a:cubicBezTo>
                    <a:pt x="102" y="38"/>
                    <a:pt x="122" y="28"/>
                    <a:pt x="144" y="28"/>
                  </a:cubicBezTo>
                  <a:cubicBezTo>
                    <a:pt x="165" y="28"/>
                    <a:pt x="184" y="37"/>
                    <a:pt x="197" y="51"/>
                  </a:cubicBezTo>
                  <a:cubicBezTo>
                    <a:pt x="191" y="56"/>
                    <a:pt x="191" y="56"/>
                    <a:pt x="191" y="56"/>
                  </a:cubicBezTo>
                  <a:cubicBezTo>
                    <a:pt x="187" y="60"/>
                    <a:pt x="187" y="60"/>
                    <a:pt x="187" y="60"/>
                  </a:cubicBezTo>
                  <a:cubicBezTo>
                    <a:pt x="176" y="49"/>
                    <a:pt x="161" y="41"/>
                    <a:pt x="144" y="41"/>
                  </a:cubicBezTo>
                  <a:cubicBezTo>
                    <a:pt x="126" y="41"/>
                    <a:pt x="110" y="50"/>
                    <a:pt x="100" y="62"/>
                  </a:cubicBezTo>
                  <a:close/>
                  <a:moveTo>
                    <a:pt x="110" y="71"/>
                  </a:moveTo>
                  <a:cubicBezTo>
                    <a:pt x="120" y="80"/>
                    <a:pt x="120" y="80"/>
                    <a:pt x="120" y="80"/>
                  </a:cubicBezTo>
                  <a:cubicBezTo>
                    <a:pt x="126" y="73"/>
                    <a:pt x="134" y="69"/>
                    <a:pt x="144" y="69"/>
                  </a:cubicBezTo>
                  <a:cubicBezTo>
                    <a:pt x="153" y="69"/>
                    <a:pt x="160" y="72"/>
                    <a:pt x="166" y="78"/>
                  </a:cubicBezTo>
                  <a:cubicBezTo>
                    <a:pt x="176" y="69"/>
                    <a:pt x="176" y="69"/>
                    <a:pt x="176" y="69"/>
                  </a:cubicBezTo>
                  <a:cubicBezTo>
                    <a:pt x="168" y="60"/>
                    <a:pt x="157" y="55"/>
                    <a:pt x="144" y="55"/>
                  </a:cubicBezTo>
                  <a:cubicBezTo>
                    <a:pt x="130" y="55"/>
                    <a:pt x="118" y="61"/>
                    <a:pt x="110" y="71"/>
                  </a:cubicBezTo>
                  <a:close/>
                  <a:moveTo>
                    <a:pt x="144" y="82"/>
                  </a:moveTo>
                  <a:cubicBezTo>
                    <a:pt x="135" y="82"/>
                    <a:pt x="128" y="90"/>
                    <a:pt x="128" y="99"/>
                  </a:cubicBezTo>
                  <a:cubicBezTo>
                    <a:pt x="128" y="108"/>
                    <a:pt x="135" y="115"/>
                    <a:pt x="144" y="115"/>
                  </a:cubicBezTo>
                  <a:cubicBezTo>
                    <a:pt x="153" y="115"/>
                    <a:pt x="160" y="108"/>
                    <a:pt x="160" y="99"/>
                  </a:cubicBezTo>
                  <a:cubicBezTo>
                    <a:pt x="160" y="90"/>
                    <a:pt x="153" y="82"/>
                    <a:pt x="144" y="82"/>
                  </a:cubicBezTo>
                  <a:close/>
                  <a:moveTo>
                    <a:pt x="275" y="206"/>
                  </a:moveTo>
                  <a:cubicBezTo>
                    <a:pt x="11" y="206"/>
                    <a:pt x="11" y="206"/>
                    <a:pt x="11" y="206"/>
                  </a:cubicBezTo>
                  <a:cubicBezTo>
                    <a:pt x="8" y="206"/>
                    <a:pt x="5" y="205"/>
                    <a:pt x="2" y="204"/>
                  </a:cubicBezTo>
                  <a:cubicBezTo>
                    <a:pt x="2" y="207"/>
                    <a:pt x="2" y="217"/>
                    <a:pt x="11" y="217"/>
                  </a:cubicBezTo>
                  <a:cubicBezTo>
                    <a:pt x="13" y="217"/>
                    <a:pt x="273" y="217"/>
                    <a:pt x="275" y="217"/>
                  </a:cubicBezTo>
                  <a:cubicBezTo>
                    <a:pt x="284" y="217"/>
                    <a:pt x="284" y="207"/>
                    <a:pt x="284" y="204"/>
                  </a:cubicBezTo>
                  <a:cubicBezTo>
                    <a:pt x="281" y="205"/>
                    <a:pt x="278" y="206"/>
                    <a:pt x="275" y="206"/>
                  </a:cubicBezTo>
                  <a:close/>
                  <a:moveTo>
                    <a:pt x="282" y="177"/>
                  </a:moveTo>
                  <a:cubicBezTo>
                    <a:pt x="255" y="134"/>
                    <a:pt x="255" y="134"/>
                    <a:pt x="255" y="134"/>
                  </a:cubicBezTo>
                  <a:cubicBezTo>
                    <a:pt x="255" y="21"/>
                    <a:pt x="255" y="21"/>
                    <a:pt x="255" y="21"/>
                  </a:cubicBezTo>
                  <a:cubicBezTo>
                    <a:pt x="255" y="9"/>
                    <a:pt x="245" y="0"/>
                    <a:pt x="234" y="0"/>
                  </a:cubicBezTo>
                  <a:cubicBezTo>
                    <a:pt x="52" y="0"/>
                    <a:pt x="52" y="0"/>
                    <a:pt x="52" y="0"/>
                  </a:cubicBezTo>
                  <a:cubicBezTo>
                    <a:pt x="41" y="0"/>
                    <a:pt x="31" y="9"/>
                    <a:pt x="31" y="21"/>
                  </a:cubicBezTo>
                  <a:cubicBezTo>
                    <a:pt x="31" y="134"/>
                    <a:pt x="31" y="134"/>
                    <a:pt x="31" y="134"/>
                  </a:cubicBezTo>
                  <a:cubicBezTo>
                    <a:pt x="4" y="177"/>
                    <a:pt x="4" y="177"/>
                    <a:pt x="4" y="177"/>
                  </a:cubicBezTo>
                  <a:cubicBezTo>
                    <a:pt x="1" y="181"/>
                    <a:pt x="0" y="185"/>
                    <a:pt x="2" y="189"/>
                  </a:cubicBezTo>
                  <a:cubicBezTo>
                    <a:pt x="4" y="192"/>
                    <a:pt x="7" y="194"/>
                    <a:pt x="11" y="194"/>
                  </a:cubicBezTo>
                  <a:cubicBezTo>
                    <a:pt x="275" y="194"/>
                    <a:pt x="275" y="194"/>
                    <a:pt x="275" y="194"/>
                  </a:cubicBezTo>
                  <a:cubicBezTo>
                    <a:pt x="279" y="194"/>
                    <a:pt x="283" y="192"/>
                    <a:pt x="284" y="188"/>
                  </a:cubicBezTo>
                  <a:cubicBezTo>
                    <a:pt x="286" y="184"/>
                    <a:pt x="284" y="180"/>
                    <a:pt x="282" y="177"/>
                  </a:cubicBezTo>
                  <a:close/>
                  <a:moveTo>
                    <a:pt x="46" y="24"/>
                  </a:moveTo>
                  <a:cubicBezTo>
                    <a:pt x="46" y="22"/>
                    <a:pt x="47" y="19"/>
                    <a:pt x="49" y="17"/>
                  </a:cubicBezTo>
                  <a:cubicBezTo>
                    <a:pt x="51" y="15"/>
                    <a:pt x="53" y="14"/>
                    <a:pt x="56" y="14"/>
                  </a:cubicBezTo>
                  <a:cubicBezTo>
                    <a:pt x="230" y="14"/>
                    <a:pt x="230" y="14"/>
                    <a:pt x="230" y="14"/>
                  </a:cubicBezTo>
                  <a:cubicBezTo>
                    <a:pt x="233" y="14"/>
                    <a:pt x="235" y="15"/>
                    <a:pt x="237" y="17"/>
                  </a:cubicBezTo>
                  <a:cubicBezTo>
                    <a:pt x="239" y="19"/>
                    <a:pt x="240" y="22"/>
                    <a:pt x="240" y="24"/>
                  </a:cubicBezTo>
                  <a:cubicBezTo>
                    <a:pt x="240" y="120"/>
                    <a:pt x="240" y="120"/>
                    <a:pt x="240" y="120"/>
                  </a:cubicBezTo>
                  <a:cubicBezTo>
                    <a:pt x="240" y="123"/>
                    <a:pt x="239" y="125"/>
                    <a:pt x="237" y="127"/>
                  </a:cubicBezTo>
                  <a:cubicBezTo>
                    <a:pt x="235" y="129"/>
                    <a:pt x="233" y="130"/>
                    <a:pt x="230" y="130"/>
                  </a:cubicBezTo>
                  <a:cubicBezTo>
                    <a:pt x="228" y="130"/>
                    <a:pt x="56" y="130"/>
                    <a:pt x="56" y="130"/>
                  </a:cubicBezTo>
                  <a:cubicBezTo>
                    <a:pt x="53" y="130"/>
                    <a:pt x="51" y="129"/>
                    <a:pt x="49" y="127"/>
                  </a:cubicBezTo>
                  <a:cubicBezTo>
                    <a:pt x="47" y="125"/>
                    <a:pt x="46" y="123"/>
                    <a:pt x="46" y="120"/>
                  </a:cubicBezTo>
                  <a:lnTo>
                    <a:pt x="46" y="24"/>
                  </a:lnTo>
                  <a:close/>
                  <a:moveTo>
                    <a:pt x="43" y="143"/>
                  </a:moveTo>
                  <a:cubicBezTo>
                    <a:pt x="243" y="143"/>
                    <a:pt x="243" y="143"/>
                    <a:pt x="243" y="143"/>
                  </a:cubicBezTo>
                  <a:cubicBezTo>
                    <a:pt x="248" y="151"/>
                    <a:pt x="248" y="151"/>
                    <a:pt x="248" y="151"/>
                  </a:cubicBezTo>
                  <a:cubicBezTo>
                    <a:pt x="38" y="151"/>
                    <a:pt x="38" y="151"/>
                    <a:pt x="38" y="151"/>
                  </a:cubicBezTo>
                  <a:lnTo>
                    <a:pt x="43" y="143"/>
                  </a:lnTo>
                  <a:close/>
                  <a:moveTo>
                    <a:pt x="34" y="157"/>
                  </a:moveTo>
                  <a:cubicBezTo>
                    <a:pt x="252" y="157"/>
                    <a:pt x="252" y="157"/>
                    <a:pt x="252" y="157"/>
                  </a:cubicBezTo>
                  <a:cubicBezTo>
                    <a:pt x="257" y="165"/>
                    <a:pt x="257" y="165"/>
                    <a:pt x="257" y="165"/>
                  </a:cubicBezTo>
                  <a:cubicBezTo>
                    <a:pt x="29" y="165"/>
                    <a:pt x="29" y="165"/>
                    <a:pt x="29" y="165"/>
                  </a:cubicBezTo>
                  <a:lnTo>
                    <a:pt x="34" y="157"/>
                  </a:lnTo>
                  <a:close/>
                  <a:moveTo>
                    <a:pt x="97" y="179"/>
                  </a:moveTo>
                  <a:cubicBezTo>
                    <a:pt x="20" y="179"/>
                    <a:pt x="20" y="179"/>
                    <a:pt x="20" y="179"/>
                  </a:cubicBezTo>
                  <a:cubicBezTo>
                    <a:pt x="25" y="171"/>
                    <a:pt x="25" y="171"/>
                    <a:pt x="25" y="171"/>
                  </a:cubicBezTo>
                  <a:cubicBezTo>
                    <a:pt x="100" y="171"/>
                    <a:pt x="100" y="171"/>
                    <a:pt x="100" y="171"/>
                  </a:cubicBezTo>
                  <a:lnTo>
                    <a:pt x="97" y="179"/>
                  </a:lnTo>
                  <a:close/>
                  <a:moveTo>
                    <a:pt x="189" y="179"/>
                  </a:moveTo>
                  <a:cubicBezTo>
                    <a:pt x="186" y="171"/>
                    <a:pt x="186" y="171"/>
                    <a:pt x="186" y="171"/>
                  </a:cubicBezTo>
                  <a:cubicBezTo>
                    <a:pt x="261" y="171"/>
                    <a:pt x="261" y="171"/>
                    <a:pt x="261" y="171"/>
                  </a:cubicBezTo>
                  <a:cubicBezTo>
                    <a:pt x="266" y="179"/>
                    <a:pt x="266" y="179"/>
                    <a:pt x="266" y="179"/>
                  </a:cubicBezTo>
                  <a:lnTo>
                    <a:pt x="189" y="179"/>
                  </a:lnTo>
                  <a:close/>
                </a:path>
              </a:pathLst>
            </a:custGeom>
            <a:grpFill/>
            <a:ln w="9525">
              <a:noFill/>
            </a:ln>
          </p:spPr>
          <p:txBody>
            <a:bodyPr/>
            <a:lstStyle/>
            <a:p>
              <a:endParaRPr lang="zh-CN" altLang="en-US" dirty="0">
                <a:cs typeface="+mn-ea"/>
                <a:sym typeface="+mn-lt"/>
              </a:endParaRPr>
            </a:p>
          </p:txBody>
        </p:sp>
      </p:grpSp>
      <p:sp>
        <p:nvSpPr>
          <p:cNvPr id="46" name="TextBox 1210">
            <a:extLst>
              <a:ext uri="{FF2B5EF4-FFF2-40B4-BE49-F238E27FC236}">
                <a16:creationId xmlns:a16="http://schemas.microsoft.com/office/drawing/2014/main" id="{83610EA4-FDC7-444E-8F76-C9A3D4C97280}"/>
              </a:ext>
            </a:extLst>
          </p:cNvPr>
          <p:cNvSpPr/>
          <p:nvPr/>
        </p:nvSpPr>
        <p:spPr>
          <a:xfrm>
            <a:off x="4143677" y="4307178"/>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添加书籍</a:t>
            </a:r>
          </a:p>
        </p:txBody>
      </p:sp>
      <p:sp>
        <p:nvSpPr>
          <p:cNvPr id="47" name="TextBox 1210">
            <a:extLst>
              <a:ext uri="{FF2B5EF4-FFF2-40B4-BE49-F238E27FC236}">
                <a16:creationId xmlns:a16="http://schemas.microsoft.com/office/drawing/2014/main" id="{4EFB31FE-49FB-4F27-A606-3E505F40D154}"/>
              </a:ext>
            </a:extLst>
          </p:cNvPr>
          <p:cNvSpPr/>
          <p:nvPr/>
        </p:nvSpPr>
        <p:spPr>
          <a:xfrm>
            <a:off x="6625999" y="4305110"/>
            <a:ext cx="856645"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b="1" dirty="0">
                <a:solidFill>
                  <a:srgbClr val="1B4367"/>
                </a:solidFill>
                <a:cs typeface="+mn-ea"/>
                <a:sym typeface="+mn-lt"/>
              </a:rPr>
              <a:t>添加书籍</a:t>
            </a:r>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par>
                          <p:cTn id="16" fill="hold">
                            <p:stCondLst>
                              <p:cond delay="13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800"/>
                            </p:stCondLst>
                            <p:childTnLst>
                              <p:par>
                                <p:cTn id="23" presetID="53" presetClass="entr" presetSubtype="16"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300"/>
                            </p:stCondLst>
                            <p:childTnLst>
                              <p:par>
                                <p:cTn id="29" presetID="53" presetClass="entr" presetSubtype="16"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childTnLst>
                          </p:cTn>
                        </p:par>
                        <p:par>
                          <p:cTn id="34" fill="hold">
                            <p:stCondLst>
                              <p:cond delay="28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300"/>
                            </p:stCondLst>
                            <p:childTnLst>
                              <p:par>
                                <p:cTn id="41" presetID="53" presetClass="entr" presetSubtype="16"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8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3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4800"/>
                            </p:stCondLst>
                            <p:childTnLst>
                              <p:par>
                                <p:cTn id="59" presetID="53" presetClass="entr" presetSubtype="16"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ppt_w</p:attrName>
                                        </p:attrNameLst>
                                      </p:cBhvr>
                                      <p:tavLst>
                                        <p:tav tm="0">
                                          <p:val>
                                            <p:fltVal val="0"/>
                                          </p:val>
                                        </p:tav>
                                        <p:tav tm="100000">
                                          <p:val>
                                            <p:strVal val="#ppt_w"/>
                                          </p:val>
                                        </p:tav>
                                      </p:tavLst>
                                    </p:anim>
                                    <p:anim calcmode="lin" valueType="num">
                                      <p:cBhvr>
                                        <p:cTn id="62" dur="500" fill="hold"/>
                                        <p:tgtEl>
                                          <p:spTgt spid="33"/>
                                        </p:tgtEl>
                                        <p:attrNameLst>
                                          <p:attrName>ppt_h</p:attrName>
                                        </p:attrNameLst>
                                      </p:cBhvr>
                                      <p:tavLst>
                                        <p:tav tm="0">
                                          <p:val>
                                            <p:fltVal val="0"/>
                                          </p:val>
                                        </p:tav>
                                        <p:tav tm="100000">
                                          <p:val>
                                            <p:strVal val="#ppt_h"/>
                                          </p:val>
                                        </p:tav>
                                      </p:tavLst>
                                    </p:anim>
                                    <p:animEffect transition="in" filter="fade">
                                      <p:cBhvr>
                                        <p:cTn id="63" dur="500"/>
                                        <p:tgtEl>
                                          <p:spTgt spid="33"/>
                                        </p:tgtEl>
                                      </p:cBhvr>
                                    </p:animEffect>
                                  </p:childTnLst>
                                </p:cTn>
                              </p:par>
                            </p:childTnLst>
                          </p:cTn>
                        </p:par>
                        <p:par>
                          <p:cTn id="64" fill="hold">
                            <p:stCondLst>
                              <p:cond delay="5300"/>
                            </p:stCondLst>
                            <p:childTnLst>
                              <p:par>
                                <p:cTn id="65" presetID="53" presetClass="entr" presetSubtype="16"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childTnLst>
                          </p:cTn>
                        </p:par>
                        <p:par>
                          <p:cTn id="70" fill="hold">
                            <p:stCondLst>
                              <p:cond delay="5800"/>
                            </p:stCondLst>
                            <p:childTnLst>
                              <p:par>
                                <p:cTn id="71" presetID="53" presetClass="entr" presetSubtype="16" fill="hold" nodeType="after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p:cTn id="73" dur="500" fill="hold"/>
                                        <p:tgtEl>
                                          <p:spTgt spid="43"/>
                                        </p:tgtEl>
                                        <p:attrNameLst>
                                          <p:attrName>ppt_w</p:attrName>
                                        </p:attrNameLst>
                                      </p:cBhvr>
                                      <p:tavLst>
                                        <p:tav tm="0">
                                          <p:val>
                                            <p:fltVal val="0"/>
                                          </p:val>
                                        </p:tav>
                                        <p:tav tm="100000">
                                          <p:val>
                                            <p:strVal val="#ppt_w"/>
                                          </p:val>
                                        </p:tav>
                                      </p:tavLst>
                                    </p:anim>
                                    <p:anim calcmode="lin" valueType="num">
                                      <p:cBhvr>
                                        <p:cTn id="74" dur="500" fill="hold"/>
                                        <p:tgtEl>
                                          <p:spTgt spid="43"/>
                                        </p:tgtEl>
                                        <p:attrNameLst>
                                          <p:attrName>ppt_h</p:attrName>
                                        </p:attrNameLst>
                                      </p:cBhvr>
                                      <p:tavLst>
                                        <p:tav tm="0">
                                          <p:val>
                                            <p:fltVal val="0"/>
                                          </p:val>
                                        </p:tav>
                                        <p:tav tm="100000">
                                          <p:val>
                                            <p:strVal val="#ppt_h"/>
                                          </p:val>
                                        </p:tav>
                                      </p:tavLst>
                                    </p:anim>
                                    <p:animEffect transition="in" filter="fade">
                                      <p:cBhvr>
                                        <p:cTn id="75" dur="500"/>
                                        <p:tgtEl>
                                          <p:spTgt spid="43"/>
                                        </p:tgtEl>
                                      </p:cBhvr>
                                    </p:animEffect>
                                  </p:childTnLst>
                                </p:cTn>
                              </p:par>
                            </p:childTnLst>
                          </p:cTn>
                        </p:par>
                        <p:par>
                          <p:cTn id="76" fill="hold">
                            <p:stCondLst>
                              <p:cond delay="6300"/>
                            </p:stCondLst>
                            <p:childTnLst>
                              <p:par>
                                <p:cTn id="77" presetID="53" presetClass="entr" presetSubtype="16" fill="hold" grpId="0" nodeType="after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p:cTn id="79" dur="500" fill="hold"/>
                                        <p:tgtEl>
                                          <p:spTgt spid="46"/>
                                        </p:tgtEl>
                                        <p:attrNameLst>
                                          <p:attrName>ppt_w</p:attrName>
                                        </p:attrNameLst>
                                      </p:cBhvr>
                                      <p:tavLst>
                                        <p:tav tm="0">
                                          <p:val>
                                            <p:fltVal val="0"/>
                                          </p:val>
                                        </p:tav>
                                        <p:tav tm="100000">
                                          <p:val>
                                            <p:strVal val="#ppt_w"/>
                                          </p:val>
                                        </p:tav>
                                      </p:tavLst>
                                    </p:anim>
                                    <p:anim calcmode="lin" valueType="num">
                                      <p:cBhvr>
                                        <p:cTn id="80" dur="500" fill="hold"/>
                                        <p:tgtEl>
                                          <p:spTgt spid="46"/>
                                        </p:tgtEl>
                                        <p:attrNameLst>
                                          <p:attrName>ppt_h</p:attrName>
                                        </p:attrNameLst>
                                      </p:cBhvr>
                                      <p:tavLst>
                                        <p:tav tm="0">
                                          <p:val>
                                            <p:fltVal val="0"/>
                                          </p:val>
                                        </p:tav>
                                        <p:tav tm="100000">
                                          <p:val>
                                            <p:strVal val="#ppt_h"/>
                                          </p:val>
                                        </p:tav>
                                      </p:tavLst>
                                    </p:anim>
                                    <p:animEffect transition="in" filter="fade">
                                      <p:cBhvr>
                                        <p:cTn id="81" dur="500"/>
                                        <p:tgtEl>
                                          <p:spTgt spid="46"/>
                                        </p:tgtEl>
                                      </p:cBhvr>
                                    </p:animEffect>
                                  </p:childTnLst>
                                </p:cTn>
                              </p:par>
                            </p:childTnLst>
                          </p:cTn>
                        </p:par>
                        <p:par>
                          <p:cTn id="82" fill="hold">
                            <p:stCondLst>
                              <p:cond delay="6800"/>
                            </p:stCondLst>
                            <p:childTnLst>
                              <p:par>
                                <p:cTn id="83" presetID="53" presetClass="entr" presetSubtype="16" fill="hold" grpId="0" nodeType="after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p:cTn id="85" dur="500" fill="hold"/>
                                        <p:tgtEl>
                                          <p:spTgt spid="47"/>
                                        </p:tgtEl>
                                        <p:attrNameLst>
                                          <p:attrName>ppt_w</p:attrName>
                                        </p:attrNameLst>
                                      </p:cBhvr>
                                      <p:tavLst>
                                        <p:tav tm="0">
                                          <p:val>
                                            <p:fltVal val="0"/>
                                          </p:val>
                                        </p:tav>
                                        <p:tav tm="100000">
                                          <p:val>
                                            <p:strVal val="#ppt_w"/>
                                          </p:val>
                                        </p:tav>
                                      </p:tavLst>
                                    </p:anim>
                                    <p:anim calcmode="lin" valueType="num">
                                      <p:cBhvr>
                                        <p:cTn id="86" dur="500" fill="hold"/>
                                        <p:tgtEl>
                                          <p:spTgt spid="47"/>
                                        </p:tgtEl>
                                        <p:attrNameLst>
                                          <p:attrName>ppt_h</p:attrName>
                                        </p:attrNameLst>
                                      </p:cBhvr>
                                      <p:tavLst>
                                        <p:tav tm="0">
                                          <p:val>
                                            <p:fltVal val="0"/>
                                          </p:val>
                                        </p:tav>
                                        <p:tav tm="100000">
                                          <p:val>
                                            <p:strVal val="#ppt_h"/>
                                          </p:val>
                                        </p:tav>
                                      </p:tavLst>
                                    </p:anim>
                                    <p:animEffect transition="in" filter="fade">
                                      <p:cBhvr>
                                        <p:cTn id="8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P spid="26"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4.1.1 </a:t>
            </a:r>
            <a:r>
              <a:rPr lang="zh-CN" altLang="en-US" sz="1700" b="1" dirty="0">
                <a:solidFill>
                  <a:srgbClr val="1B4367"/>
                </a:solidFill>
                <a:cs typeface="+mn-ea"/>
                <a:sym typeface="+mn-lt"/>
              </a:rPr>
              <a:t>启动应用</a:t>
            </a:r>
          </a:p>
        </p:txBody>
      </p:sp>
      <p:sp>
        <p:nvSpPr>
          <p:cNvPr id="28" name="文本框 8"/>
          <p:cNvSpPr txBox="1"/>
          <p:nvPr/>
        </p:nvSpPr>
        <p:spPr>
          <a:xfrm>
            <a:off x="1530191" y="907683"/>
            <a:ext cx="625627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启动页面是电子书阅读器的第一个页面，通常情况下，我们在该页面展示软件名称、图标、标语、广告以及检测是否有新版本等。</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启动应用流程图">
            <a:extLst>
              <a:ext uri="{FF2B5EF4-FFF2-40B4-BE49-F238E27FC236}">
                <a16:creationId xmlns:a16="http://schemas.microsoft.com/office/drawing/2014/main" id="{BDF72BC8-3EF8-42A1-8D73-893C0E5EFB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191" y="2011891"/>
            <a:ext cx="5749925"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2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4.1.2 </a:t>
            </a:r>
            <a:r>
              <a:rPr lang="zh-CN" altLang="en-US" sz="1700" b="1" dirty="0">
                <a:solidFill>
                  <a:srgbClr val="1B4367"/>
                </a:solidFill>
                <a:cs typeface="+mn-ea"/>
                <a:sym typeface="+mn-lt"/>
              </a:rPr>
              <a:t>用户注册和登录</a:t>
            </a:r>
          </a:p>
        </p:txBody>
      </p:sp>
      <p:sp>
        <p:nvSpPr>
          <p:cNvPr id="28" name="文本框 8"/>
          <p:cNvSpPr txBox="1"/>
          <p:nvPr/>
        </p:nvSpPr>
        <p:spPr>
          <a:xfrm>
            <a:off x="1530191" y="907683"/>
            <a:ext cx="625627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用户打开</a:t>
            </a:r>
            <a:r>
              <a:rPr lang="en-US" altLang="zh-CN" sz="1000" dirty="0">
                <a:solidFill>
                  <a:schemeClr val="tx1">
                    <a:lumMod val="75000"/>
                    <a:lumOff val="25000"/>
                  </a:schemeClr>
                </a:solidFill>
                <a:cs typeface="+mn-ea"/>
                <a:sym typeface="+mn-lt"/>
              </a:rPr>
              <a:t>APP</a:t>
            </a:r>
            <a:r>
              <a:rPr lang="zh-CN" altLang="en-US" sz="1000" dirty="0">
                <a:solidFill>
                  <a:schemeClr val="tx1">
                    <a:lumMod val="75000"/>
                    <a:lumOff val="25000"/>
                  </a:schemeClr>
                </a:solidFill>
                <a:cs typeface="+mn-ea"/>
                <a:sym typeface="+mn-lt"/>
              </a:rPr>
              <a:t>跳转的第二个页面，在该页面我们主要用户的注册和登录或者浏览。需要保证用户在登录时有登录验证，登录成功后根据用户来展示对应用户的书架信息。</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用户注册和登录流程图">
            <a:extLst>
              <a:ext uri="{FF2B5EF4-FFF2-40B4-BE49-F238E27FC236}">
                <a16:creationId xmlns:a16="http://schemas.microsoft.com/office/drawing/2014/main" id="{5C0BA746-A404-4368-A918-989A74261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7" y="1125884"/>
            <a:ext cx="57499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52795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5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35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4.1.3 </a:t>
            </a:r>
            <a:r>
              <a:rPr lang="zh-CN" altLang="en-US" sz="1700" b="1" dirty="0">
                <a:solidFill>
                  <a:srgbClr val="1B4367"/>
                </a:solidFill>
                <a:cs typeface="+mn-ea"/>
                <a:sym typeface="+mn-lt"/>
              </a:rPr>
              <a:t>修改个人信息</a:t>
            </a:r>
          </a:p>
        </p:txBody>
      </p:sp>
      <p:sp>
        <p:nvSpPr>
          <p:cNvPr id="28" name="文本框 8"/>
          <p:cNvSpPr txBox="1"/>
          <p:nvPr/>
        </p:nvSpPr>
        <p:spPr>
          <a:xfrm>
            <a:off x="1530191" y="907683"/>
            <a:ext cx="6256277" cy="43640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点击头像，查看个人资料，我们可以查看和修改头像、昵称、性别、年龄、签名、爱好、区域、手机等关键信息。</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修改个人信息流程图">
            <a:extLst>
              <a:ext uri="{FF2B5EF4-FFF2-40B4-BE49-F238E27FC236}">
                <a16:creationId xmlns:a16="http://schemas.microsoft.com/office/drawing/2014/main" id="{F669E446-E2E2-4AE9-8FC3-8872A9F8B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191" y="1125884"/>
            <a:ext cx="57562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2328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3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4.1.4 </a:t>
            </a:r>
            <a:r>
              <a:rPr lang="zh-CN" altLang="en-US" sz="1700" b="1" dirty="0">
                <a:solidFill>
                  <a:srgbClr val="1B4367"/>
                </a:solidFill>
                <a:cs typeface="+mn-ea"/>
                <a:sym typeface="+mn-lt"/>
              </a:rPr>
              <a:t> 添加书籍</a:t>
            </a:r>
          </a:p>
        </p:txBody>
      </p:sp>
      <p:sp>
        <p:nvSpPr>
          <p:cNvPr id="28" name="文本框 8"/>
          <p:cNvSpPr txBox="1"/>
          <p:nvPr/>
        </p:nvSpPr>
        <p:spPr>
          <a:xfrm>
            <a:off x="1530191" y="907683"/>
            <a:ext cx="6256277"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出版物书城、小说书城或者使用搜索功能找到你想要看的书籍，点击该书籍进入该书籍的简介页面，在该简介压面正中偏上的位置有一个加入书架按钮，点击该按钮就可以将该书籍加入到书架中。如果该书籍成功加入到书架中，就会有个简单的提示信息，告知用户，该书籍已经加入到书架中，同时加入书架按钮的文字将变为已加入书架。</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添加书籍流程图">
            <a:extLst>
              <a:ext uri="{FF2B5EF4-FFF2-40B4-BE49-F238E27FC236}">
                <a16:creationId xmlns:a16="http://schemas.microsoft.com/office/drawing/2014/main" id="{A7BE3582-4BB1-4BF5-B60D-663B89A07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959" y="2498604"/>
            <a:ext cx="5756275"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89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2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4.1.5 </a:t>
            </a:r>
            <a:r>
              <a:rPr lang="zh-CN" altLang="en-US" sz="1700" b="1" dirty="0">
                <a:solidFill>
                  <a:srgbClr val="1B4367"/>
                </a:solidFill>
                <a:cs typeface="+mn-ea"/>
                <a:sym typeface="+mn-lt"/>
              </a:rPr>
              <a:t>删除书籍</a:t>
            </a:r>
          </a:p>
        </p:txBody>
      </p:sp>
      <p:sp>
        <p:nvSpPr>
          <p:cNvPr id="28" name="文本框 8"/>
          <p:cNvSpPr txBox="1"/>
          <p:nvPr/>
        </p:nvSpPr>
        <p:spPr>
          <a:xfrm>
            <a:off x="1530191" y="907683"/>
            <a:ext cx="6256277"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在用户的个人书架上，一直按住该书籍，弹出子界面，选择删除图标，点击该按钮就会删除该书籍。</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删除书籍流程图">
            <a:extLst>
              <a:ext uri="{FF2B5EF4-FFF2-40B4-BE49-F238E27FC236}">
                <a16:creationId xmlns:a16="http://schemas.microsoft.com/office/drawing/2014/main" id="{877DC83B-64CC-437D-9BA2-934270A69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191" y="2079748"/>
            <a:ext cx="5791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78641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2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4.1.6 </a:t>
            </a:r>
            <a:r>
              <a:rPr lang="zh-CN" altLang="en-US" sz="1700" b="1" dirty="0">
                <a:solidFill>
                  <a:srgbClr val="1B4367"/>
                </a:solidFill>
                <a:cs typeface="+mn-ea"/>
                <a:sym typeface="+mn-lt"/>
              </a:rPr>
              <a:t>销毁账户</a:t>
            </a:r>
          </a:p>
        </p:txBody>
      </p:sp>
      <p:sp>
        <p:nvSpPr>
          <p:cNvPr id="28" name="文本框 8"/>
          <p:cNvSpPr txBox="1"/>
          <p:nvPr/>
        </p:nvSpPr>
        <p:spPr>
          <a:xfrm>
            <a:off x="1530191" y="907683"/>
            <a:ext cx="6256277" cy="24404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在用户界面中，点击设置，然后向下滑动到下面，找到销毁账户，点击该按钮。</a:t>
            </a:r>
            <a:endParaRPr lang="en-US" altLang="zh-CN" sz="1000" dirty="0">
              <a:solidFill>
                <a:schemeClr val="tx1">
                  <a:lumMod val="75000"/>
                  <a:lumOff val="25000"/>
                </a:schemeClr>
              </a:solidFill>
              <a:cs typeface="+mn-ea"/>
              <a:sym typeface="+mn-lt"/>
            </a:endParaRPr>
          </a:p>
        </p:txBody>
      </p:sp>
      <p:cxnSp>
        <p:nvCxnSpPr>
          <p:cNvPr id="15" name="直接连接符 1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6" name="Picture 2" descr="C:\Users\HawkJia\Desktop\logo.png">
            <a:extLst>
              <a:ext uri="{FF2B5EF4-FFF2-40B4-BE49-F238E27FC236}">
                <a16:creationId xmlns:a16="http://schemas.microsoft.com/office/drawing/2014/main" id="{6DA9F93F-B675-4562-A35D-65A14749D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销毁账户流程图">
            <a:extLst>
              <a:ext uri="{FF2B5EF4-FFF2-40B4-BE49-F238E27FC236}">
                <a16:creationId xmlns:a16="http://schemas.microsoft.com/office/drawing/2014/main" id="{136B861A-3DF7-4663-9F41-D363C07A8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086" y="1269266"/>
            <a:ext cx="45720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02855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300"/>
                                        <p:tgtEl>
                                          <p:spTgt spid="15"/>
                                        </p:tgtEl>
                                      </p:cBhvr>
                                    </p:animEffect>
                                  </p:childTnLst>
                                </p:cTn>
                              </p:par>
                            </p:childTnLst>
                          </p:cTn>
                        </p:par>
                        <p:par>
                          <p:cTn id="16" fill="hold">
                            <p:stCondLst>
                              <p:cond delay="12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29909" y="1228819"/>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94042" y="325839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系统实现与测试</a:t>
            </a:r>
          </a:p>
        </p:txBody>
      </p:sp>
      <p:sp>
        <p:nvSpPr>
          <p:cNvPr id="105" name="文本框 11"/>
          <p:cNvSpPr txBox="1"/>
          <p:nvPr/>
        </p:nvSpPr>
        <p:spPr>
          <a:xfrm>
            <a:off x="3723750" y="1714803"/>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Picture 2" descr="C:\Users\HawkJia\Desktop\logo.png">
            <a:extLst>
              <a:ext uri="{FF2B5EF4-FFF2-40B4-BE49-F238E27FC236}">
                <a16:creationId xmlns:a16="http://schemas.microsoft.com/office/drawing/2014/main" id="{03DB7918-B0CF-4B71-A214-F5FF4714F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470" y="40364"/>
            <a:ext cx="658906" cy="65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4113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5.1 </a:t>
            </a:r>
            <a:r>
              <a:rPr lang="zh-CN" altLang="en-US" sz="1700" b="1" dirty="0">
                <a:solidFill>
                  <a:srgbClr val="1B4367"/>
                </a:solidFill>
                <a:cs typeface="+mn-ea"/>
                <a:sym typeface="+mn-lt"/>
              </a:rPr>
              <a:t>系统开发环境</a:t>
            </a:r>
          </a:p>
        </p:txBody>
      </p:sp>
      <p:sp>
        <p:nvSpPr>
          <p:cNvPr id="60" name="文本框 11"/>
          <p:cNvSpPr txBox="1"/>
          <p:nvPr/>
        </p:nvSpPr>
        <p:spPr>
          <a:xfrm>
            <a:off x="1645920" y="1475797"/>
            <a:ext cx="6650355" cy="1205843"/>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en-US" altLang="zh-CN" sz="1000" dirty="0">
                <a:solidFill>
                  <a:schemeClr val="tx1">
                    <a:lumMod val="75000"/>
                    <a:lumOff val="25000"/>
                  </a:schemeClr>
                </a:solidFill>
                <a:cs typeface="+mn-ea"/>
                <a:sym typeface="+mn-lt"/>
              </a:rPr>
              <a:t>Android Studio </a:t>
            </a:r>
            <a:r>
              <a:rPr lang="zh-CN" altLang="en-US" sz="1000" dirty="0">
                <a:solidFill>
                  <a:schemeClr val="tx1">
                    <a:lumMod val="75000"/>
                    <a:lumOff val="25000"/>
                  </a:schemeClr>
                </a:solidFill>
                <a:cs typeface="+mn-ea"/>
                <a:sym typeface="+mn-lt"/>
              </a:rPr>
              <a:t>是一个由美国公司开发的</a:t>
            </a:r>
            <a:r>
              <a:rPr lang="en-US" altLang="zh-CN" sz="1000" dirty="0">
                <a:solidFill>
                  <a:schemeClr val="tx1">
                    <a:lumMod val="75000"/>
                    <a:lumOff val="25000"/>
                  </a:schemeClr>
                </a:solidFill>
                <a:cs typeface="+mn-ea"/>
                <a:sym typeface="+mn-lt"/>
              </a:rPr>
              <a:t>Android</a:t>
            </a:r>
            <a:r>
              <a:rPr lang="zh-CN" altLang="en-US" sz="1000" dirty="0">
                <a:solidFill>
                  <a:schemeClr val="tx1">
                    <a:lumMod val="75000"/>
                    <a:lumOff val="25000"/>
                  </a:schemeClr>
                </a:solidFill>
                <a:cs typeface="+mn-ea"/>
                <a:sym typeface="+mn-lt"/>
              </a:rPr>
              <a:t>集成开发环境，由</a:t>
            </a:r>
            <a:r>
              <a:rPr lang="en-US" altLang="zh-CN" sz="1000" dirty="0">
                <a:solidFill>
                  <a:schemeClr val="tx1">
                    <a:lumMod val="75000"/>
                    <a:lumOff val="25000"/>
                  </a:schemeClr>
                </a:solidFill>
                <a:cs typeface="+mn-ea"/>
                <a:sym typeface="+mn-lt"/>
              </a:rPr>
              <a:t>IntelliJ IDEA</a:t>
            </a:r>
            <a:r>
              <a:rPr lang="zh-CN" altLang="en-US" sz="1000" dirty="0">
                <a:solidFill>
                  <a:schemeClr val="tx1">
                    <a:lumMod val="75000"/>
                    <a:lumOff val="25000"/>
                  </a:schemeClr>
                </a:solidFill>
                <a:cs typeface="+mn-ea"/>
                <a:sym typeface="+mn-lt"/>
              </a:rPr>
              <a:t>开源社区版本修改而来。相比于其他的集成开发环境来说，</a:t>
            </a:r>
            <a:r>
              <a:rPr lang="en-US" altLang="zh-CN" sz="1000" dirty="0">
                <a:solidFill>
                  <a:schemeClr val="tx1">
                    <a:lumMod val="75000"/>
                    <a:lumOff val="25000"/>
                  </a:schemeClr>
                </a:solidFill>
                <a:cs typeface="+mn-ea"/>
                <a:sym typeface="+mn-lt"/>
              </a:rPr>
              <a:t>Android Studio </a:t>
            </a:r>
            <a:r>
              <a:rPr lang="zh-CN" altLang="en-US" sz="1000" dirty="0">
                <a:solidFill>
                  <a:schemeClr val="tx1">
                    <a:lumMod val="75000"/>
                    <a:lumOff val="25000"/>
                  </a:schemeClr>
                </a:solidFill>
                <a:cs typeface="+mn-ea"/>
                <a:sym typeface="+mn-lt"/>
              </a:rPr>
              <a:t>有以下的优点：</a:t>
            </a:r>
          </a:p>
          <a:p>
            <a:pPr lvl="1">
              <a:lnSpc>
                <a:spcPts val="1500"/>
              </a:lnSpc>
            </a:pPr>
            <a:r>
              <a:rPr lang="en-US" altLang="zh-CN" sz="1000" dirty="0">
                <a:solidFill>
                  <a:schemeClr val="tx1">
                    <a:lumMod val="75000"/>
                    <a:lumOff val="25000"/>
                  </a:schemeClr>
                </a:solidFill>
                <a:cs typeface="+mn-ea"/>
                <a:sym typeface="+mn-lt"/>
              </a:rPr>
              <a:t>1.</a:t>
            </a:r>
            <a:r>
              <a:rPr lang="zh-CN" altLang="en-US" sz="1000" dirty="0">
                <a:solidFill>
                  <a:schemeClr val="tx1">
                    <a:lumMod val="75000"/>
                    <a:lumOff val="25000"/>
                  </a:schemeClr>
                </a:solidFill>
                <a:cs typeface="+mn-ea"/>
                <a:sym typeface="+mn-lt"/>
              </a:rPr>
              <a:t>构建支持</a:t>
            </a:r>
            <a:r>
              <a:rPr lang="en-US" altLang="zh-CN" sz="1000" dirty="0">
                <a:solidFill>
                  <a:schemeClr val="tx1">
                    <a:lumMod val="75000"/>
                    <a:lumOff val="25000"/>
                  </a:schemeClr>
                </a:solidFill>
                <a:cs typeface="+mn-ea"/>
                <a:sym typeface="+mn-lt"/>
              </a:rPr>
              <a:t>Gradle</a:t>
            </a:r>
            <a:r>
              <a:rPr lang="zh-CN" altLang="en-US" sz="1000" dirty="0">
                <a:solidFill>
                  <a:schemeClr val="tx1">
                    <a:lumMod val="75000"/>
                    <a:lumOff val="25000"/>
                  </a:schemeClr>
                </a:solidFill>
                <a:cs typeface="+mn-ea"/>
                <a:sym typeface="+mn-lt"/>
              </a:rPr>
              <a:t>。</a:t>
            </a:r>
          </a:p>
          <a:p>
            <a:pPr lvl="1">
              <a:lnSpc>
                <a:spcPts val="1500"/>
              </a:lnSpc>
            </a:pPr>
            <a:r>
              <a:rPr lang="en-US" altLang="zh-CN" sz="1000" dirty="0">
                <a:solidFill>
                  <a:schemeClr val="tx1">
                    <a:lumMod val="75000"/>
                    <a:lumOff val="25000"/>
                  </a:schemeClr>
                </a:solidFill>
                <a:cs typeface="+mn-ea"/>
                <a:sym typeface="+mn-lt"/>
              </a:rPr>
              <a:t>2.</a:t>
            </a:r>
            <a:r>
              <a:rPr lang="zh-CN" altLang="en-US" sz="1000" dirty="0">
                <a:solidFill>
                  <a:schemeClr val="tx1">
                    <a:lumMod val="75000"/>
                    <a:lumOff val="25000"/>
                  </a:schemeClr>
                </a:solidFill>
                <a:cs typeface="+mn-ea"/>
                <a:sym typeface="+mn-lt"/>
              </a:rPr>
              <a:t>超级强大的代码提示</a:t>
            </a:r>
          </a:p>
          <a:p>
            <a:pPr lvl="1">
              <a:lnSpc>
                <a:spcPts val="1500"/>
              </a:lnSpc>
            </a:pPr>
            <a:r>
              <a:rPr lang="en-US" altLang="zh-CN" sz="1000" dirty="0">
                <a:solidFill>
                  <a:schemeClr val="tx1">
                    <a:lumMod val="75000"/>
                    <a:lumOff val="25000"/>
                  </a:schemeClr>
                </a:solidFill>
                <a:cs typeface="+mn-ea"/>
                <a:sym typeface="+mn-lt"/>
              </a:rPr>
              <a:t>3.</a:t>
            </a:r>
            <a:r>
              <a:rPr lang="zh-CN" altLang="en-US" sz="1000" dirty="0">
                <a:solidFill>
                  <a:schemeClr val="tx1">
                    <a:lumMod val="75000"/>
                    <a:lumOff val="25000"/>
                  </a:schemeClr>
                </a:solidFill>
                <a:cs typeface="+mn-ea"/>
                <a:sym typeface="+mn-lt"/>
              </a:rPr>
              <a:t>可以使用模板来生成常用的 </a:t>
            </a:r>
            <a:r>
              <a:rPr lang="en-US" altLang="zh-CN" sz="1000" dirty="0">
                <a:solidFill>
                  <a:schemeClr val="tx1">
                    <a:lumMod val="75000"/>
                    <a:lumOff val="25000"/>
                  </a:schemeClr>
                </a:solidFill>
                <a:cs typeface="+mn-ea"/>
                <a:sym typeface="+mn-lt"/>
              </a:rPr>
              <a:t>Android </a:t>
            </a:r>
            <a:r>
              <a:rPr lang="zh-CN" altLang="en-US" sz="1000" dirty="0">
                <a:solidFill>
                  <a:schemeClr val="tx1">
                    <a:lumMod val="75000"/>
                    <a:lumOff val="25000"/>
                  </a:schemeClr>
                </a:solidFill>
                <a:cs typeface="+mn-ea"/>
                <a:sym typeface="+mn-lt"/>
              </a:rPr>
              <a:t>组件等。</a:t>
            </a:r>
          </a:p>
          <a:p>
            <a:pPr lvl="1">
              <a:lnSpc>
                <a:spcPts val="1500"/>
              </a:lnSpc>
            </a:pPr>
            <a:r>
              <a:rPr lang="en-US" altLang="zh-CN" sz="1000" dirty="0">
                <a:solidFill>
                  <a:schemeClr val="tx1">
                    <a:lumMod val="75000"/>
                    <a:lumOff val="25000"/>
                  </a:schemeClr>
                </a:solidFill>
                <a:cs typeface="+mn-ea"/>
                <a:sym typeface="+mn-lt"/>
              </a:rPr>
              <a:t>4.</a:t>
            </a:r>
            <a:r>
              <a:rPr lang="zh-CN" altLang="en-US" sz="1000" dirty="0">
                <a:solidFill>
                  <a:schemeClr val="tx1">
                    <a:lumMod val="75000"/>
                    <a:lumOff val="25000"/>
                  </a:schemeClr>
                </a:solidFill>
                <a:cs typeface="+mn-ea"/>
                <a:sym typeface="+mn-lt"/>
              </a:rPr>
              <a:t>无比强大的</a:t>
            </a:r>
            <a:r>
              <a:rPr lang="en-US" altLang="zh-CN" sz="1000" dirty="0">
                <a:solidFill>
                  <a:schemeClr val="tx1">
                    <a:lumMod val="75000"/>
                    <a:lumOff val="25000"/>
                  </a:schemeClr>
                </a:solidFill>
                <a:cs typeface="+mn-ea"/>
                <a:sym typeface="+mn-lt"/>
              </a:rPr>
              <a:t>UI</a:t>
            </a:r>
            <a:r>
              <a:rPr lang="zh-CN" altLang="en-US" sz="1000" dirty="0">
                <a:solidFill>
                  <a:schemeClr val="tx1">
                    <a:lumMod val="75000"/>
                    <a:lumOff val="25000"/>
                  </a:schemeClr>
                </a:solidFill>
                <a:cs typeface="+mn-ea"/>
                <a:sym typeface="+mn-lt"/>
              </a:rPr>
              <a:t>实时预览</a:t>
            </a:r>
          </a:p>
        </p:txBody>
      </p:sp>
      <p:cxnSp>
        <p:nvCxnSpPr>
          <p:cNvPr id="52" name="直接连接符 51"/>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3" name="Picture 2" descr="C:\Users\HawkJia\Desktop\logo.png">
            <a:extLst>
              <a:ext uri="{FF2B5EF4-FFF2-40B4-BE49-F238E27FC236}">
                <a16:creationId xmlns:a16="http://schemas.microsoft.com/office/drawing/2014/main" id="{29AFA322-E53B-4680-B6F3-5E26784A9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900"/>
                            </p:stCondLst>
                            <p:childTnLst>
                              <p:par>
                                <p:cTn id="13" presetID="22" presetClass="entr" presetSubtype="8"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300"/>
                                        <p:tgtEl>
                                          <p:spTgt spid="52"/>
                                        </p:tgtEl>
                                      </p:cBhvr>
                                    </p:animEffect>
                                  </p:childTnLst>
                                </p:cTn>
                              </p:par>
                              <p:par>
                                <p:cTn id="16" presetID="2" presetClass="entr" presetSubtype="2"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1+#ppt_w/2"/>
                                          </p:val>
                                        </p:tav>
                                        <p:tav tm="100000">
                                          <p:val>
                                            <p:strVal val="#ppt_x"/>
                                          </p:val>
                                        </p:tav>
                                      </p:tavLst>
                                    </p:anim>
                                    <p:anim calcmode="lin" valueType="num">
                                      <p:cBhvr additive="base">
                                        <p:cTn id="1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741304" y="1457654"/>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6119" y="312359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绪论</a:t>
            </a:r>
          </a:p>
        </p:txBody>
      </p:sp>
      <p:sp>
        <p:nvSpPr>
          <p:cNvPr id="95" name="文本框 11"/>
          <p:cNvSpPr txBox="1"/>
          <p:nvPr/>
        </p:nvSpPr>
        <p:spPr>
          <a:xfrm>
            <a:off x="3713476" y="1908196"/>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Picture 2" descr="C:\Users\HawkJia\Desktop\logo.png">
            <a:extLst>
              <a:ext uri="{FF2B5EF4-FFF2-40B4-BE49-F238E27FC236}">
                <a16:creationId xmlns:a16="http://schemas.microsoft.com/office/drawing/2014/main" id="{DA45A138-1F65-4496-995E-33332E7645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1865" y="40364"/>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MH_Desc_1"/>
          <p:cNvSpPr>
            <a:spLocks noChangeArrowheads="1"/>
          </p:cNvSpPr>
          <p:nvPr/>
        </p:nvSpPr>
        <p:spPr bwMode="auto">
          <a:xfrm>
            <a:off x="1714208" y="838925"/>
            <a:ext cx="5475446" cy="8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68580" tIns="0" rIns="68580" bIns="0"/>
          <a:lstStyle/>
          <a:p>
            <a:pPr lvl="0" algn="ctr">
              <a:lnSpc>
                <a:spcPts val="1500"/>
              </a:lnSpc>
            </a:pPr>
            <a:r>
              <a:rPr lang="zh-CN" altLang="en-US" sz="1000" dirty="0">
                <a:solidFill>
                  <a:schemeClr val="tx1">
                    <a:lumMod val="75000"/>
                    <a:lumOff val="25000"/>
                  </a:schemeClr>
                </a:solidFill>
                <a:cs typeface="+mn-ea"/>
                <a:sym typeface="+mn-lt"/>
              </a:rPr>
              <a:t>在</a:t>
            </a:r>
            <a:r>
              <a:rPr lang="en-US" altLang="zh-CN" sz="1000" dirty="0">
                <a:solidFill>
                  <a:schemeClr val="tx1">
                    <a:lumMod val="75000"/>
                    <a:lumOff val="25000"/>
                  </a:schemeClr>
                </a:solidFill>
                <a:cs typeface="+mn-ea"/>
                <a:sym typeface="+mn-lt"/>
              </a:rPr>
              <a:t>Android studio</a:t>
            </a:r>
            <a:r>
              <a:rPr lang="zh-CN" altLang="en-US" sz="1000" dirty="0">
                <a:solidFill>
                  <a:schemeClr val="tx1">
                    <a:lumMod val="75000"/>
                    <a:lumOff val="25000"/>
                  </a:schemeClr>
                </a:solidFill>
                <a:cs typeface="+mn-ea"/>
                <a:sym typeface="+mn-lt"/>
              </a:rPr>
              <a:t>中运行在真机上，经测试电子书阅读软件基本达到了预期目标，满足用户的各项需求。测试结果为都能在短时间内打开，翻页无卡顿现象，软件在用户体验上、在兼容性和易用性方面表现出很好的特点。</a:t>
            </a: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软件测试</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07C1C341-C6D6-4FD2-96CB-70619404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QQ截图20180408221421">
            <a:extLst>
              <a:ext uri="{FF2B5EF4-FFF2-40B4-BE49-F238E27FC236}">
                <a16:creationId xmlns:a16="http://schemas.microsoft.com/office/drawing/2014/main" id="{ABFA9105-D70C-4832-9452-651973BC0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869" y="2007933"/>
            <a:ext cx="6075362"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FC96DFC-1262-4B76-A3DA-3AF32E5F39D9}"/>
              </a:ext>
            </a:extLst>
          </p:cNvPr>
          <p:cNvSpPr txBox="1"/>
          <p:nvPr/>
        </p:nvSpPr>
        <p:spPr>
          <a:xfrm>
            <a:off x="4000525" y="1659987"/>
            <a:ext cx="902811" cy="307777"/>
          </a:xfrm>
          <a:prstGeom prst="rect">
            <a:avLst/>
          </a:prstGeom>
          <a:noFill/>
        </p:spPr>
        <p:txBody>
          <a:bodyPr wrap="none" rtlCol="0">
            <a:spAutoFit/>
          </a:bodyPr>
          <a:lstStyle/>
          <a:p>
            <a:r>
              <a:rPr lang="zh-CN" altLang="en-US" dirty="0"/>
              <a:t>测试概况</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par>
                          <p:cTn id="16" fill="hold">
                            <p:stCondLst>
                              <p:cond delay="1100"/>
                            </p:stCondLst>
                            <p:childTnLst>
                              <p:par>
                                <p:cTn id="17" presetID="42" presetClass="entr" presetSubtype="0" fill="hold" grpId="0" nodeType="afterEffect">
                                  <p:stCondLst>
                                    <p:cond delay="0"/>
                                  </p:stCondLst>
                                  <p:childTnLst>
                                    <p:set>
                                      <p:cBhvr>
                                        <p:cTn id="18" dur="1" fill="hold">
                                          <p:stCondLst>
                                            <p:cond delay="0"/>
                                          </p:stCondLst>
                                        </p:cTn>
                                        <p:tgtEl>
                                          <p:spTgt spid="5138"/>
                                        </p:tgtEl>
                                        <p:attrNameLst>
                                          <p:attrName>style.visibility</p:attrName>
                                        </p:attrNameLst>
                                      </p:cBhvr>
                                      <p:to>
                                        <p:strVal val="visible"/>
                                      </p:to>
                                    </p:set>
                                    <p:animEffect transition="in" filter="fade">
                                      <p:cBhvr>
                                        <p:cTn id="19" dur="1000"/>
                                        <p:tgtEl>
                                          <p:spTgt spid="5138"/>
                                        </p:tgtEl>
                                      </p:cBhvr>
                                    </p:animEffect>
                                    <p:anim calcmode="lin" valueType="num">
                                      <p:cBhvr>
                                        <p:cTn id="20" dur="1000" fill="hold"/>
                                        <p:tgtEl>
                                          <p:spTgt spid="5138"/>
                                        </p:tgtEl>
                                        <p:attrNameLst>
                                          <p:attrName>ppt_x</p:attrName>
                                        </p:attrNameLst>
                                      </p:cBhvr>
                                      <p:tavLst>
                                        <p:tav tm="0">
                                          <p:val>
                                            <p:strVal val="#ppt_x"/>
                                          </p:val>
                                        </p:tav>
                                        <p:tav tm="100000">
                                          <p:val>
                                            <p:strVal val="#ppt_x"/>
                                          </p:val>
                                        </p:tav>
                                      </p:tavLst>
                                    </p:anim>
                                    <p:anim calcmode="lin" valueType="num">
                                      <p:cBhvr>
                                        <p:cTn id="21"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软件测试</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07C1C341-C6D6-4FD2-96CB-70619404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C96DFC-1262-4B76-A3DA-3AF32E5F39D9}"/>
              </a:ext>
            </a:extLst>
          </p:cNvPr>
          <p:cNvSpPr txBox="1"/>
          <p:nvPr/>
        </p:nvSpPr>
        <p:spPr>
          <a:xfrm>
            <a:off x="3997329" y="965044"/>
            <a:ext cx="1261884" cy="307777"/>
          </a:xfrm>
          <a:prstGeom prst="rect">
            <a:avLst/>
          </a:prstGeom>
          <a:noFill/>
        </p:spPr>
        <p:txBody>
          <a:bodyPr wrap="none" rtlCol="0">
            <a:spAutoFit/>
          </a:bodyPr>
          <a:lstStyle/>
          <a:p>
            <a:r>
              <a:rPr lang="zh-CN" altLang="en-US" dirty="0"/>
              <a:t>终端测试概况</a:t>
            </a:r>
          </a:p>
        </p:txBody>
      </p:sp>
      <p:pic>
        <p:nvPicPr>
          <p:cNvPr id="8194" name="Picture 2" descr="QQ截图20180408221440">
            <a:extLst>
              <a:ext uri="{FF2B5EF4-FFF2-40B4-BE49-F238E27FC236}">
                <a16:creationId xmlns:a16="http://schemas.microsoft.com/office/drawing/2014/main" id="{CEEFD5ED-0C40-4540-BA49-D1A3F85A8A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808" y="1532731"/>
            <a:ext cx="541655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083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软件测试</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07C1C341-C6D6-4FD2-96CB-70619404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C96DFC-1262-4B76-A3DA-3AF32E5F39D9}"/>
              </a:ext>
            </a:extLst>
          </p:cNvPr>
          <p:cNvSpPr txBox="1"/>
          <p:nvPr/>
        </p:nvSpPr>
        <p:spPr>
          <a:xfrm>
            <a:off x="3997329" y="965044"/>
            <a:ext cx="1261884" cy="307777"/>
          </a:xfrm>
          <a:prstGeom prst="rect">
            <a:avLst/>
          </a:prstGeom>
          <a:noFill/>
        </p:spPr>
        <p:txBody>
          <a:bodyPr wrap="none" rtlCol="0">
            <a:spAutoFit/>
          </a:bodyPr>
          <a:lstStyle/>
          <a:p>
            <a:r>
              <a:rPr lang="zh-CN" altLang="en-US" dirty="0"/>
              <a:t>终端测试概况</a:t>
            </a:r>
          </a:p>
        </p:txBody>
      </p:sp>
    </p:spTree>
    <p:extLst>
      <p:ext uri="{BB962C8B-B14F-4D97-AF65-F5344CB8AC3E}">
        <p14:creationId xmlns:p14="http://schemas.microsoft.com/office/powerpoint/2010/main" val="20900635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5.2 </a:t>
            </a:r>
            <a:r>
              <a:rPr lang="zh-CN" altLang="en-US" sz="1700" b="1" dirty="0">
                <a:solidFill>
                  <a:srgbClr val="1B4367"/>
                </a:solidFill>
                <a:cs typeface="+mn-ea"/>
                <a:sym typeface="+mn-lt"/>
              </a:rPr>
              <a:t>软件测试</a:t>
            </a:r>
          </a:p>
        </p:txBody>
      </p:sp>
      <p:cxnSp>
        <p:nvCxnSpPr>
          <p:cNvPr id="25" name="直接连接符 2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07C1C341-C6D6-4FD2-96CB-70619404D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FC96DFC-1262-4B76-A3DA-3AF32E5F39D9}"/>
              </a:ext>
            </a:extLst>
          </p:cNvPr>
          <p:cNvSpPr txBox="1"/>
          <p:nvPr/>
        </p:nvSpPr>
        <p:spPr>
          <a:xfrm>
            <a:off x="3997329" y="965044"/>
            <a:ext cx="1261884" cy="307777"/>
          </a:xfrm>
          <a:prstGeom prst="rect">
            <a:avLst/>
          </a:prstGeom>
          <a:noFill/>
        </p:spPr>
        <p:txBody>
          <a:bodyPr wrap="none" rtlCol="0">
            <a:spAutoFit/>
          </a:bodyPr>
          <a:lstStyle/>
          <a:p>
            <a:r>
              <a:rPr lang="zh-CN" altLang="en-US" dirty="0"/>
              <a:t>性能测试概况</a:t>
            </a:r>
          </a:p>
        </p:txBody>
      </p:sp>
      <p:pic>
        <p:nvPicPr>
          <p:cNvPr id="9218" name="Picture 2" descr="QQ截图20180408221500">
            <a:extLst>
              <a:ext uri="{FF2B5EF4-FFF2-40B4-BE49-F238E27FC236}">
                <a16:creationId xmlns:a16="http://schemas.microsoft.com/office/drawing/2014/main" id="{59952CA6-32C1-4509-B9E8-0E4936454B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8030" y="1733502"/>
            <a:ext cx="574992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3319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后续工作展望</a:t>
            </a: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0" name="Picture 2" descr="C:\Users\HawkJia\Desktop\logo.png">
            <a:extLst>
              <a:ext uri="{FF2B5EF4-FFF2-40B4-BE49-F238E27FC236}">
                <a16:creationId xmlns:a16="http://schemas.microsoft.com/office/drawing/2014/main" id="{F6C5EB6C-A429-4FFB-ADD0-A6A38A72D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B4947F31-BD50-4809-AB29-B043A9DA075E}"/>
              </a:ext>
            </a:extLst>
          </p:cNvPr>
          <p:cNvSpPr txBox="1"/>
          <p:nvPr/>
        </p:nvSpPr>
        <p:spPr>
          <a:xfrm>
            <a:off x="1779563" y="1638886"/>
            <a:ext cx="5594855" cy="738664"/>
          </a:xfrm>
          <a:prstGeom prst="rect">
            <a:avLst/>
          </a:prstGeom>
          <a:noFill/>
        </p:spPr>
        <p:txBody>
          <a:bodyPr wrap="square" rtlCol="0">
            <a:spAutoFit/>
          </a:bodyPr>
          <a:lstStyle/>
          <a:p>
            <a:r>
              <a:rPr lang="zh-CN" altLang="en-US" dirty="0"/>
              <a:t>电子书阅读器基本上已经完成现有功能的测试，</a:t>
            </a:r>
            <a:endParaRPr lang="en-US" altLang="zh-CN" dirty="0"/>
          </a:p>
          <a:p>
            <a:r>
              <a:rPr lang="zh-CN" altLang="en-US" dirty="0"/>
              <a:t>在未来的日子里还将继续添加新的功能，完善各项功能模块，</a:t>
            </a:r>
            <a:endParaRPr lang="en-US" altLang="zh-CN" dirty="0"/>
          </a:p>
          <a:p>
            <a:r>
              <a:rPr lang="zh-CN" altLang="en-US" dirty="0"/>
              <a:t>修复和防止更多</a:t>
            </a:r>
            <a:r>
              <a:rPr lang="en-US" altLang="zh-CN" dirty="0"/>
              <a:t>bug</a:t>
            </a:r>
            <a:r>
              <a:rPr lang="zh-CN" altLang="en-US" dirty="0"/>
              <a:t>的产生，努力改善用户的体验。 </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
        <p:nvSpPr>
          <p:cNvPr id="2" name="文本框 1"/>
          <p:cNvSpPr txBox="1"/>
          <p:nvPr/>
        </p:nvSpPr>
        <p:spPr>
          <a:xfrm>
            <a:off x="3480466" y="2787026"/>
            <a:ext cx="2059781" cy="530915"/>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a:t>
            </a:r>
          </a:p>
        </p:txBody>
      </p:sp>
      <p:pic>
        <p:nvPicPr>
          <p:cNvPr id="4" name="Picture 2" descr="C:\Users\HawkJia\Desktop\logo.png">
            <a:extLst>
              <a:ext uri="{FF2B5EF4-FFF2-40B4-BE49-F238E27FC236}">
                <a16:creationId xmlns:a16="http://schemas.microsoft.com/office/drawing/2014/main" id="{5F1877C9-7436-4609-9F3E-0D78B11D2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3059" y="0"/>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3"/>
          <p:cNvSpPr>
            <a:spLocks noChangeArrowheads="1"/>
          </p:cNvSpPr>
          <p:nvPr/>
        </p:nvSpPr>
        <p:spPr bwMode="auto">
          <a:xfrm>
            <a:off x="4972759" y="1033692"/>
            <a:ext cx="4171241" cy="2402844"/>
          </a:xfrm>
          <a:prstGeom prst="rect">
            <a:avLst/>
          </a:prstGeom>
          <a:solidFill>
            <a:srgbClr val="1B4367"/>
          </a:solidFill>
          <a:ln w="9525">
            <a:noFill/>
            <a:bevel/>
            <a:headEnd/>
            <a:tailEnd/>
          </a:ln>
        </p:spPr>
        <p:txBody>
          <a:bodyPr lIns="68580" tIns="34290" rIns="68580" bIns="34290"/>
          <a:lstStyle/>
          <a:p>
            <a:pPr eaLnBrk="1" hangingPunct="1"/>
            <a:endParaRPr lang="zh-CN" altLang="en-US">
              <a:cs typeface="+mn-ea"/>
              <a:sym typeface="+mn-lt"/>
            </a:endParaRPr>
          </a:p>
        </p:txBody>
      </p:sp>
      <p:sp>
        <p:nvSpPr>
          <p:cNvPr id="12" name="文本框 11"/>
          <p:cNvSpPr txBox="1"/>
          <p:nvPr/>
        </p:nvSpPr>
        <p:spPr>
          <a:xfrm>
            <a:off x="5133552" y="1680611"/>
            <a:ext cx="3417595"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小说阅读器是一款运行在</a:t>
            </a:r>
            <a:r>
              <a:rPr lang="en-US" altLang="zh-CN" sz="1000" dirty="0">
                <a:solidFill>
                  <a:schemeClr val="bg1"/>
                </a:solidFill>
                <a:cs typeface="+mn-ea"/>
                <a:sym typeface="+mn-lt"/>
              </a:rPr>
              <a:t>Android</a:t>
            </a:r>
            <a:r>
              <a:rPr lang="zh-CN" altLang="en-US" sz="1000" dirty="0">
                <a:solidFill>
                  <a:schemeClr val="bg1"/>
                </a:solidFill>
                <a:cs typeface="+mn-ea"/>
                <a:sym typeface="+mn-lt"/>
              </a:rPr>
              <a:t>系统上的电子书阅读器，主要作用是方便用户随时随地的阅读文学作品。最及时的获取到作者的最新推送。用户和用户还可以在这里一起交流阅读感受，看书心得。</a:t>
            </a:r>
            <a:endParaRPr lang="en-US" altLang="zh-CN" sz="1000" dirty="0">
              <a:solidFill>
                <a:schemeClr val="bg1"/>
              </a:solidFill>
              <a:cs typeface="+mn-ea"/>
              <a:sym typeface="+mn-lt"/>
            </a:endParaRPr>
          </a:p>
        </p:txBody>
      </p:sp>
      <p:sp>
        <p:nvSpPr>
          <p:cNvPr id="18" name="矩形 23"/>
          <p:cNvSpPr>
            <a:spLocks noChangeArrowheads="1"/>
          </p:cNvSpPr>
          <p:nvPr/>
        </p:nvSpPr>
        <p:spPr bwMode="auto">
          <a:xfrm>
            <a:off x="1" y="1033692"/>
            <a:ext cx="4972758" cy="240284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w="9525">
            <a:noFill/>
            <a:bevel/>
            <a:headEnd/>
            <a:tailEnd/>
          </a:ln>
        </p:spPr>
        <p:txBody>
          <a:bodyPr lIns="68580" tIns="34290" rIns="68580" bIns="34290"/>
          <a:lstStyle/>
          <a:p>
            <a:pPr eaLnBrk="1" hangingPunct="1"/>
            <a:endParaRPr lang="zh-CN" altLang="en-US">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1.1 </a:t>
            </a:r>
            <a:r>
              <a:rPr lang="zh-CN" altLang="en-US" sz="1700" b="1" dirty="0">
                <a:solidFill>
                  <a:srgbClr val="1B4367"/>
                </a:solidFill>
                <a:cs typeface="+mn-ea"/>
                <a:sym typeface="+mn-lt"/>
              </a:rPr>
              <a:t>论文研究主要内容</a:t>
            </a:r>
          </a:p>
        </p:txBody>
      </p:sp>
      <p:sp>
        <p:nvSpPr>
          <p:cNvPr id="106" name="TextBox 1210"/>
          <p:cNvSpPr/>
          <p:nvPr/>
        </p:nvSpPr>
        <p:spPr>
          <a:xfrm>
            <a:off x="1204070" y="3685791"/>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服务端概述</a:t>
            </a:r>
          </a:p>
        </p:txBody>
      </p:sp>
      <p:sp>
        <p:nvSpPr>
          <p:cNvPr id="107" name="文本框 11"/>
          <p:cNvSpPr txBox="1"/>
          <p:nvPr/>
        </p:nvSpPr>
        <p:spPr>
          <a:xfrm>
            <a:off x="1204069" y="3970982"/>
            <a:ext cx="3106095"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服务器采用的是阿里云的云服务器，自行设计了数据库，可以实时的同步保存用户的书架数据以及浏览记录等数据。只要用户使用自己的用户名和密码登录软件，就可以看到自己保存的书架信息等。</a:t>
            </a:r>
            <a:endParaRPr lang="en-US" altLang="zh-CN" sz="1000" dirty="0">
              <a:solidFill>
                <a:schemeClr val="tx1">
                  <a:lumMod val="75000"/>
                  <a:lumOff val="25000"/>
                </a:schemeClr>
              </a:solidFill>
              <a:cs typeface="+mn-ea"/>
              <a:sym typeface="+mn-lt"/>
            </a:endParaRPr>
          </a:p>
        </p:txBody>
      </p:sp>
      <p:grpSp>
        <p:nvGrpSpPr>
          <p:cNvPr id="108" name="组合 107"/>
          <p:cNvGrpSpPr/>
          <p:nvPr/>
        </p:nvGrpSpPr>
        <p:grpSpPr>
          <a:xfrm>
            <a:off x="765928" y="3671819"/>
            <a:ext cx="448164" cy="368593"/>
            <a:chOff x="5630584" y="966369"/>
            <a:chExt cx="476097" cy="391567"/>
          </a:xfrm>
          <a:solidFill>
            <a:srgbClr val="1B4367"/>
          </a:solidFill>
        </p:grpSpPr>
        <p:sp>
          <p:nvSpPr>
            <p:cNvPr id="109" name="椭圆 108"/>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0"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01</a:t>
              </a:r>
            </a:p>
          </p:txBody>
        </p:sp>
      </p:grpSp>
      <p:sp>
        <p:nvSpPr>
          <p:cNvPr id="111" name="TextBox 1210"/>
          <p:cNvSpPr/>
          <p:nvPr/>
        </p:nvSpPr>
        <p:spPr>
          <a:xfrm>
            <a:off x="5344562" y="3679857"/>
            <a:ext cx="1036181"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rgbClr val="1B4367"/>
                </a:solidFill>
                <a:cs typeface="+mn-ea"/>
                <a:sym typeface="+mn-lt"/>
              </a:rPr>
              <a:t>客户端概述</a:t>
            </a:r>
          </a:p>
        </p:txBody>
      </p:sp>
      <p:sp>
        <p:nvSpPr>
          <p:cNvPr id="112" name="文本框 11"/>
          <p:cNvSpPr txBox="1"/>
          <p:nvPr/>
        </p:nvSpPr>
        <p:spPr>
          <a:xfrm>
            <a:off x="5344561" y="3965048"/>
            <a:ext cx="3106095" cy="821122"/>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tx1">
                    <a:lumMod val="75000"/>
                    <a:lumOff val="25000"/>
                  </a:schemeClr>
                </a:solidFill>
                <a:cs typeface="+mn-ea"/>
                <a:sym typeface="+mn-lt"/>
              </a:rPr>
              <a:t>客户端是基于</a:t>
            </a:r>
            <a:r>
              <a:rPr lang="en-US" altLang="zh-CN" sz="1000" dirty="0">
                <a:solidFill>
                  <a:schemeClr val="tx1">
                    <a:lumMod val="75000"/>
                    <a:lumOff val="25000"/>
                  </a:schemeClr>
                </a:solidFill>
                <a:cs typeface="+mn-ea"/>
                <a:sym typeface="+mn-lt"/>
              </a:rPr>
              <a:t>Android</a:t>
            </a:r>
            <a:r>
              <a:rPr lang="zh-CN" altLang="en-US" sz="1000" dirty="0">
                <a:solidFill>
                  <a:schemeClr val="tx1">
                    <a:lumMod val="75000"/>
                    <a:lumOff val="25000"/>
                  </a:schemeClr>
                </a:solidFill>
                <a:cs typeface="+mn-ea"/>
                <a:sym typeface="+mn-lt"/>
              </a:rPr>
              <a:t>系统的，选用了现在流行的</a:t>
            </a:r>
            <a:r>
              <a:rPr lang="en-US" altLang="zh-CN" sz="1000" dirty="0">
                <a:solidFill>
                  <a:schemeClr val="tx1">
                    <a:lumMod val="75000"/>
                    <a:lumOff val="25000"/>
                  </a:schemeClr>
                </a:solidFill>
                <a:cs typeface="+mn-ea"/>
                <a:sym typeface="+mn-lt"/>
              </a:rPr>
              <a:t>MVP</a:t>
            </a:r>
            <a:r>
              <a:rPr lang="zh-CN" altLang="en-US" sz="1000" dirty="0">
                <a:solidFill>
                  <a:schemeClr val="tx1">
                    <a:lumMod val="75000"/>
                    <a:lumOff val="25000"/>
                  </a:schemeClr>
                </a:solidFill>
                <a:cs typeface="+mn-ea"/>
                <a:sym typeface="+mn-lt"/>
              </a:rPr>
              <a:t>架构。整体设计与实现都严格遵循了官方的材料设计原则，充分保证了系统的美观性、易用性、流畅性。</a:t>
            </a:r>
            <a:endParaRPr lang="en-US" altLang="zh-CN" sz="1000" dirty="0">
              <a:solidFill>
                <a:schemeClr val="tx1">
                  <a:lumMod val="75000"/>
                  <a:lumOff val="25000"/>
                </a:schemeClr>
              </a:solidFill>
              <a:cs typeface="+mn-ea"/>
              <a:sym typeface="+mn-lt"/>
            </a:endParaRPr>
          </a:p>
        </p:txBody>
      </p:sp>
      <p:grpSp>
        <p:nvGrpSpPr>
          <p:cNvPr id="113" name="组合 112"/>
          <p:cNvGrpSpPr/>
          <p:nvPr/>
        </p:nvGrpSpPr>
        <p:grpSpPr>
          <a:xfrm>
            <a:off x="4906420" y="3665885"/>
            <a:ext cx="448164" cy="368593"/>
            <a:chOff x="5630584" y="966369"/>
            <a:chExt cx="476097" cy="391567"/>
          </a:xfrm>
          <a:solidFill>
            <a:srgbClr val="1B4367"/>
          </a:solidFill>
        </p:grpSpPr>
        <p:sp>
          <p:nvSpPr>
            <p:cNvPr id="114" name="椭圆 113"/>
            <p:cNvSpPr/>
            <p:nvPr/>
          </p:nvSpPr>
          <p:spPr>
            <a:xfrm>
              <a:off x="5673454" y="966369"/>
              <a:ext cx="391567" cy="391567"/>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cs typeface="+mn-ea"/>
                <a:sym typeface="+mn-lt"/>
              </a:endParaRPr>
            </a:p>
          </p:txBody>
        </p:sp>
        <p:sp>
          <p:nvSpPr>
            <p:cNvPr id="115" name="文本框 17"/>
            <p:cNvSpPr txBox="1"/>
            <p:nvPr/>
          </p:nvSpPr>
          <p:spPr>
            <a:xfrm>
              <a:off x="5630584" y="1004389"/>
              <a:ext cx="476097" cy="343308"/>
            </a:xfrm>
            <a:prstGeom prst="rect">
              <a:avLst/>
            </a:prstGeom>
            <a:noFill/>
            <a:ln>
              <a:noFill/>
            </a:ln>
          </p:spPr>
          <p:txBody>
            <a:bodyPr wrap="square" rtlCol="0">
              <a:spAutoFit/>
            </a:bodyPr>
            <a:lstStyle/>
            <a:p>
              <a:pPr algn="ctr">
                <a:defRPr/>
              </a:pPr>
              <a:r>
                <a:rPr lang="en-US" altLang="zh-CN" sz="1500" dirty="0">
                  <a:solidFill>
                    <a:schemeClr val="bg1"/>
                  </a:solidFill>
                  <a:cs typeface="+mn-ea"/>
                  <a:sym typeface="+mn-lt"/>
                </a:rPr>
                <a:t>02</a:t>
              </a:r>
            </a:p>
          </p:txBody>
        </p:sp>
      </p:gr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19" name="Picture 2" descr="C:\Users\HawkJia\Desktop\logo.png">
            <a:extLst>
              <a:ext uri="{FF2B5EF4-FFF2-40B4-BE49-F238E27FC236}">
                <a16:creationId xmlns:a16="http://schemas.microsoft.com/office/drawing/2014/main" id="{C4C0443B-E5AD-405A-984A-0F052D432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300"/>
                            </p:stCondLst>
                            <p:childTnLst>
                              <p:par>
                                <p:cTn id="17" presetID="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1800"/>
                            </p:stCondLst>
                            <p:childTnLst>
                              <p:par>
                                <p:cTn id="26" presetID="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1+#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2300"/>
                            </p:stCondLst>
                            <p:childTnLst>
                              <p:par>
                                <p:cTn id="31" presetID="53" presetClass="entr" presetSubtype="16" fill="hold" nodeType="afterEffect">
                                  <p:stCondLst>
                                    <p:cond delay="0"/>
                                  </p:stCondLst>
                                  <p:childTnLst>
                                    <p:set>
                                      <p:cBhvr>
                                        <p:cTn id="32" dur="1" fill="hold">
                                          <p:stCondLst>
                                            <p:cond delay="0"/>
                                          </p:stCondLst>
                                        </p:cTn>
                                        <p:tgtEl>
                                          <p:spTgt spid="108"/>
                                        </p:tgtEl>
                                        <p:attrNameLst>
                                          <p:attrName>style.visibility</p:attrName>
                                        </p:attrNameLst>
                                      </p:cBhvr>
                                      <p:to>
                                        <p:strVal val="visible"/>
                                      </p:to>
                                    </p:set>
                                    <p:anim calcmode="lin" valueType="num">
                                      <p:cBhvr>
                                        <p:cTn id="33" dur="500" fill="hold"/>
                                        <p:tgtEl>
                                          <p:spTgt spid="108"/>
                                        </p:tgtEl>
                                        <p:attrNameLst>
                                          <p:attrName>ppt_w</p:attrName>
                                        </p:attrNameLst>
                                      </p:cBhvr>
                                      <p:tavLst>
                                        <p:tav tm="0">
                                          <p:val>
                                            <p:fltVal val="0"/>
                                          </p:val>
                                        </p:tav>
                                        <p:tav tm="100000">
                                          <p:val>
                                            <p:strVal val="#ppt_w"/>
                                          </p:val>
                                        </p:tav>
                                      </p:tavLst>
                                    </p:anim>
                                    <p:anim calcmode="lin" valueType="num">
                                      <p:cBhvr>
                                        <p:cTn id="34" dur="500" fill="hold"/>
                                        <p:tgtEl>
                                          <p:spTgt spid="108"/>
                                        </p:tgtEl>
                                        <p:attrNameLst>
                                          <p:attrName>ppt_h</p:attrName>
                                        </p:attrNameLst>
                                      </p:cBhvr>
                                      <p:tavLst>
                                        <p:tav tm="0">
                                          <p:val>
                                            <p:fltVal val="0"/>
                                          </p:val>
                                        </p:tav>
                                        <p:tav tm="100000">
                                          <p:val>
                                            <p:strVal val="#ppt_h"/>
                                          </p:val>
                                        </p:tav>
                                      </p:tavLst>
                                    </p:anim>
                                    <p:animEffect transition="in" filter="fade">
                                      <p:cBhvr>
                                        <p:cTn id="35" dur="500"/>
                                        <p:tgtEl>
                                          <p:spTgt spid="108"/>
                                        </p:tgtEl>
                                      </p:cBhvr>
                                    </p:animEffect>
                                  </p:childTnLst>
                                </p:cTn>
                              </p:par>
                            </p:childTnLst>
                          </p:cTn>
                        </p:par>
                        <p:par>
                          <p:cTn id="36" fill="hold">
                            <p:stCondLst>
                              <p:cond delay="2800"/>
                            </p:stCondLst>
                            <p:childTnLst>
                              <p:par>
                                <p:cTn id="37" presetID="12" presetClass="entr" presetSubtype="1" fill="hold" grpId="0" nodeType="afterEffect">
                                  <p:stCondLst>
                                    <p:cond delay="0"/>
                                  </p:stCondLst>
                                  <p:childTnLst>
                                    <p:set>
                                      <p:cBhvr>
                                        <p:cTn id="38" dur="1" fill="hold">
                                          <p:stCondLst>
                                            <p:cond delay="0"/>
                                          </p:stCondLst>
                                        </p:cTn>
                                        <p:tgtEl>
                                          <p:spTgt spid="106"/>
                                        </p:tgtEl>
                                        <p:attrNameLst>
                                          <p:attrName>style.visibility</p:attrName>
                                        </p:attrNameLst>
                                      </p:cBhvr>
                                      <p:to>
                                        <p:strVal val="visible"/>
                                      </p:to>
                                    </p:set>
                                    <p:anim calcmode="lin" valueType="num">
                                      <p:cBhvr additive="base">
                                        <p:cTn id="39" dur="500"/>
                                        <p:tgtEl>
                                          <p:spTgt spid="106"/>
                                        </p:tgtEl>
                                        <p:attrNameLst>
                                          <p:attrName>ppt_y</p:attrName>
                                        </p:attrNameLst>
                                      </p:cBhvr>
                                      <p:tavLst>
                                        <p:tav tm="0">
                                          <p:val>
                                            <p:strVal val="#ppt_y-#ppt_h*1.125000"/>
                                          </p:val>
                                        </p:tav>
                                        <p:tav tm="100000">
                                          <p:val>
                                            <p:strVal val="#ppt_y"/>
                                          </p:val>
                                        </p:tav>
                                      </p:tavLst>
                                    </p:anim>
                                    <p:animEffect transition="in" filter="wipe(down)">
                                      <p:cBhvr>
                                        <p:cTn id="40" dur="500"/>
                                        <p:tgtEl>
                                          <p:spTgt spid="106"/>
                                        </p:tgtEl>
                                      </p:cBhvr>
                                    </p:animEffect>
                                  </p:childTnLst>
                                </p:cTn>
                              </p:par>
                            </p:childTnLst>
                          </p:cTn>
                        </p:par>
                        <p:par>
                          <p:cTn id="41" fill="hold">
                            <p:stCondLst>
                              <p:cond delay="3300"/>
                            </p:stCondLst>
                            <p:childTnLst>
                              <p:par>
                                <p:cTn id="42" presetID="2" presetClass="entr" presetSubtype="2" fill="hold" grpId="0" nodeType="afterEffect">
                                  <p:stCondLst>
                                    <p:cond delay="0"/>
                                  </p:stCondLst>
                                  <p:childTnLst>
                                    <p:set>
                                      <p:cBhvr>
                                        <p:cTn id="43" dur="1" fill="hold">
                                          <p:stCondLst>
                                            <p:cond delay="0"/>
                                          </p:stCondLst>
                                        </p:cTn>
                                        <p:tgtEl>
                                          <p:spTgt spid="107"/>
                                        </p:tgtEl>
                                        <p:attrNameLst>
                                          <p:attrName>style.visibility</p:attrName>
                                        </p:attrNameLst>
                                      </p:cBhvr>
                                      <p:to>
                                        <p:strVal val="visible"/>
                                      </p:to>
                                    </p:set>
                                    <p:anim calcmode="lin" valueType="num">
                                      <p:cBhvr additive="base">
                                        <p:cTn id="44" dur="500" fill="hold"/>
                                        <p:tgtEl>
                                          <p:spTgt spid="107"/>
                                        </p:tgtEl>
                                        <p:attrNameLst>
                                          <p:attrName>ppt_x</p:attrName>
                                        </p:attrNameLst>
                                      </p:cBhvr>
                                      <p:tavLst>
                                        <p:tav tm="0">
                                          <p:val>
                                            <p:strVal val="1+#ppt_w/2"/>
                                          </p:val>
                                        </p:tav>
                                        <p:tav tm="100000">
                                          <p:val>
                                            <p:strVal val="#ppt_x"/>
                                          </p:val>
                                        </p:tav>
                                      </p:tavLst>
                                    </p:anim>
                                    <p:anim calcmode="lin" valueType="num">
                                      <p:cBhvr additive="base">
                                        <p:cTn id="45" dur="500" fill="hold"/>
                                        <p:tgtEl>
                                          <p:spTgt spid="107"/>
                                        </p:tgtEl>
                                        <p:attrNameLst>
                                          <p:attrName>ppt_y</p:attrName>
                                        </p:attrNameLst>
                                      </p:cBhvr>
                                      <p:tavLst>
                                        <p:tav tm="0">
                                          <p:val>
                                            <p:strVal val="#ppt_y"/>
                                          </p:val>
                                        </p:tav>
                                        <p:tav tm="100000">
                                          <p:val>
                                            <p:strVal val="#ppt_y"/>
                                          </p:val>
                                        </p:tav>
                                      </p:tavLst>
                                    </p:anim>
                                  </p:childTnLst>
                                </p:cTn>
                              </p:par>
                            </p:childTnLst>
                          </p:cTn>
                        </p:par>
                        <p:par>
                          <p:cTn id="46" fill="hold">
                            <p:stCondLst>
                              <p:cond delay="3800"/>
                            </p:stCondLst>
                            <p:childTnLst>
                              <p:par>
                                <p:cTn id="47" presetID="53" presetClass="entr" presetSubtype="16" fill="hold" nodeType="afterEffect">
                                  <p:stCondLst>
                                    <p:cond delay="0"/>
                                  </p:stCondLst>
                                  <p:childTnLst>
                                    <p:set>
                                      <p:cBhvr>
                                        <p:cTn id="48" dur="1" fill="hold">
                                          <p:stCondLst>
                                            <p:cond delay="0"/>
                                          </p:stCondLst>
                                        </p:cTn>
                                        <p:tgtEl>
                                          <p:spTgt spid="113"/>
                                        </p:tgtEl>
                                        <p:attrNameLst>
                                          <p:attrName>style.visibility</p:attrName>
                                        </p:attrNameLst>
                                      </p:cBhvr>
                                      <p:to>
                                        <p:strVal val="visible"/>
                                      </p:to>
                                    </p:set>
                                    <p:anim calcmode="lin" valueType="num">
                                      <p:cBhvr>
                                        <p:cTn id="49" dur="500" fill="hold"/>
                                        <p:tgtEl>
                                          <p:spTgt spid="113"/>
                                        </p:tgtEl>
                                        <p:attrNameLst>
                                          <p:attrName>ppt_w</p:attrName>
                                        </p:attrNameLst>
                                      </p:cBhvr>
                                      <p:tavLst>
                                        <p:tav tm="0">
                                          <p:val>
                                            <p:fltVal val="0"/>
                                          </p:val>
                                        </p:tav>
                                        <p:tav tm="100000">
                                          <p:val>
                                            <p:strVal val="#ppt_w"/>
                                          </p:val>
                                        </p:tav>
                                      </p:tavLst>
                                    </p:anim>
                                    <p:anim calcmode="lin" valueType="num">
                                      <p:cBhvr>
                                        <p:cTn id="50" dur="500" fill="hold"/>
                                        <p:tgtEl>
                                          <p:spTgt spid="113"/>
                                        </p:tgtEl>
                                        <p:attrNameLst>
                                          <p:attrName>ppt_h</p:attrName>
                                        </p:attrNameLst>
                                      </p:cBhvr>
                                      <p:tavLst>
                                        <p:tav tm="0">
                                          <p:val>
                                            <p:fltVal val="0"/>
                                          </p:val>
                                        </p:tav>
                                        <p:tav tm="100000">
                                          <p:val>
                                            <p:strVal val="#ppt_h"/>
                                          </p:val>
                                        </p:tav>
                                      </p:tavLst>
                                    </p:anim>
                                    <p:animEffect transition="in" filter="fade">
                                      <p:cBhvr>
                                        <p:cTn id="51" dur="500"/>
                                        <p:tgtEl>
                                          <p:spTgt spid="113"/>
                                        </p:tgtEl>
                                      </p:cBhvr>
                                    </p:animEffect>
                                  </p:childTnLst>
                                </p:cTn>
                              </p:par>
                            </p:childTnLst>
                          </p:cTn>
                        </p:par>
                        <p:par>
                          <p:cTn id="52" fill="hold">
                            <p:stCondLst>
                              <p:cond delay="4300"/>
                            </p:stCondLst>
                            <p:childTnLst>
                              <p:par>
                                <p:cTn id="53" presetID="12" presetClass="entr" presetSubtype="1" fill="hold" grpId="0" nodeType="afterEffect">
                                  <p:stCondLst>
                                    <p:cond delay="0"/>
                                  </p:stCondLst>
                                  <p:childTnLst>
                                    <p:set>
                                      <p:cBhvr>
                                        <p:cTn id="54" dur="1" fill="hold">
                                          <p:stCondLst>
                                            <p:cond delay="0"/>
                                          </p:stCondLst>
                                        </p:cTn>
                                        <p:tgtEl>
                                          <p:spTgt spid="111"/>
                                        </p:tgtEl>
                                        <p:attrNameLst>
                                          <p:attrName>style.visibility</p:attrName>
                                        </p:attrNameLst>
                                      </p:cBhvr>
                                      <p:to>
                                        <p:strVal val="visible"/>
                                      </p:to>
                                    </p:set>
                                    <p:anim calcmode="lin" valueType="num">
                                      <p:cBhvr additive="base">
                                        <p:cTn id="55" dur="500"/>
                                        <p:tgtEl>
                                          <p:spTgt spid="111"/>
                                        </p:tgtEl>
                                        <p:attrNameLst>
                                          <p:attrName>ppt_y</p:attrName>
                                        </p:attrNameLst>
                                      </p:cBhvr>
                                      <p:tavLst>
                                        <p:tav tm="0">
                                          <p:val>
                                            <p:strVal val="#ppt_y-#ppt_h*1.125000"/>
                                          </p:val>
                                        </p:tav>
                                        <p:tav tm="100000">
                                          <p:val>
                                            <p:strVal val="#ppt_y"/>
                                          </p:val>
                                        </p:tav>
                                      </p:tavLst>
                                    </p:anim>
                                    <p:animEffect transition="in" filter="wipe(down)">
                                      <p:cBhvr>
                                        <p:cTn id="56" dur="500"/>
                                        <p:tgtEl>
                                          <p:spTgt spid="111"/>
                                        </p:tgtEl>
                                      </p:cBhvr>
                                    </p:animEffect>
                                  </p:childTnLst>
                                </p:cTn>
                              </p:par>
                            </p:childTnLst>
                          </p:cTn>
                        </p:par>
                        <p:par>
                          <p:cTn id="57" fill="hold">
                            <p:stCondLst>
                              <p:cond delay="4800"/>
                            </p:stCondLst>
                            <p:childTnLst>
                              <p:par>
                                <p:cTn id="58" presetID="2" presetClass="entr" presetSubtype="2" fill="hold" grpId="0" nodeType="afterEffect">
                                  <p:stCondLst>
                                    <p:cond delay="0"/>
                                  </p:stCondLst>
                                  <p:childTnLst>
                                    <p:set>
                                      <p:cBhvr>
                                        <p:cTn id="59" dur="1" fill="hold">
                                          <p:stCondLst>
                                            <p:cond delay="0"/>
                                          </p:stCondLst>
                                        </p:cTn>
                                        <p:tgtEl>
                                          <p:spTgt spid="112"/>
                                        </p:tgtEl>
                                        <p:attrNameLst>
                                          <p:attrName>style.visibility</p:attrName>
                                        </p:attrNameLst>
                                      </p:cBhvr>
                                      <p:to>
                                        <p:strVal val="visible"/>
                                      </p:to>
                                    </p:set>
                                    <p:anim calcmode="lin" valueType="num">
                                      <p:cBhvr additive="base">
                                        <p:cTn id="60" dur="500" fill="hold"/>
                                        <p:tgtEl>
                                          <p:spTgt spid="112"/>
                                        </p:tgtEl>
                                        <p:attrNameLst>
                                          <p:attrName>ppt_x</p:attrName>
                                        </p:attrNameLst>
                                      </p:cBhvr>
                                      <p:tavLst>
                                        <p:tav tm="0">
                                          <p:val>
                                            <p:strVal val="1+#ppt_w/2"/>
                                          </p:val>
                                        </p:tav>
                                        <p:tav tm="100000">
                                          <p:val>
                                            <p:strVal val="#ppt_x"/>
                                          </p:val>
                                        </p:tav>
                                      </p:tavLst>
                                    </p:anim>
                                    <p:anim calcmode="lin" valueType="num">
                                      <p:cBhvr additive="base">
                                        <p:cTn id="61"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12" grpId="0"/>
      <p:bldP spid="18" grpId="0" animBg="1" autoUpdateAnimBg="0"/>
      <p:bldP spid="16" grpId="0"/>
      <p:bldP spid="106" grpId="0"/>
      <p:bldP spid="107"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1.2 </a:t>
            </a:r>
            <a:r>
              <a:rPr lang="zh-CN" altLang="en-US" sz="1700" b="1" dirty="0">
                <a:solidFill>
                  <a:srgbClr val="1B4367"/>
                </a:solidFill>
                <a:cs typeface="+mn-ea"/>
                <a:sym typeface="+mn-lt"/>
              </a:rPr>
              <a:t>国内外现状</a:t>
            </a: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1A96745-60DD-441A-852B-ABEF855E8D4C}"/>
              </a:ext>
            </a:extLst>
          </p:cNvPr>
          <p:cNvSpPr txBox="1"/>
          <p:nvPr/>
        </p:nvSpPr>
        <p:spPr>
          <a:xfrm>
            <a:off x="774478" y="1581044"/>
            <a:ext cx="8084264" cy="1600438"/>
          </a:xfrm>
          <a:prstGeom prst="rect">
            <a:avLst/>
          </a:prstGeom>
          <a:noFill/>
        </p:spPr>
        <p:txBody>
          <a:bodyPr wrap="none" rtlCol="0">
            <a:spAutoFit/>
          </a:bodyPr>
          <a:lstStyle/>
          <a:p>
            <a:r>
              <a:rPr lang="zh-CN" altLang="en-US" dirty="0"/>
              <a:t>近年来，移动终端已经成为人们生活中不可缺少的数字设备，手机更是做到了人手一个。</a:t>
            </a:r>
            <a:endParaRPr lang="en-US" altLang="zh-CN" dirty="0"/>
          </a:p>
          <a:p>
            <a:r>
              <a:rPr lang="zh-CN" altLang="en-US" dirty="0"/>
              <a:t>电子阅读是一种新兴的阅读形式，它有着携带方便、存储量大、便于分享、阅读方便、字体大小</a:t>
            </a:r>
            <a:endParaRPr lang="en-US" altLang="zh-CN" dirty="0"/>
          </a:p>
          <a:p>
            <a:r>
              <a:rPr lang="zh-CN" altLang="en-US" dirty="0"/>
              <a:t>和背景可设置等优点。</a:t>
            </a:r>
            <a:endParaRPr lang="en-US" altLang="zh-CN" dirty="0"/>
          </a:p>
          <a:p>
            <a:endParaRPr lang="en-US" altLang="zh-CN" dirty="0"/>
          </a:p>
          <a:p>
            <a:r>
              <a:rPr lang="zh-CN" altLang="en-US" dirty="0"/>
              <a:t>目前，许多手机电子书阅读软件已经出现在市场上，一些电子书阅读软件的功能已经比较完善，当然</a:t>
            </a:r>
            <a:endParaRPr lang="en-US" altLang="zh-CN" dirty="0"/>
          </a:p>
          <a:p>
            <a:r>
              <a:rPr lang="zh-CN" altLang="en-US" dirty="0"/>
              <a:t>还有很多需要完善的地方。例如沉浸式体验不够、书籍太少、排版不是很好等。</a:t>
            </a:r>
            <a:endParaRPr lang="en-US" altLang="zh-CN" dirty="0"/>
          </a:p>
          <a:p>
            <a:r>
              <a:rPr lang="zh-CN" altLang="en-US" dirty="0"/>
              <a:t>但是作为一种新的方式，它正在高速的发展，相信未来会更好。</a:t>
            </a:r>
          </a:p>
        </p:txBody>
      </p:sp>
    </p:spTree>
    <p:extLst>
      <p:ext uri="{BB962C8B-B14F-4D97-AF65-F5344CB8AC3E}">
        <p14:creationId xmlns:p14="http://schemas.microsoft.com/office/powerpoint/2010/main" val="423343798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21986" y="1337151"/>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6119" y="3101878"/>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关键技术介绍</a:t>
            </a:r>
          </a:p>
        </p:txBody>
      </p:sp>
      <p:sp>
        <p:nvSpPr>
          <p:cNvPr id="105" name="文本框 11"/>
          <p:cNvSpPr txBox="1"/>
          <p:nvPr/>
        </p:nvSpPr>
        <p:spPr>
          <a:xfrm>
            <a:off x="3715827" y="1823135"/>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pic>
        <p:nvPicPr>
          <p:cNvPr id="6" name="Picture 2" descr="C:\Users\HawkJia\Desktop\logo.png">
            <a:extLst>
              <a:ext uri="{FF2B5EF4-FFF2-40B4-BE49-F238E27FC236}">
                <a16:creationId xmlns:a16="http://schemas.microsoft.com/office/drawing/2014/main" id="{6C4B06E3-6150-4A88-AE29-2C36695BE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0196" y="0"/>
            <a:ext cx="658906" cy="6589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6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1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2.1 MySQL</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C2E86E-907F-4B6F-A226-4E8FDA1816B0}"/>
              </a:ext>
            </a:extLst>
          </p:cNvPr>
          <p:cNvSpPr txBox="1"/>
          <p:nvPr/>
        </p:nvSpPr>
        <p:spPr>
          <a:xfrm>
            <a:off x="1014607" y="1545265"/>
            <a:ext cx="8048998" cy="1169551"/>
          </a:xfrm>
          <a:prstGeom prst="rect">
            <a:avLst/>
          </a:prstGeom>
          <a:noFill/>
        </p:spPr>
        <p:txBody>
          <a:bodyPr wrap="none" rtlCol="0">
            <a:spAutoFit/>
          </a:bodyPr>
          <a:lstStyle/>
          <a:p>
            <a:r>
              <a:rPr lang="en-US" altLang="zh-CN" dirty="0"/>
              <a:t>MySQL</a:t>
            </a:r>
            <a:r>
              <a:rPr lang="zh-CN" altLang="en-US" dirty="0"/>
              <a:t>是一个流行的开源数据库，现在属于</a:t>
            </a:r>
            <a:r>
              <a:rPr lang="en-US" altLang="zh-CN" dirty="0"/>
              <a:t>Oracle</a:t>
            </a:r>
            <a:r>
              <a:rPr lang="zh-CN" altLang="en-US" dirty="0"/>
              <a:t>公司。</a:t>
            </a:r>
            <a:endParaRPr lang="en-US" altLang="zh-CN" dirty="0"/>
          </a:p>
          <a:p>
            <a:r>
              <a:rPr lang="zh-CN" altLang="en-US" dirty="0"/>
              <a:t>正是因为</a:t>
            </a:r>
            <a:r>
              <a:rPr lang="en-US" altLang="zh-CN" dirty="0"/>
              <a:t>MySQL</a:t>
            </a:r>
            <a:r>
              <a:rPr lang="zh-CN" altLang="en-US" dirty="0"/>
              <a:t>的开源，任何一个人都可以使用</a:t>
            </a:r>
            <a:r>
              <a:rPr lang="en-US" altLang="zh-CN" dirty="0"/>
              <a:t>MySQL</a:t>
            </a:r>
            <a:r>
              <a:rPr lang="zh-CN" altLang="en-US" dirty="0"/>
              <a:t>而不用支付，这也是很多公司使用的原因。</a:t>
            </a:r>
            <a:endParaRPr lang="en-US" altLang="zh-CN" dirty="0"/>
          </a:p>
          <a:p>
            <a:endParaRPr lang="en-US" altLang="zh-CN" dirty="0"/>
          </a:p>
          <a:p>
            <a:r>
              <a:rPr lang="zh-CN" altLang="en-US" dirty="0"/>
              <a:t>因为其访问速度快、体积小、总体拥有低成本以及开源等特点，</a:t>
            </a:r>
            <a:endParaRPr lang="en-US" altLang="zh-CN" dirty="0"/>
          </a:p>
          <a:p>
            <a:r>
              <a:rPr lang="zh-CN" altLang="en-US" dirty="0"/>
              <a:t>大部分的中小型公司选择</a:t>
            </a:r>
            <a:r>
              <a:rPr lang="en-US" altLang="zh-CN" dirty="0"/>
              <a:t>MySQL</a:t>
            </a:r>
            <a:r>
              <a:rPr lang="zh-CN" altLang="en-US" dirty="0"/>
              <a:t>作为公司的数据库。</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2.2 </a:t>
            </a:r>
            <a:r>
              <a:rPr lang="en-US" altLang="zh-CN" sz="1700" b="1" dirty="0" err="1">
                <a:solidFill>
                  <a:srgbClr val="1B4367"/>
                </a:solidFill>
                <a:cs typeface="+mn-ea"/>
                <a:sym typeface="+mn-lt"/>
              </a:rPr>
              <a:t>Gson</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C2E86E-907F-4B6F-A226-4E8FDA1816B0}"/>
              </a:ext>
            </a:extLst>
          </p:cNvPr>
          <p:cNvSpPr txBox="1"/>
          <p:nvPr/>
        </p:nvSpPr>
        <p:spPr>
          <a:xfrm>
            <a:off x="1920889" y="1190846"/>
            <a:ext cx="5302221" cy="2893100"/>
          </a:xfrm>
          <a:prstGeom prst="rect">
            <a:avLst/>
          </a:prstGeom>
          <a:noFill/>
        </p:spPr>
        <p:txBody>
          <a:bodyPr wrap="none" rtlCol="0">
            <a:spAutoFit/>
          </a:bodyPr>
          <a:lstStyle/>
          <a:p>
            <a:r>
              <a:rPr lang="zh-CN" altLang="zh-CN" dirty="0"/>
              <a:t>它是</a:t>
            </a:r>
            <a:r>
              <a:rPr lang="en-US" altLang="zh-CN" dirty="0"/>
              <a:t>Google</a:t>
            </a:r>
            <a:r>
              <a:rPr lang="zh-CN" altLang="zh-CN" dirty="0"/>
              <a:t>公司发布的一个开源源代码的</a:t>
            </a:r>
            <a:r>
              <a:rPr lang="en-US" altLang="zh-CN" dirty="0"/>
              <a:t>Java</a:t>
            </a:r>
            <a:r>
              <a:rPr lang="zh-CN" altLang="zh-CN" dirty="0"/>
              <a:t>库，</a:t>
            </a:r>
            <a:endParaRPr lang="en-US" altLang="zh-CN" dirty="0"/>
          </a:p>
          <a:p>
            <a:r>
              <a:rPr lang="zh-CN" altLang="zh-CN" dirty="0"/>
              <a:t>主要用途为序列化</a:t>
            </a:r>
            <a:r>
              <a:rPr lang="en-US" altLang="zh-CN" dirty="0"/>
              <a:t>Java</a:t>
            </a:r>
            <a:r>
              <a:rPr lang="zh-CN" altLang="zh-CN" dirty="0"/>
              <a:t>对象，将对象转化成</a:t>
            </a:r>
            <a:r>
              <a:rPr lang="en-US" altLang="zh-CN" dirty="0"/>
              <a:t>JSON</a:t>
            </a:r>
            <a:r>
              <a:rPr lang="zh-CN" altLang="zh-CN" dirty="0"/>
              <a:t>字符串，</a:t>
            </a:r>
            <a:endParaRPr lang="en-US" altLang="zh-CN" dirty="0"/>
          </a:p>
          <a:p>
            <a:r>
              <a:rPr lang="zh-CN" altLang="zh-CN" dirty="0"/>
              <a:t>或者反序列化</a:t>
            </a:r>
            <a:r>
              <a:rPr lang="en-US" altLang="zh-CN" dirty="0"/>
              <a:t>JSON</a:t>
            </a:r>
            <a:r>
              <a:rPr lang="zh-CN" altLang="zh-CN" dirty="0"/>
              <a:t>字符串，以此来生成</a:t>
            </a:r>
            <a:r>
              <a:rPr lang="en-US" altLang="zh-CN" dirty="0"/>
              <a:t>Java</a:t>
            </a:r>
            <a:r>
              <a:rPr lang="zh-CN" altLang="zh-CN" dirty="0"/>
              <a:t>对象。</a:t>
            </a:r>
            <a:endParaRPr lang="en-US" altLang="zh-CN" dirty="0"/>
          </a:p>
          <a:p>
            <a:endParaRPr lang="zh-CN" altLang="zh-CN" dirty="0"/>
          </a:p>
          <a:p>
            <a:r>
              <a:rPr lang="zh-CN" altLang="zh-CN" dirty="0"/>
              <a:t>它的核心是两种非常重要的函数，</a:t>
            </a:r>
            <a:r>
              <a:rPr lang="en-US" altLang="zh-CN" dirty="0" err="1"/>
              <a:t>toJson</a:t>
            </a:r>
            <a:r>
              <a:rPr lang="zh-CN" altLang="zh-CN" dirty="0"/>
              <a:t>和</a:t>
            </a:r>
            <a:r>
              <a:rPr lang="en-US" altLang="zh-CN" dirty="0" err="1"/>
              <a:t>fromJson</a:t>
            </a:r>
            <a:r>
              <a:rPr lang="zh-CN" altLang="zh-CN" dirty="0"/>
              <a:t>两个函数，</a:t>
            </a:r>
            <a:endParaRPr lang="en-US" altLang="zh-CN" dirty="0"/>
          </a:p>
          <a:p>
            <a:r>
              <a:rPr lang="zh-CN" altLang="zh-CN" dirty="0"/>
              <a:t>前者实现反序列化，主要作用是将对象转化成</a:t>
            </a:r>
            <a:r>
              <a:rPr lang="en-US" altLang="zh-CN" dirty="0"/>
              <a:t>JSON</a:t>
            </a:r>
            <a:r>
              <a:rPr lang="zh-CN" altLang="zh-CN" dirty="0"/>
              <a:t>数据，</a:t>
            </a:r>
            <a:endParaRPr lang="en-US" altLang="zh-CN" dirty="0"/>
          </a:p>
          <a:p>
            <a:r>
              <a:rPr lang="zh-CN" altLang="zh-CN" dirty="0"/>
              <a:t>后者实现了序列化，主要作用是将</a:t>
            </a:r>
            <a:r>
              <a:rPr lang="en-US" altLang="zh-CN" dirty="0"/>
              <a:t>JSON</a:t>
            </a:r>
            <a:r>
              <a:rPr lang="zh-CN" altLang="zh-CN" dirty="0"/>
              <a:t>数据转化成对象。</a:t>
            </a:r>
            <a:endParaRPr lang="en-US" altLang="zh-CN" dirty="0"/>
          </a:p>
          <a:p>
            <a:endParaRPr lang="en-US" altLang="zh-CN" dirty="0"/>
          </a:p>
          <a:p>
            <a:r>
              <a:rPr lang="zh-CN" altLang="zh-CN" dirty="0"/>
              <a:t>它的使用步骤如下</a:t>
            </a:r>
            <a:r>
              <a:rPr lang="en-US" altLang="zh-CN" dirty="0"/>
              <a:t>:</a:t>
            </a:r>
            <a:endParaRPr lang="zh-CN" altLang="zh-CN" dirty="0"/>
          </a:p>
          <a:p>
            <a:pPr lvl="1"/>
            <a:r>
              <a:rPr lang="en-US" altLang="zh-CN" dirty="0"/>
              <a:t>1. </a:t>
            </a:r>
            <a:r>
              <a:rPr lang="zh-CN" altLang="zh-CN" dirty="0"/>
              <a:t>基本数据类型的生成</a:t>
            </a:r>
          </a:p>
          <a:p>
            <a:pPr lvl="1"/>
            <a:r>
              <a:rPr lang="en-US" altLang="zh-CN" dirty="0"/>
              <a:t>2. </a:t>
            </a:r>
            <a:r>
              <a:rPr lang="zh-CN" altLang="zh-CN" dirty="0"/>
              <a:t>对应类的生成与解析</a:t>
            </a:r>
          </a:p>
          <a:p>
            <a:pPr lvl="1"/>
            <a:r>
              <a:rPr lang="en-US" altLang="zh-CN" dirty="0"/>
              <a:t>3. </a:t>
            </a:r>
            <a:r>
              <a:rPr lang="zh-CN" altLang="zh-CN" dirty="0"/>
              <a:t>生成</a:t>
            </a:r>
            <a:r>
              <a:rPr lang="en-US" altLang="zh-CN" dirty="0"/>
              <a:t>JSON</a:t>
            </a:r>
            <a:endParaRPr lang="zh-CN" altLang="zh-CN" dirty="0"/>
          </a:p>
          <a:p>
            <a:pPr lvl="1"/>
            <a:r>
              <a:rPr lang="en-US" altLang="zh-CN" dirty="0"/>
              <a:t>4. </a:t>
            </a:r>
            <a:r>
              <a:rPr lang="zh-CN" altLang="zh-CN" dirty="0"/>
              <a:t>解析</a:t>
            </a:r>
            <a:r>
              <a:rPr lang="en-US" altLang="zh-CN" dirty="0"/>
              <a:t>JSON</a:t>
            </a:r>
            <a:endParaRPr lang="zh-CN" altLang="zh-CN" dirty="0"/>
          </a:p>
        </p:txBody>
      </p:sp>
    </p:spTree>
    <p:extLst>
      <p:ext uri="{BB962C8B-B14F-4D97-AF65-F5344CB8AC3E}">
        <p14:creationId xmlns:p14="http://schemas.microsoft.com/office/powerpoint/2010/main" val="388847138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688121" y="326557"/>
            <a:ext cx="2261711" cy="330860"/>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2.3 Retrofit </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7" name="Picture 2" descr="C:\Users\HawkJia\Desktop\logo.png">
            <a:extLst>
              <a:ext uri="{FF2B5EF4-FFF2-40B4-BE49-F238E27FC236}">
                <a16:creationId xmlns:a16="http://schemas.microsoft.com/office/drawing/2014/main" id="{CB623FA0-D57B-4844-A207-DCBAE316E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59953"/>
            <a:ext cx="658906" cy="65890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1C2E86E-907F-4B6F-A226-4E8FDA1816B0}"/>
              </a:ext>
            </a:extLst>
          </p:cNvPr>
          <p:cNvSpPr txBox="1"/>
          <p:nvPr/>
        </p:nvSpPr>
        <p:spPr>
          <a:xfrm>
            <a:off x="1871270" y="1013637"/>
            <a:ext cx="6286273" cy="3539430"/>
          </a:xfrm>
          <a:prstGeom prst="rect">
            <a:avLst/>
          </a:prstGeom>
          <a:noFill/>
        </p:spPr>
        <p:txBody>
          <a:bodyPr wrap="none" rtlCol="0">
            <a:spAutoFit/>
          </a:bodyPr>
          <a:lstStyle/>
          <a:p>
            <a:r>
              <a:rPr lang="en-US" altLang="zh-CN" dirty="0"/>
              <a:t>Retrofit </a:t>
            </a:r>
            <a:r>
              <a:rPr lang="zh-CN" altLang="zh-CN" dirty="0"/>
              <a:t>是美国移动支付公司</a:t>
            </a:r>
            <a:r>
              <a:rPr lang="en-US" altLang="zh-CN" dirty="0"/>
              <a:t> Square </a:t>
            </a:r>
            <a:r>
              <a:rPr lang="zh-CN" altLang="zh-CN" dirty="0"/>
              <a:t>公司的一个开源项目，</a:t>
            </a:r>
            <a:endParaRPr lang="en-US" altLang="zh-CN" dirty="0"/>
          </a:p>
          <a:p>
            <a:r>
              <a:rPr lang="zh-CN" altLang="zh-CN" dirty="0"/>
              <a:t>是一个用于</a:t>
            </a:r>
            <a:r>
              <a:rPr lang="en-US" altLang="zh-CN" dirty="0"/>
              <a:t>Android</a:t>
            </a:r>
            <a:r>
              <a:rPr lang="zh-CN" altLang="zh-CN" dirty="0"/>
              <a:t>和</a:t>
            </a:r>
            <a:r>
              <a:rPr lang="en-US" altLang="zh-CN" dirty="0"/>
              <a:t>Java</a:t>
            </a:r>
            <a:r>
              <a:rPr lang="zh-CN" altLang="zh-CN" dirty="0"/>
              <a:t>平台的类型安全的网络框架。 </a:t>
            </a:r>
            <a:endParaRPr lang="en-US" altLang="zh-CN" dirty="0"/>
          </a:p>
          <a:p>
            <a:endParaRPr lang="en-US" altLang="zh-CN" dirty="0"/>
          </a:p>
          <a:p>
            <a:r>
              <a:rPr lang="zh-CN" altLang="zh-CN" dirty="0"/>
              <a:t>该库网络请求的部分实际上是由</a:t>
            </a:r>
            <a:r>
              <a:rPr lang="en-US" altLang="zh-CN" dirty="0"/>
              <a:t>OKHTTP</a:t>
            </a:r>
            <a:r>
              <a:rPr lang="zh-CN" altLang="zh-CN" dirty="0"/>
              <a:t>框架完成的，</a:t>
            </a:r>
            <a:endParaRPr lang="en-US" altLang="zh-CN" dirty="0"/>
          </a:p>
          <a:p>
            <a:r>
              <a:rPr lang="zh-CN" altLang="zh-CN" dirty="0"/>
              <a:t>而</a:t>
            </a:r>
            <a:r>
              <a:rPr lang="en-US" altLang="zh-CN" dirty="0"/>
              <a:t> Retrofit </a:t>
            </a:r>
            <a:r>
              <a:rPr lang="zh-CN" altLang="zh-CN" dirty="0"/>
              <a:t>它仅仅负责对网络请求接口的封装。</a:t>
            </a:r>
            <a:endParaRPr lang="en-US" altLang="zh-CN" dirty="0"/>
          </a:p>
          <a:p>
            <a:r>
              <a:rPr lang="zh-CN" altLang="zh-CN" dirty="0"/>
              <a:t>从</a:t>
            </a:r>
            <a:r>
              <a:rPr lang="en-US" altLang="zh-CN" dirty="0"/>
              <a:t>Retrofit 2</a:t>
            </a:r>
            <a:r>
              <a:rPr lang="zh-CN" altLang="zh-CN" dirty="0"/>
              <a:t>开始，</a:t>
            </a:r>
            <a:r>
              <a:rPr lang="en-US" altLang="zh-CN" dirty="0"/>
              <a:t>HTTP</a:t>
            </a:r>
            <a:r>
              <a:rPr lang="zh-CN" altLang="zh-CN" dirty="0"/>
              <a:t>网络请求框架就改为</a:t>
            </a:r>
            <a:r>
              <a:rPr lang="en-US" altLang="zh-CN" dirty="0"/>
              <a:t>OKHTTP</a:t>
            </a:r>
            <a:r>
              <a:rPr lang="zh-CN" altLang="zh-CN" dirty="0"/>
              <a:t>，并且不再支持替换。</a:t>
            </a:r>
            <a:endParaRPr lang="en-US" altLang="zh-CN" dirty="0"/>
          </a:p>
          <a:p>
            <a:r>
              <a:rPr lang="en-US" altLang="zh-CN" dirty="0"/>
              <a:t>OKHTTP</a:t>
            </a:r>
            <a:r>
              <a:rPr lang="zh-CN" altLang="zh-CN" dirty="0"/>
              <a:t>是一个很好用的小巧的网络请求库，专注于网络请求的高效安全，</a:t>
            </a:r>
            <a:endParaRPr lang="en-US" altLang="zh-CN" dirty="0"/>
          </a:p>
          <a:p>
            <a:r>
              <a:rPr lang="zh-CN" altLang="zh-CN" dirty="0"/>
              <a:t>它和</a:t>
            </a:r>
            <a:r>
              <a:rPr lang="en-US" altLang="zh-CN" dirty="0"/>
              <a:t>Retrofit</a:t>
            </a:r>
            <a:r>
              <a:rPr lang="zh-CN" altLang="zh-CN" dirty="0"/>
              <a:t>分工协作。</a:t>
            </a:r>
            <a:endParaRPr lang="en-US" altLang="zh-CN" dirty="0"/>
          </a:p>
          <a:p>
            <a:endParaRPr lang="en-US" altLang="zh-CN" dirty="0"/>
          </a:p>
          <a:p>
            <a:r>
              <a:rPr lang="zh-CN" altLang="zh-CN" dirty="0"/>
              <a:t>使用</a:t>
            </a:r>
            <a:r>
              <a:rPr lang="en-US" altLang="zh-CN" dirty="0"/>
              <a:t> Retrofit </a:t>
            </a:r>
            <a:r>
              <a:rPr lang="zh-CN" altLang="zh-CN" dirty="0"/>
              <a:t>的步骤大致有以下几个步骤：</a:t>
            </a:r>
          </a:p>
          <a:p>
            <a:pPr lvl="1"/>
            <a:r>
              <a:rPr lang="en-US" altLang="zh-CN" dirty="0"/>
              <a:t>1. </a:t>
            </a:r>
            <a:r>
              <a:rPr lang="zh-CN" altLang="zh-CN" dirty="0"/>
              <a:t>添加依赖，一般情况下请使用最新的依赖，最新版错误相对较少。</a:t>
            </a:r>
          </a:p>
          <a:p>
            <a:pPr lvl="1"/>
            <a:r>
              <a:rPr lang="en-US" altLang="zh-CN" dirty="0"/>
              <a:t>2. </a:t>
            </a:r>
            <a:r>
              <a:rPr lang="zh-CN" altLang="zh-CN" dirty="0"/>
              <a:t>创建接收返回数据的类，这个是一个数据实体类 </a:t>
            </a:r>
          </a:p>
          <a:p>
            <a:pPr lvl="1"/>
            <a:r>
              <a:rPr lang="en-US" altLang="zh-CN" dirty="0"/>
              <a:t>3. </a:t>
            </a:r>
            <a:r>
              <a:rPr lang="zh-CN" altLang="zh-CN" dirty="0"/>
              <a:t>创建网络请求的接口 </a:t>
            </a:r>
          </a:p>
          <a:p>
            <a:pPr lvl="1"/>
            <a:r>
              <a:rPr lang="en-US" altLang="zh-CN" dirty="0"/>
              <a:t>4. </a:t>
            </a:r>
            <a:r>
              <a:rPr lang="zh-CN" altLang="zh-CN" dirty="0"/>
              <a:t>创建</a:t>
            </a:r>
            <a:r>
              <a:rPr lang="en-US" altLang="zh-CN" dirty="0"/>
              <a:t>Retrofit</a:t>
            </a:r>
            <a:r>
              <a:rPr lang="zh-CN" altLang="zh-CN" dirty="0"/>
              <a:t>的一个实例，用于操作 </a:t>
            </a:r>
          </a:p>
          <a:p>
            <a:pPr lvl="1"/>
            <a:r>
              <a:rPr lang="en-US" altLang="zh-CN" dirty="0"/>
              <a:t>5. </a:t>
            </a:r>
            <a:r>
              <a:rPr lang="zh-CN" altLang="zh-CN" dirty="0"/>
              <a:t>创建网络请求接口实例并配置网络请求参数 </a:t>
            </a:r>
          </a:p>
          <a:p>
            <a:pPr lvl="1"/>
            <a:r>
              <a:rPr lang="en-US" altLang="zh-CN" dirty="0"/>
              <a:t>6. </a:t>
            </a:r>
            <a:r>
              <a:rPr lang="zh-CN" altLang="zh-CN" dirty="0"/>
              <a:t>最后发送网络请求（异步</a:t>
            </a:r>
            <a:r>
              <a:rPr lang="en-US" altLang="zh-CN" dirty="0"/>
              <a:t> / </a:t>
            </a:r>
            <a:r>
              <a:rPr lang="zh-CN" altLang="zh-CN" dirty="0"/>
              <a:t>同步）</a:t>
            </a:r>
          </a:p>
        </p:txBody>
      </p:sp>
    </p:spTree>
    <p:extLst>
      <p:ext uri="{BB962C8B-B14F-4D97-AF65-F5344CB8AC3E}">
        <p14:creationId xmlns:p14="http://schemas.microsoft.com/office/powerpoint/2010/main" val="18758974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3479</Words>
  <Application>Microsoft Office PowerPoint</Application>
  <PresentationFormat>全屏显示(16:9)</PresentationFormat>
  <Paragraphs>295</Paragraphs>
  <Slides>35</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L Y</cp:lastModifiedBy>
  <cp:revision>73</cp:revision>
  <dcterms:created xsi:type="dcterms:W3CDTF">2016-05-20T12:59:00Z</dcterms:created>
  <dcterms:modified xsi:type="dcterms:W3CDTF">2018-05-06T23:14:06Z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