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61" r:id="rId4"/>
    <p:sldId id="257" r:id="rId5"/>
    <p:sldId id="262" r:id="rId6"/>
    <p:sldId id="264" r:id="rId7"/>
    <p:sldId id="265" r:id="rId8"/>
    <p:sldId id="266" r:id="rId9"/>
    <p:sldId id="267" r:id="rId10"/>
    <p:sldId id="268" r:id="rId11"/>
    <p:sldId id="269" r:id="rId12"/>
  </p:sldIdLst>
  <p:sldSz cx="9144000" cy="6858000" type="screen4x3"/>
  <p:notesSz cx="6797675" cy="9926638"/>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C3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2737" autoAdjust="0"/>
  </p:normalViewPr>
  <p:slideViewPr>
    <p:cSldViewPr>
      <p:cViewPr varScale="1">
        <p:scale>
          <a:sx n="98" d="100"/>
          <a:sy n="98" d="100"/>
        </p:scale>
        <p:origin x="-112" y="-34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A8463C59-76C4-470F-8599-944699FE2644}" type="datetimeFigureOut">
              <a:rPr lang="sv-SE" smtClean="0"/>
              <a:t>2014-09-16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C909DCF6-7B57-47BE-BC05-059A4FE57019}" type="slidenum">
              <a:rPr lang="sv-SE" smtClean="0"/>
              <a:t>‹Nr.›</a:t>
            </a:fld>
            <a:endParaRPr lang="sv-SE"/>
          </a:p>
        </p:txBody>
      </p:sp>
    </p:spTree>
    <p:extLst>
      <p:ext uri="{BB962C8B-B14F-4D97-AF65-F5344CB8AC3E}">
        <p14:creationId xmlns:p14="http://schemas.microsoft.com/office/powerpoint/2010/main" val="182779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A8463C59-76C4-470F-8599-944699FE2644}" type="datetimeFigureOut">
              <a:rPr lang="sv-SE" smtClean="0"/>
              <a:t>2014-09-16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C909DCF6-7B57-47BE-BC05-059A4FE57019}" type="slidenum">
              <a:rPr lang="sv-SE" smtClean="0"/>
              <a:t>‹Nr.›</a:t>
            </a:fld>
            <a:endParaRPr lang="sv-SE"/>
          </a:p>
        </p:txBody>
      </p:sp>
    </p:spTree>
    <p:extLst>
      <p:ext uri="{BB962C8B-B14F-4D97-AF65-F5344CB8AC3E}">
        <p14:creationId xmlns:p14="http://schemas.microsoft.com/office/powerpoint/2010/main" val="3643028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A8463C59-76C4-470F-8599-944699FE2644}" type="datetimeFigureOut">
              <a:rPr lang="sv-SE" smtClean="0"/>
              <a:t>2014-09-16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C909DCF6-7B57-47BE-BC05-059A4FE57019}" type="slidenum">
              <a:rPr lang="sv-SE" smtClean="0"/>
              <a:t>‹Nr.›</a:t>
            </a:fld>
            <a:endParaRPr lang="sv-SE"/>
          </a:p>
        </p:txBody>
      </p:sp>
    </p:spTree>
    <p:extLst>
      <p:ext uri="{BB962C8B-B14F-4D97-AF65-F5344CB8AC3E}">
        <p14:creationId xmlns:p14="http://schemas.microsoft.com/office/powerpoint/2010/main" val="4092179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A8463C59-76C4-470F-8599-944699FE2644}" type="datetimeFigureOut">
              <a:rPr lang="sv-SE" smtClean="0"/>
              <a:t>2014-09-16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C909DCF6-7B57-47BE-BC05-059A4FE57019}" type="slidenum">
              <a:rPr lang="sv-SE" smtClean="0"/>
              <a:t>‹Nr.›</a:t>
            </a:fld>
            <a:endParaRPr lang="sv-SE"/>
          </a:p>
        </p:txBody>
      </p:sp>
    </p:spTree>
    <p:extLst>
      <p:ext uri="{BB962C8B-B14F-4D97-AF65-F5344CB8AC3E}">
        <p14:creationId xmlns:p14="http://schemas.microsoft.com/office/powerpoint/2010/main" val="4219404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A8463C59-76C4-470F-8599-944699FE2644}" type="datetimeFigureOut">
              <a:rPr lang="sv-SE" smtClean="0"/>
              <a:t>2014-09-16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C909DCF6-7B57-47BE-BC05-059A4FE57019}" type="slidenum">
              <a:rPr lang="sv-SE" smtClean="0"/>
              <a:t>‹Nr.›</a:t>
            </a:fld>
            <a:endParaRPr lang="sv-SE"/>
          </a:p>
        </p:txBody>
      </p:sp>
    </p:spTree>
    <p:extLst>
      <p:ext uri="{BB962C8B-B14F-4D97-AF65-F5344CB8AC3E}">
        <p14:creationId xmlns:p14="http://schemas.microsoft.com/office/powerpoint/2010/main" val="538351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A8463C59-76C4-470F-8599-944699FE2644}" type="datetimeFigureOut">
              <a:rPr lang="sv-SE" smtClean="0"/>
              <a:t>2014-09-16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C909DCF6-7B57-47BE-BC05-059A4FE57019}" type="slidenum">
              <a:rPr lang="sv-SE" smtClean="0"/>
              <a:t>‹Nr.›</a:t>
            </a:fld>
            <a:endParaRPr lang="sv-SE"/>
          </a:p>
        </p:txBody>
      </p:sp>
    </p:spTree>
    <p:extLst>
      <p:ext uri="{BB962C8B-B14F-4D97-AF65-F5344CB8AC3E}">
        <p14:creationId xmlns:p14="http://schemas.microsoft.com/office/powerpoint/2010/main" val="3030048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A8463C59-76C4-470F-8599-944699FE2644}" type="datetimeFigureOut">
              <a:rPr lang="sv-SE" smtClean="0"/>
              <a:t>2014-09-16</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C909DCF6-7B57-47BE-BC05-059A4FE57019}" type="slidenum">
              <a:rPr lang="sv-SE" smtClean="0"/>
              <a:t>‹Nr.›</a:t>
            </a:fld>
            <a:endParaRPr lang="sv-SE"/>
          </a:p>
        </p:txBody>
      </p:sp>
    </p:spTree>
    <p:extLst>
      <p:ext uri="{BB962C8B-B14F-4D97-AF65-F5344CB8AC3E}">
        <p14:creationId xmlns:p14="http://schemas.microsoft.com/office/powerpoint/2010/main" val="3261436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A8463C59-76C4-470F-8599-944699FE2644}" type="datetimeFigureOut">
              <a:rPr lang="sv-SE" smtClean="0"/>
              <a:t>2014-09-16</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C909DCF6-7B57-47BE-BC05-059A4FE57019}" type="slidenum">
              <a:rPr lang="sv-SE" smtClean="0"/>
              <a:t>‹Nr.›</a:t>
            </a:fld>
            <a:endParaRPr lang="sv-SE"/>
          </a:p>
        </p:txBody>
      </p:sp>
    </p:spTree>
    <p:extLst>
      <p:ext uri="{BB962C8B-B14F-4D97-AF65-F5344CB8AC3E}">
        <p14:creationId xmlns:p14="http://schemas.microsoft.com/office/powerpoint/2010/main" val="1648965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A8463C59-76C4-470F-8599-944699FE2644}" type="datetimeFigureOut">
              <a:rPr lang="sv-SE" smtClean="0"/>
              <a:t>2014-09-16</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C909DCF6-7B57-47BE-BC05-059A4FE57019}" type="slidenum">
              <a:rPr lang="sv-SE" smtClean="0"/>
              <a:t>‹Nr.›</a:t>
            </a:fld>
            <a:endParaRPr lang="sv-SE"/>
          </a:p>
        </p:txBody>
      </p:sp>
    </p:spTree>
    <p:extLst>
      <p:ext uri="{BB962C8B-B14F-4D97-AF65-F5344CB8AC3E}">
        <p14:creationId xmlns:p14="http://schemas.microsoft.com/office/powerpoint/2010/main" val="216435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A8463C59-76C4-470F-8599-944699FE2644}" type="datetimeFigureOut">
              <a:rPr lang="sv-SE" smtClean="0"/>
              <a:t>2014-09-16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C909DCF6-7B57-47BE-BC05-059A4FE57019}" type="slidenum">
              <a:rPr lang="sv-SE" smtClean="0"/>
              <a:t>‹Nr.›</a:t>
            </a:fld>
            <a:endParaRPr lang="sv-SE"/>
          </a:p>
        </p:txBody>
      </p:sp>
    </p:spTree>
    <p:extLst>
      <p:ext uri="{BB962C8B-B14F-4D97-AF65-F5344CB8AC3E}">
        <p14:creationId xmlns:p14="http://schemas.microsoft.com/office/powerpoint/2010/main" val="3834947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A8463C59-76C4-470F-8599-944699FE2644}" type="datetimeFigureOut">
              <a:rPr lang="sv-SE" smtClean="0"/>
              <a:t>2014-09-16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C909DCF6-7B57-47BE-BC05-059A4FE57019}" type="slidenum">
              <a:rPr lang="sv-SE" smtClean="0"/>
              <a:t>‹Nr.›</a:t>
            </a:fld>
            <a:endParaRPr lang="sv-SE"/>
          </a:p>
        </p:txBody>
      </p:sp>
    </p:spTree>
    <p:extLst>
      <p:ext uri="{BB962C8B-B14F-4D97-AF65-F5344CB8AC3E}">
        <p14:creationId xmlns:p14="http://schemas.microsoft.com/office/powerpoint/2010/main" val="29169117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v-SE" smtClean="0"/>
              <a:t>Klicka här för att ändra format</a:t>
            </a:r>
            <a:endParaRPr lang="sv-SE"/>
          </a:p>
        </p:txBody>
      </p:sp>
      <p:sp>
        <p:nvSpPr>
          <p:cNvPr id="3" name="Platshållare för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463C59-76C4-470F-8599-944699FE2644}" type="datetimeFigureOut">
              <a:rPr lang="sv-SE" smtClean="0"/>
              <a:t>2014-09-16</a:t>
            </a:fld>
            <a:endParaRPr lang="sv-SE"/>
          </a:p>
        </p:txBody>
      </p:sp>
      <p:sp>
        <p:nvSpPr>
          <p:cNvPr id="5" name="Platshållare för sidfo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9DCF6-7B57-47BE-BC05-059A4FE57019}" type="slidenum">
              <a:rPr lang="sv-SE" smtClean="0"/>
              <a:t>‹Nr.›</a:t>
            </a:fld>
            <a:endParaRPr lang="sv-SE"/>
          </a:p>
        </p:txBody>
      </p:sp>
    </p:spTree>
    <p:extLst>
      <p:ext uri="{BB962C8B-B14F-4D97-AF65-F5344CB8AC3E}">
        <p14:creationId xmlns:p14="http://schemas.microsoft.com/office/powerpoint/2010/main" val="65007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creativecommons.org/licenses/by-sa/4.0/" TargetMode="External"/><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6" Type="http://schemas.openxmlformats.org/officeDocument/2006/relationships/image" Target="../media/image8.jpeg"/><Relationship Id="rId7" Type="http://schemas.openxmlformats.org/officeDocument/2006/relationships/image" Target="../media/image9.png"/><Relationship Id="rId8" Type="http://schemas.openxmlformats.org/officeDocument/2006/relationships/image" Target="../media/image10.jpeg"/><Relationship Id="rId9" Type="http://schemas.openxmlformats.org/officeDocument/2006/relationships/image" Target="../media/image11.jpeg"/><Relationship Id="rId10"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5.jpe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ruta 3"/>
          <p:cNvSpPr txBox="1"/>
          <p:nvPr/>
        </p:nvSpPr>
        <p:spPr>
          <a:xfrm>
            <a:off x="107504" y="44624"/>
            <a:ext cx="5544616" cy="7001915"/>
          </a:xfrm>
          <a:prstGeom prst="rect">
            <a:avLst/>
          </a:prstGeom>
          <a:noFill/>
        </p:spPr>
        <p:txBody>
          <a:bodyPr wrap="square" rtlCol="0">
            <a:spAutoFit/>
          </a:bodyPr>
          <a:lstStyle/>
          <a:p>
            <a:r>
              <a:rPr lang="en-US" sz="1600" b="1" dirty="0" smtClean="0"/>
              <a:t>Squad Health Check model</a:t>
            </a:r>
            <a:br>
              <a:rPr lang="en-US" sz="1600" b="1" dirty="0" smtClean="0"/>
            </a:br>
            <a:r>
              <a:rPr lang="en-US" sz="900" i="1" dirty="0" smtClean="0"/>
              <a:t>version 1, September 2014</a:t>
            </a:r>
          </a:p>
          <a:p>
            <a:endParaRPr lang="en-US" sz="1400" b="1" dirty="0"/>
          </a:p>
          <a:p>
            <a:r>
              <a:rPr lang="en-US" sz="1400" b="1" dirty="0" smtClean="0"/>
              <a:t>What is this?</a:t>
            </a:r>
          </a:p>
          <a:p>
            <a:pPr marL="285750" indent="-285750">
              <a:buFont typeface="Arial"/>
              <a:buChar char="•"/>
            </a:pPr>
            <a:r>
              <a:rPr lang="en-US" sz="1200" dirty="0"/>
              <a:t>A workshop &amp; visualization technique for helping squads* improve</a:t>
            </a:r>
          </a:p>
          <a:p>
            <a:endParaRPr lang="en-US" sz="1400" dirty="0"/>
          </a:p>
          <a:p>
            <a:r>
              <a:rPr lang="en-US" sz="1400" b="1" dirty="0" smtClean="0"/>
              <a:t>Who is it for?</a:t>
            </a:r>
          </a:p>
          <a:p>
            <a:pPr marL="285750" indent="-285750">
              <a:buFont typeface="Arial"/>
              <a:buChar char="•"/>
            </a:pPr>
            <a:r>
              <a:rPr lang="en-US" sz="1200" dirty="0"/>
              <a:t>The squad itself</a:t>
            </a:r>
          </a:p>
          <a:p>
            <a:pPr marL="285750" indent="-285750">
              <a:buFont typeface="Arial"/>
              <a:buChar char="•"/>
            </a:pPr>
            <a:r>
              <a:rPr lang="en-US" sz="1200" dirty="0" smtClean="0"/>
              <a:t>People supporting the squad (managers, coaches, etc)</a:t>
            </a:r>
          </a:p>
          <a:p>
            <a:endParaRPr lang="en-US" sz="1400" b="1" dirty="0"/>
          </a:p>
          <a:p>
            <a:r>
              <a:rPr lang="en-US" sz="1400" b="1" dirty="0" smtClean="0"/>
              <a:t>How to use the model</a:t>
            </a:r>
          </a:p>
          <a:p>
            <a:pPr marL="285750" indent="-285750">
              <a:buFont typeface="Arial" panose="020B0604020202020204" pitchFamily="34" charset="0"/>
              <a:buChar char="•"/>
            </a:pPr>
            <a:r>
              <a:rPr lang="en-US" sz="1200" dirty="0" smtClean="0"/>
              <a:t>Print the cards &amp; laminate</a:t>
            </a:r>
          </a:p>
          <a:p>
            <a:pPr marL="742950" lvl="1" indent="-285750">
              <a:buFont typeface="Arial" panose="020B0604020202020204" pitchFamily="34" charset="0"/>
              <a:buChar char="•"/>
            </a:pPr>
            <a:r>
              <a:rPr lang="en-US" sz="1200" dirty="0" smtClean="0"/>
              <a:t>Slide 2-5 = Awesome Cards (double sided)</a:t>
            </a:r>
          </a:p>
          <a:p>
            <a:pPr marL="742950" lvl="1" indent="-285750">
              <a:buFont typeface="Arial" panose="020B0604020202020204" pitchFamily="34" charset="0"/>
              <a:buChar char="•"/>
            </a:pPr>
            <a:r>
              <a:rPr lang="en-US" sz="1200" dirty="0"/>
              <a:t>Slide 6-9 = Voting cards (double sided)</a:t>
            </a:r>
            <a:endParaRPr lang="en-US" sz="1200" dirty="0" smtClean="0"/>
          </a:p>
          <a:p>
            <a:pPr marL="285750" indent="-285750">
              <a:buFont typeface="Arial" panose="020B0604020202020204" pitchFamily="34" charset="0"/>
              <a:buChar char="•"/>
            </a:pPr>
            <a:r>
              <a:rPr lang="en-US" sz="1200" dirty="0" smtClean="0"/>
              <a:t>Get the squad together in a room</a:t>
            </a:r>
          </a:p>
          <a:p>
            <a:pPr marL="285750" indent="-285750">
              <a:buFont typeface="Arial" panose="020B0604020202020204" pitchFamily="34" charset="0"/>
              <a:buChar char="•"/>
            </a:pPr>
            <a:r>
              <a:rPr lang="en-US" sz="1200" dirty="0"/>
              <a:t>Discuss the Awesome Cards. Each one is a health indicator</a:t>
            </a:r>
            <a:br>
              <a:rPr lang="en-US" sz="1200" dirty="0"/>
            </a:br>
            <a:r>
              <a:rPr lang="en-US" sz="1200" dirty="0"/>
              <a:t>with an “example of awesome”, and an “example of crappy”. </a:t>
            </a:r>
          </a:p>
          <a:p>
            <a:pPr marL="285750" indent="-285750">
              <a:buFont typeface="Arial" panose="020B0604020202020204" pitchFamily="34" charset="0"/>
              <a:buChar char="•"/>
            </a:pPr>
            <a:r>
              <a:rPr lang="en-US" sz="1200" dirty="0"/>
              <a:t>Ask the squad how they feel about each health indicator,</a:t>
            </a:r>
            <a:br>
              <a:rPr lang="en-US" sz="1200" dirty="0"/>
            </a:br>
            <a:r>
              <a:rPr lang="en-US" sz="1200" dirty="0"/>
              <a:t>using techniques such as voting cards.</a:t>
            </a:r>
          </a:p>
          <a:p>
            <a:pPr marL="742950" lvl="1" indent="-285750">
              <a:buFont typeface="Arial" panose="020B0604020202020204" pitchFamily="34" charset="0"/>
              <a:buChar char="•"/>
            </a:pPr>
            <a:r>
              <a:rPr lang="en-US" sz="1200" b="1" dirty="0"/>
              <a:t>Green</a:t>
            </a:r>
            <a:r>
              <a:rPr lang="en-US" sz="1200" dirty="0"/>
              <a:t> doesn’t mean Perfect. It just means the squad is happy with this, and see no major need for improvement right now.</a:t>
            </a:r>
          </a:p>
          <a:p>
            <a:pPr marL="742950" lvl="1" indent="-285750">
              <a:buFont typeface="Arial" panose="020B0604020202020204" pitchFamily="34" charset="0"/>
              <a:buChar char="•"/>
            </a:pPr>
            <a:r>
              <a:rPr lang="en-US" sz="1200" b="1" dirty="0"/>
              <a:t>Yellow</a:t>
            </a:r>
            <a:r>
              <a:rPr lang="en-US" sz="1200" dirty="0"/>
              <a:t> means there are some important problems that need addressing, but it’s not a disaster.</a:t>
            </a:r>
          </a:p>
          <a:p>
            <a:pPr marL="742950" lvl="1" indent="-285750">
              <a:buFont typeface="Arial" panose="020B0604020202020204" pitchFamily="34" charset="0"/>
              <a:buChar char="•"/>
            </a:pPr>
            <a:r>
              <a:rPr lang="en-US" sz="1200" b="1" dirty="0"/>
              <a:t>Red</a:t>
            </a:r>
            <a:r>
              <a:rPr lang="en-US" sz="1200" dirty="0"/>
              <a:t> means this really sucks and needs to be improved.</a:t>
            </a:r>
          </a:p>
          <a:p>
            <a:pPr marL="285750" indent="-285750">
              <a:buFont typeface="Arial" panose="020B0604020202020204" pitchFamily="34" charset="0"/>
              <a:buChar char="•"/>
            </a:pPr>
            <a:r>
              <a:rPr lang="en-US" sz="1200" dirty="0"/>
              <a:t>Also discuss the trends (are things improving, stable, or getting worse?)</a:t>
            </a:r>
          </a:p>
          <a:p>
            <a:pPr marL="285750" indent="-285750">
              <a:buFont typeface="Arial" panose="020B0604020202020204" pitchFamily="34" charset="0"/>
              <a:buChar char="•"/>
            </a:pPr>
            <a:r>
              <a:rPr lang="en-US" sz="1200" dirty="0"/>
              <a:t>Visualize the result, for example like this:</a:t>
            </a:r>
          </a:p>
          <a:p>
            <a:pPr marL="285750" indent="-285750">
              <a:buFont typeface="Arial" panose="020B0604020202020204" pitchFamily="34" charset="0"/>
              <a:buChar char="•"/>
            </a:pPr>
            <a:r>
              <a:rPr lang="en-US" sz="1200" dirty="0"/>
              <a:t>Use the data to help the squad(s) improve</a:t>
            </a:r>
          </a:p>
          <a:p>
            <a:endParaRPr lang="en-US" sz="1400" dirty="0"/>
          </a:p>
          <a:p>
            <a:r>
              <a:rPr lang="en-US" sz="1400" b="1" dirty="0"/>
              <a:t>Tips</a:t>
            </a:r>
          </a:p>
          <a:p>
            <a:pPr marL="285750" indent="-285750">
              <a:buFont typeface="Arial"/>
              <a:buChar char="•"/>
            </a:pPr>
            <a:r>
              <a:rPr lang="en-US" sz="1200" dirty="0"/>
              <a:t>These cards are just a starting point. Squad is free to</a:t>
            </a:r>
            <a:br>
              <a:rPr lang="en-US" sz="1200" dirty="0"/>
            </a:br>
            <a:r>
              <a:rPr lang="en-US" sz="1200" dirty="0"/>
              <a:t>add/remove/tweak the questions to match what they think matters.</a:t>
            </a:r>
          </a:p>
          <a:p>
            <a:pPr marL="285750" indent="-285750">
              <a:buFont typeface="Arial"/>
              <a:buChar char="•"/>
            </a:pPr>
            <a:r>
              <a:rPr lang="en-US" sz="1200" dirty="0"/>
              <a:t>Make sure this is used to </a:t>
            </a:r>
            <a:r>
              <a:rPr lang="en-US" sz="1200" i="1" dirty="0"/>
              <a:t>support</a:t>
            </a:r>
            <a:r>
              <a:rPr lang="en-US" sz="1200" dirty="0"/>
              <a:t> the squads, not </a:t>
            </a:r>
            <a:r>
              <a:rPr lang="en-US" sz="1200" i="1" dirty="0"/>
              <a:t>judge</a:t>
            </a:r>
            <a:r>
              <a:rPr lang="en-US" sz="1200" dirty="0"/>
              <a:t> them!</a:t>
            </a:r>
          </a:p>
          <a:p>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smtClean="0"/>
          </a:p>
        </p:txBody>
      </p:sp>
      <p:pic>
        <p:nvPicPr>
          <p:cNvPr id="2" name="Picture 1"/>
          <p:cNvPicPr>
            <a:picLocks noChangeAspect="1"/>
          </p:cNvPicPr>
          <p:nvPr/>
        </p:nvPicPr>
        <p:blipFill>
          <a:blip r:embed="rId2"/>
          <a:stretch>
            <a:fillRect/>
          </a:stretch>
        </p:blipFill>
        <p:spPr>
          <a:xfrm>
            <a:off x="6660232" y="116632"/>
            <a:ext cx="2232248" cy="2954826"/>
          </a:xfrm>
          <a:prstGeom prst="rect">
            <a:avLst/>
          </a:prstGeom>
        </p:spPr>
      </p:pic>
      <p:pic>
        <p:nvPicPr>
          <p:cNvPr id="5" name="Picture 4"/>
          <p:cNvPicPr>
            <a:picLocks noChangeAspect="1"/>
          </p:cNvPicPr>
          <p:nvPr/>
        </p:nvPicPr>
        <p:blipFill>
          <a:blip r:embed="rId3"/>
          <a:stretch>
            <a:fillRect/>
          </a:stretch>
        </p:blipFill>
        <p:spPr>
          <a:xfrm>
            <a:off x="5655901" y="3068960"/>
            <a:ext cx="3488099" cy="2551088"/>
          </a:xfrm>
          <a:prstGeom prst="rect">
            <a:avLst/>
          </a:prstGeom>
        </p:spPr>
      </p:pic>
      <p:cxnSp>
        <p:nvCxnSpPr>
          <p:cNvPr id="7" name="Straight Arrow Connector 6"/>
          <p:cNvCxnSpPr/>
          <p:nvPr/>
        </p:nvCxnSpPr>
        <p:spPr>
          <a:xfrm flipV="1">
            <a:off x="4067944" y="2780928"/>
            <a:ext cx="2448272" cy="72008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066481" y="4961115"/>
            <a:ext cx="273630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0797" y="6573234"/>
            <a:ext cx="5233568" cy="261610"/>
          </a:xfrm>
          <a:prstGeom prst="rect">
            <a:avLst/>
          </a:prstGeom>
          <a:noFill/>
        </p:spPr>
        <p:txBody>
          <a:bodyPr wrap="none" rtlCol="0">
            <a:spAutoFit/>
          </a:bodyPr>
          <a:lstStyle/>
          <a:p>
            <a:r>
              <a:rPr lang="en-US" sz="1100"/>
              <a:t>* Squad is Spotify’s term for a small, cross-functional, self-organizing development team</a:t>
            </a:r>
          </a:p>
        </p:txBody>
      </p:sp>
      <p:sp>
        <p:nvSpPr>
          <p:cNvPr id="13" name="Rectangle 12"/>
          <p:cNvSpPr/>
          <p:nvPr/>
        </p:nvSpPr>
        <p:spPr>
          <a:xfrm>
            <a:off x="6196022" y="5805264"/>
            <a:ext cx="2915816" cy="986408"/>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r>
              <a:rPr lang="en-US" sz="800" b="1">
                <a:solidFill>
                  <a:srgbClr val="000000"/>
                </a:solidFill>
              </a:rPr>
              <a:t>Credits:</a:t>
            </a:r>
          </a:p>
          <a:p>
            <a:pPr marL="171450" indent="-171450">
              <a:buFont typeface="Arial"/>
              <a:buChar char="•"/>
            </a:pPr>
            <a:r>
              <a:rPr lang="en-US" sz="800">
                <a:solidFill>
                  <a:srgbClr val="000000"/>
                </a:solidFill>
              </a:rPr>
              <a:t>Health check model: Henrik Kniberg &amp; Kristian Lindwall,</a:t>
            </a:r>
            <a:br>
              <a:rPr lang="en-US" sz="800">
                <a:solidFill>
                  <a:srgbClr val="000000"/>
                </a:solidFill>
              </a:rPr>
            </a:br>
            <a:r>
              <a:rPr lang="en-US" sz="800">
                <a:solidFill>
                  <a:srgbClr val="000000"/>
                </a:solidFill>
              </a:rPr>
              <a:t>with help from the other agile coaches at Spotify</a:t>
            </a:r>
          </a:p>
          <a:p>
            <a:pPr marL="171450" indent="-171450">
              <a:buFont typeface="Arial"/>
              <a:buChar char="•"/>
            </a:pPr>
            <a:r>
              <a:rPr lang="en-US" sz="800">
                <a:solidFill>
                  <a:srgbClr val="000000"/>
                </a:solidFill>
              </a:rPr>
              <a:t>Graphical design of cards: Martin Österberg</a:t>
            </a:r>
          </a:p>
          <a:p>
            <a:pPr marL="171450" indent="-171450">
              <a:buFont typeface="Arial"/>
              <a:buChar char="•"/>
            </a:pPr>
            <a:endParaRPr lang="en-US" sz="800">
              <a:solidFill>
                <a:srgbClr val="000000"/>
              </a:solidFill>
            </a:endParaRPr>
          </a:p>
          <a:p>
            <a:r>
              <a:rPr lang="en-US" sz="800">
                <a:solidFill>
                  <a:srgbClr val="000000"/>
                </a:solidFill>
              </a:rPr>
              <a:t>Feel free to spread/modify/reuse this model!</a:t>
            </a:r>
            <a:r>
              <a:rPr lang="en-US" sz="800">
                <a:hlinkClick r:id="rId4"/>
              </a:rPr>
              <a:t>Creative Commons Attribution-ShareAlike </a:t>
            </a:r>
            <a:endParaRPr lang="en-US" sz="800"/>
          </a:p>
        </p:txBody>
      </p:sp>
      <p:pic>
        <p:nvPicPr>
          <p:cNvPr id="4" name="Picture 3"/>
          <p:cNvPicPr>
            <a:picLocks noChangeAspect="1"/>
          </p:cNvPicPr>
          <p:nvPr/>
        </p:nvPicPr>
        <p:blipFill>
          <a:blip r:embed="rId5"/>
          <a:stretch>
            <a:fillRect/>
          </a:stretch>
        </p:blipFill>
        <p:spPr>
          <a:xfrm>
            <a:off x="4139952" y="1340768"/>
            <a:ext cx="2307215" cy="1271145"/>
          </a:xfrm>
          <a:prstGeom prst="rect">
            <a:avLst/>
          </a:prstGeom>
        </p:spPr>
      </p:pic>
      <p:cxnSp>
        <p:nvCxnSpPr>
          <p:cNvPr id="10" name="Straight Arrow Connector 9"/>
          <p:cNvCxnSpPr/>
          <p:nvPr/>
        </p:nvCxnSpPr>
        <p:spPr>
          <a:xfrm flipV="1">
            <a:off x="3059832" y="2492896"/>
            <a:ext cx="1224136" cy="57606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4034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 1"/>
          <p:cNvGrpSpPr/>
          <p:nvPr/>
        </p:nvGrpSpPr>
        <p:grpSpPr>
          <a:xfrm>
            <a:off x="395768" y="261000"/>
            <a:ext cx="2088000" cy="3168000"/>
            <a:chOff x="35496" y="44976"/>
            <a:chExt cx="2088000" cy="3168000"/>
          </a:xfrm>
        </p:grpSpPr>
        <p:grpSp>
          <p:nvGrpSpPr>
            <p:cNvPr id="5" name="Grupp 4"/>
            <p:cNvGrpSpPr/>
            <p:nvPr/>
          </p:nvGrpSpPr>
          <p:grpSpPr>
            <a:xfrm>
              <a:off x="35496" y="44976"/>
              <a:ext cx="2088000" cy="3168000"/>
              <a:chOff x="20752" y="31522"/>
              <a:chExt cx="2088000" cy="3168000"/>
            </a:xfrm>
          </p:grpSpPr>
          <p:sp>
            <p:nvSpPr>
              <p:cNvPr id="6" name="Rektangel 5"/>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Rektangel med rundade hörn 6"/>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6" name="Grupp 45"/>
          <p:cNvGrpSpPr/>
          <p:nvPr/>
        </p:nvGrpSpPr>
        <p:grpSpPr>
          <a:xfrm>
            <a:off x="2484000" y="261000"/>
            <a:ext cx="2088000" cy="3168000"/>
            <a:chOff x="35496" y="44976"/>
            <a:chExt cx="2088000" cy="3168000"/>
          </a:xfrm>
        </p:grpSpPr>
        <p:grpSp>
          <p:nvGrpSpPr>
            <p:cNvPr id="47" name="Grupp 46"/>
            <p:cNvGrpSpPr/>
            <p:nvPr/>
          </p:nvGrpSpPr>
          <p:grpSpPr>
            <a:xfrm>
              <a:off x="35496" y="44976"/>
              <a:ext cx="2088000" cy="3168000"/>
              <a:chOff x="20752" y="31522"/>
              <a:chExt cx="2088000" cy="3168000"/>
            </a:xfrm>
          </p:grpSpPr>
          <p:sp>
            <p:nvSpPr>
              <p:cNvPr id="49" name="Rektangel 4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0" name="Rektangel med rundade hörn 4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4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1" name="Grupp 50"/>
          <p:cNvGrpSpPr/>
          <p:nvPr/>
        </p:nvGrpSpPr>
        <p:grpSpPr>
          <a:xfrm>
            <a:off x="4572232" y="261000"/>
            <a:ext cx="2088000" cy="3168000"/>
            <a:chOff x="35496" y="44976"/>
            <a:chExt cx="2088000" cy="3168000"/>
          </a:xfrm>
        </p:grpSpPr>
        <p:grpSp>
          <p:nvGrpSpPr>
            <p:cNvPr id="52" name="Grupp 51"/>
            <p:cNvGrpSpPr/>
            <p:nvPr/>
          </p:nvGrpSpPr>
          <p:grpSpPr>
            <a:xfrm>
              <a:off x="35496" y="44976"/>
              <a:ext cx="2088000" cy="3168000"/>
              <a:chOff x="20752" y="31522"/>
              <a:chExt cx="2088000" cy="3168000"/>
            </a:xfrm>
          </p:grpSpPr>
          <p:sp>
            <p:nvSpPr>
              <p:cNvPr id="54" name="Rektangel 5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Rektangel med rundade hörn 5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5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6" name="Grupp 55"/>
          <p:cNvGrpSpPr/>
          <p:nvPr/>
        </p:nvGrpSpPr>
        <p:grpSpPr>
          <a:xfrm>
            <a:off x="6660464" y="261000"/>
            <a:ext cx="2088000" cy="3168000"/>
            <a:chOff x="35496" y="44976"/>
            <a:chExt cx="2088000" cy="3168000"/>
          </a:xfrm>
        </p:grpSpPr>
        <p:grpSp>
          <p:nvGrpSpPr>
            <p:cNvPr id="57" name="Grupp 56"/>
            <p:cNvGrpSpPr/>
            <p:nvPr/>
          </p:nvGrpSpPr>
          <p:grpSpPr>
            <a:xfrm>
              <a:off x="35496" y="44976"/>
              <a:ext cx="2088000" cy="3168000"/>
              <a:chOff x="20752" y="31522"/>
              <a:chExt cx="2088000" cy="3168000"/>
            </a:xfrm>
          </p:grpSpPr>
          <p:sp>
            <p:nvSpPr>
              <p:cNvPr id="59" name="Rektangel 5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0" name="Rektangel med rundade hörn 5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5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1" name="Grupp 60"/>
          <p:cNvGrpSpPr/>
          <p:nvPr/>
        </p:nvGrpSpPr>
        <p:grpSpPr>
          <a:xfrm>
            <a:off x="395768" y="3429352"/>
            <a:ext cx="2088000" cy="3168000"/>
            <a:chOff x="35496" y="44976"/>
            <a:chExt cx="2088000" cy="3168000"/>
          </a:xfrm>
        </p:grpSpPr>
        <p:grpSp>
          <p:nvGrpSpPr>
            <p:cNvPr id="62" name="Grupp 61"/>
            <p:cNvGrpSpPr/>
            <p:nvPr/>
          </p:nvGrpSpPr>
          <p:grpSpPr>
            <a:xfrm>
              <a:off x="35496" y="44976"/>
              <a:ext cx="2088000" cy="3168000"/>
              <a:chOff x="20752" y="31522"/>
              <a:chExt cx="2088000" cy="3168000"/>
            </a:xfrm>
          </p:grpSpPr>
          <p:sp>
            <p:nvSpPr>
              <p:cNvPr id="64" name="Rektangel 6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5" name="Rektangel med rundade hörn 6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6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6" name="Grupp 65"/>
          <p:cNvGrpSpPr/>
          <p:nvPr/>
        </p:nvGrpSpPr>
        <p:grpSpPr>
          <a:xfrm>
            <a:off x="2484000" y="3429352"/>
            <a:ext cx="2088000" cy="3168000"/>
            <a:chOff x="35496" y="44976"/>
            <a:chExt cx="2088000" cy="3168000"/>
          </a:xfrm>
        </p:grpSpPr>
        <p:grpSp>
          <p:nvGrpSpPr>
            <p:cNvPr id="67" name="Grupp 66"/>
            <p:cNvGrpSpPr/>
            <p:nvPr/>
          </p:nvGrpSpPr>
          <p:grpSpPr>
            <a:xfrm>
              <a:off x="35496" y="44976"/>
              <a:ext cx="2088000" cy="3168000"/>
              <a:chOff x="20752" y="31522"/>
              <a:chExt cx="2088000" cy="3168000"/>
            </a:xfrm>
          </p:grpSpPr>
          <p:sp>
            <p:nvSpPr>
              <p:cNvPr id="69" name="Rektangel 6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0" name="Rektangel med rundade hörn 6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6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1" name="Grupp 70"/>
          <p:cNvGrpSpPr/>
          <p:nvPr/>
        </p:nvGrpSpPr>
        <p:grpSpPr>
          <a:xfrm>
            <a:off x="4572232" y="3429352"/>
            <a:ext cx="2088000" cy="3168000"/>
            <a:chOff x="35496" y="44976"/>
            <a:chExt cx="2088000" cy="3168000"/>
          </a:xfrm>
        </p:grpSpPr>
        <p:grpSp>
          <p:nvGrpSpPr>
            <p:cNvPr id="72" name="Grupp 71"/>
            <p:cNvGrpSpPr/>
            <p:nvPr/>
          </p:nvGrpSpPr>
          <p:grpSpPr>
            <a:xfrm>
              <a:off x="35496" y="44976"/>
              <a:ext cx="2088000" cy="3168000"/>
              <a:chOff x="20752" y="31522"/>
              <a:chExt cx="2088000" cy="3168000"/>
            </a:xfrm>
          </p:grpSpPr>
          <p:sp>
            <p:nvSpPr>
              <p:cNvPr id="74" name="Rektangel 7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5" name="Rektangel med rundade hörn 7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7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6" name="Grupp 75"/>
          <p:cNvGrpSpPr/>
          <p:nvPr/>
        </p:nvGrpSpPr>
        <p:grpSpPr>
          <a:xfrm>
            <a:off x="6660464" y="3429352"/>
            <a:ext cx="2088000" cy="3168000"/>
            <a:chOff x="35496" y="44976"/>
            <a:chExt cx="2088000" cy="3168000"/>
          </a:xfrm>
        </p:grpSpPr>
        <p:grpSp>
          <p:nvGrpSpPr>
            <p:cNvPr id="77" name="Grupp 76"/>
            <p:cNvGrpSpPr/>
            <p:nvPr/>
          </p:nvGrpSpPr>
          <p:grpSpPr>
            <a:xfrm>
              <a:off x="35496" y="44976"/>
              <a:ext cx="2088000" cy="3168000"/>
              <a:chOff x="20752" y="31522"/>
              <a:chExt cx="2088000" cy="3168000"/>
            </a:xfrm>
          </p:grpSpPr>
          <p:sp>
            <p:nvSpPr>
              <p:cNvPr id="79" name="Rektangel 7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0" name="Rektangel med rundade hörn 7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7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896348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rot="14250305">
            <a:off x="-1154047" y="-5533793"/>
            <a:ext cx="11631210" cy="18374277"/>
          </a:xfrm>
          <a:prstGeom prst="rect">
            <a:avLst/>
          </a:prstGeom>
          <a:noFill/>
        </p:spPr>
        <p:txBody>
          <a:bodyPr wrap="square" rtlCol="0">
            <a:spAutoFit/>
          </a:bodyPr>
          <a:lstStyle/>
          <a:p>
            <a:r>
              <a:rPr lang="sv-SE" sz="1200" dirty="0" smtClean="0">
                <a:solidFill>
                  <a:schemeClr val="bg1">
                    <a:lumMod val="85000"/>
                  </a:schemeClr>
                </a:solidFill>
                <a:latin typeface="Bauhaus 93" pitchFamily="82" charset="0"/>
              </a:rPr>
              <a:t>Squad Health Check </a:t>
            </a:r>
            <a:r>
              <a:rPr lang="sv-SE" sz="1200" dirty="0">
                <a:solidFill>
                  <a:schemeClr val="bg1">
                    <a:lumMod val="85000"/>
                  </a:schemeClr>
                </a:solidFill>
                <a:latin typeface="Bauhaus 93" pitchFamily="82" charset="0"/>
              </a:rPr>
              <a:t>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a:t>
            </a:r>
            <a:r>
              <a:rPr lang="sv-SE" sz="1200" dirty="0" smtClean="0">
                <a:solidFill>
                  <a:schemeClr val="bg1">
                    <a:lumMod val="85000"/>
                  </a:schemeClr>
                </a:solidFill>
                <a:latin typeface="Bauhaus 93" pitchFamily="82" charset="0"/>
              </a:rPr>
              <a:t> Squad Health Check Squad Health Check Squad Health Check Squad Health Check </a:t>
            </a:r>
            <a:r>
              <a:rPr lang="sv-SE" sz="1200" dirty="0">
                <a:solidFill>
                  <a:schemeClr val="bg1">
                    <a:lumMod val="85000"/>
                  </a:schemeClr>
                </a:solidFill>
                <a:latin typeface="Bauhaus 93" pitchFamily="82" charset="0"/>
              </a:rPr>
              <a:t>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Team </a:t>
            </a:r>
            <a:r>
              <a:rPr lang="sv-SE" sz="1200" dirty="0" smtClean="0">
                <a:solidFill>
                  <a:schemeClr val="bg1">
                    <a:lumMod val="85000"/>
                  </a:schemeClr>
                </a:solidFill>
                <a:latin typeface="Bauhaus 93" pitchFamily="82" charset="0"/>
              </a:rPr>
              <a:t> Health Check </a:t>
            </a:r>
            <a:r>
              <a:rPr lang="sv-SE" sz="1200" dirty="0">
                <a:solidFill>
                  <a:schemeClr val="bg1">
                    <a:lumMod val="85000"/>
                  </a:schemeClr>
                </a:solidFill>
                <a:latin typeface="Bauhaus 93" pitchFamily="82" charset="0"/>
              </a:rPr>
              <a:t>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Squad Health Check</a:t>
            </a:r>
            <a:r>
              <a:rPr lang="sv-SE" sz="1200" dirty="0">
                <a:solidFill>
                  <a:schemeClr val="bg1">
                    <a:lumMod val="85000"/>
                  </a:schemeClr>
                </a:solidFill>
                <a:latin typeface="Bauhaus 93" pitchFamily="82" charset="0"/>
              </a:rPr>
              <a:t>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Squad Health Check</a:t>
            </a:r>
            <a:r>
              <a:rPr lang="sv-SE" sz="1200" dirty="0">
                <a:solidFill>
                  <a:schemeClr val="bg1">
                    <a:lumMod val="85000"/>
                  </a:schemeClr>
                </a:solidFill>
                <a:latin typeface="Bauhaus 93" pitchFamily="82" charset="0"/>
              </a:rPr>
              <a:t>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Squad Health Check</a:t>
            </a:r>
            <a:r>
              <a:rPr lang="sv-SE" sz="1200" dirty="0">
                <a:solidFill>
                  <a:schemeClr val="bg1">
                    <a:lumMod val="85000"/>
                  </a:schemeClr>
                </a:solidFill>
                <a:latin typeface="Bauhaus 93" pitchFamily="82" charset="0"/>
              </a:rPr>
              <a:t>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Squad Health Check</a:t>
            </a:r>
            <a:r>
              <a:rPr lang="sv-SE" sz="1200" dirty="0">
                <a:solidFill>
                  <a:schemeClr val="bg1">
                    <a:lumMod val="85000"/>
                  </a:schemeClr>
                </a:solidFill>
                <a:latin typeface="Bauhaus 93" pitchFamily="82" charset="0"/>
              </a:rPr>
              <a:t>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Squad Health Check</a:t>
            </a:r>
            <a:r>
              <a:rPr lang="sv-SE" sz="1200" dirty="0">
                <a:solidFill>
                  <a:schemeClr val="bg1">
                    <a:lumMod val="85000"/>
                  </a:schemeClr>
                </a:solidFill>
                <a:latin typeface="Bauhaus 93" pitchFamily="82" charset="0"/>
              </a:rPr>
              <a:t>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Squad Health Check</a:t>
            </a:r>
            <a:r>
              <a:rPr lang="sv-SE" sz="1200" dirty="0">
                <a:solidFill>
                  <a:schemeClr val="bg1">
                    <a:lumMod val="85000"/>
                  </a:schemeClr>
                </a:solidFill>
                <a:latin typeface="Bauhaus 93" pitchFamily="82" charset="0"/>
              </a:rPr>
              <a:t>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p:txBody>
      </p:sp>
    </p:spTree>
    <p:extLst>
      <p:ext uri="{BB962C8B-B14F-4D97-AF65-F5344CB8AC3E}">
        <p14:creationId xmlns:p14="http://schemas.microsoft.com/office/powerpoint/2010/main" val="835686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upp 15"/>
          <p:cNvGrpSpPr/>
          <p:nvPr/>
        </p:nvGrpSpPr>
        <p:grpSpPr>
          <a:xfrm>
            <a:off x="20752" y="44976"/>
            <a:ext cx="2088000" cy="3168000"/>
            <a:chOff x="20752" y="31522"/>
            <a:chExt cx="2088000" cy="3168000"/>
          </a:xfrm>
        </p:grpSpPr>
        <p:sp>
          <p:nvSpPr>
            <p:cNvPr id="6" name="Rektangel 5"/>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Rektangel med rundade hörn 6"/>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 name="textruta 9"/>
            <p:cNvSpPr txBox="1"/>
            <p:nvPr/>
          </p:nvSpPr>
          <p:spPr>
            <a:xfrm>
              <a:off x="63630" y="741958"/>
              <a:ext cx="1958960" cy="369332"/>
            </a:xfrm>
            <a:prstGeom prst="rect">
              <a:avLst/>
            </a:prstGeom>
            <a:noFill/>
          </p:spPr>
          <p:txBody>
            <a:bodyPr wrap="square" rtlCol="0">
              <a:spAutoFit/>
            </a:bodyPr>
            <a:lstStyle/>
            <a:p>
              <a:pPr algn="ctr"/>
              <a:r>
                <a:rPr lang="en-US" dirty="0" smtClean="0"/>
                <a:t>Delivering Value</a:t>
              </a:r>
              <a:endParaRPr lang="en-US" dirty="0"/>
            </a:p>
          </p:txBody>
        </p:sp>
        <p:sp>
          <p:nvSpPr>
            <p:cNvPr id="11" name="textruta 10"/>
            <p:cNvSpPr txBox="1"/>
            <p:nvPr/>
          </p:nvSpPr>
          <p:spPr>
            <a:xfrm>
              <a:off x="523869" y="1092706"/>
              <a:ext cx="1455843" cy="738664"/>
            </a:xfrm>
            <a:prstGeom prst="rect">
              <a:avLst/>
            </a:prstGeom>
            <a:noFill/>
          </p:spPr>
          <p:txBody>
            <a:bodyPr wrap="square" rtlCol="0">
              <a:spAutoFit/>
            </a:bodyPr>
            <a:lstStyle/>
            <a:p>
              <a:r>
                <a:rPr lang="en-US" sz="1050" dirty="0">
                  <a:latin typeface="Garamond" pitchFamily="18" charset="0"/>
                </a:rPr>
                <a:t>We deliver great stuff! We're proud of it and our stakeholders are really happy</a:t>
              </a:r>
              <a:r>
                <a:rPr lang="en-US" sz="1050" dirty="0" smtClean="0">
                  <a:latin typeface="Garamond" pitchFamily="18" charset="0"/>
                </a:rPr>
                <a:t>.</a:t>
              </a:r>
              <a:endParaRPr lang="en-US" sz="1050" dirty="0">
                <a:latin typeface="Garamond" pitchFamily="18" charset="0"/>
              </a:endParaRPr>
            </a:p>
          </p:txBody>
        </p:sp>
        <p:sp>
          <p:nvSpPr>
            <p:cNvPr id="14" name="Rektangel 13"/>
            <p:cNvSpPr/>
            <p:nvPr/>
          </p:nvSpPr>
          <p:spPr>
            <a:xfrm>
              <a:off x="539552" y="2100818"/>
              <a:ext cx="1440160" cy="738664"/>
            </a:xfrm>
            <a:prstGeom prst="rect">
              <a:avLst/>
            </a:prstGeom>
            <a:noFill/>
          </p:spPr>
          <p:txBody>
            <a:bodyPr wrap="square" rtlCol="0">
              <a:spAutoFit/>
            </a:bodyPr>
            <a:lstStyle/>
            <a:p>
              <a:r>
                <a:rPr lang="en-US" sz="1050" dirty="0">
                  <a:latin typeface="Garamond" pitchFamily="18" charset="0"/>
                </a:rPr>
                <a:t>We deliver crap. We feel ashamed to deliver it. Our stakeholders hate us.</a:t>
              </a:r>
            </a:p>
          </p:txBody>
        </p:sp>
      </p:grpSp>
      <p:pic>
        <p:nvPicPr>
          <p:cNvPr id="1032" name="Picture 8" descr="http://nowiknow.com/wp-content/uploads/2012/08/01-gold-bar.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307" y="263726"/>
            <a:ext cx="607605" cy="428970"/>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upp 21"/>
          <p:cNvGrpSpPr/>
          <p:nvPr/>
        </p:nvGrpSpPr>
        <p:grpSpPr>
          <a:xfrm>
            <a:off x="2339984" y="44976"/>
            <a:ext cx="2088000" cy="3168000"/>
            <a:chOff x="20752" y="31522"/>
            <a:chExt cx="2088000" cy="3168000"/>
          </a:xfrm>
        </p:grpSpPr>
        <p:sp>
          <p:nvSpPr>
            <p:cNvPr id="23" name="Rektangel 2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4" name="Rektangel med rundade hörn 2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5" name="textruta 24"/>
            <p:cNvSpPr txBox="1"/>
            <p:nvPr/>
          </p:nvSpPr>
          <p:spPr>
            <a:xfrm>
              <a:off x="83657" y="741958"/>
              <a:ext cx="1958960" cy="369332"/>
            </a:xfrm>
            <a:prstGeom prst="rect">
              <a:avLst/>
            </a:prstGeom>
            <a:noFill/>
          </p:spPr>
          <p:txBody>
            <a:bodyPr wrap="square" rtlCol="0">
              <a:spAutoFit/>
            </a:bodyPr>
            <a:lstStyle/>
            <a:p>
              <a:pPr algn="ctr"/>
              <a:r>
                <a:rPr lang="en-US" dirty="0" smtClean="0"/>
                <a:t>Easy to release</a:t>
              </a:r>
              <a:endParaRPr lang="en-US" dirty="0"/>
            </a:p>
          </p:txBody>
        </p:sp>
        <p:sp>
          <p:nvSpPr>
            <p:cNvPr id="26" name="textruta 25"/>
            <p:cNvSpPr txBox="1"/>
            <p:nvPr/>
          </p:nvSpPr>
          <p:spPr>
            <a:xfrm>
              <a:off x="523869" y="1111290"/>
              <a:ext cx="1455843" cy="577081"/>
            </a:xfrm>
            <a:prstGeom prst="rect">
              <a:avLst/>
            </a:prstGeom>
            <a:noFill/>
          </p:spPr>
          <p:txBody>
            <a:bodyPr wrap="square" rtlCol="0">
              <a:spAutoFit/>
            </a:bodyPr>
            <a:lstStyle/>
            <a:p>
              <a:r>
                <a:rPr lang="en-US" sz="1050" dirty="0" smtClean="0">
                  <a:latin typeface="Garamond" pitchFamily="18" charset="0"/>
                </a:rPr>
                <a:t>Releasing is simple, safe, painless and mostly automated.</a:t>
              </a:r>
              <a:endParaRPr lang="en-US" sz="1050" dirty="0">
                <a:latin typeface="Garamond" pitchFamily="18" charset="0"/>
              </a:endParaRPr>
            </a:p>
          </p:txBody>
        </p:sp>
        <p:sp>
          <p:nvSpPr>
            <p:cNvPr id="29" name="Rektangel 28"/>
            <p:cNvSpPr/>
            <p:nvPr/>
          </p:nvSpPr>
          <p:spPr>
            <a:xfrm>
              <a:off x="539552" y="2118385"/>
              <a:ext cx="1440160" cy="577081"/>
            </a:xfrm>
            <a:prstGeom prst="rect">
              <a:avLst/>
            </a:prstGeom>
            <a:noFill/>
          </p:spPr>
          <p:txBody>
            <a:bodyPr wrap="square" rtlCol="0">
              <a:spAutoFit/>
            </a:bodyPr>
            <a:lstStyle/>
            <a:p>
              <a:r>
                <a:rPr lang="en-US" sz="1050" dirty="0" smtClean="0">
                  <a:latin typeface="Garamond" pitchFamily="18" charset="0"/>
                </a:rPr>
                <a:t>Releasing is risky, painful, lots of manual work and takes forever.</a:t>
              </a:r>
            </a:p>
          </p:txBody>
        </p:sp>
      </p:grpSp>
      <p:grpSp>
        <p:nvGrpSpPr>
          <p:cNvPr id="34" name="Grupp 33"/>
          <p:cNvGrpSpPr/>
          <p:nvPr/>
        </p:nvGrpSpPr>
        <p:grpSpPr>
          <a:xfrm>
            <a:off x="4644240" y="44976"/>
            <a:ext cx="2088000" cy="3168000"/>
            <a:chOff x="20752" y="31522"/>
            <a:chExt cx="2088000" cy="3168000"/>
          </a:xfrm>
        </p:grpSpPr>
        <p:sp>
          <p:nvSpPr>
            <p:cNvPr id="35" name="Rektangel 34"/>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6" name="Rektangel med rundade hörn 35"/>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7" name="textruta 36"/>
            <p:cNvSpPr txBox="1"/>
            <p:nvPr/>
          </p:nvSpPr>
          <p:spPr>
            <a:xfrm>
              <a:off x="83657" y="741958"/>
              <a:ext cx="1958960" cy="369332"/>
            </a:xfrm>
            <a:prstGeom prst="rect">
              <a:avLst/>
            </a:prstGeom>
            <a:noFill/>
          </p:spPr>
          <p:txBody>
            <a:bodyPr wrap="square" rtlCol="0">
              <a:spAutoFit/>
            </a:bodyPr>
            <a:lstStyle/>
            <a:p>
              <a:pPr algn="ctr"/>
              <a:r>
                <a:rPr lang="en-US" dirty="0" smtClean="0"/>
                <a:t>Fun</a:t>
              </a:r>
              <a:endParaRPr lang="en-US" dirty="0"/>
            </a:p>
          </p:txBody>
        </p:sp>
        <p:sp>
          <p:nvSpPr>
            <p:cNvPr id="38" name="textruta 37"/>
            <p:cNvSpPr txBox="1"/>
            <p:nvPr/>
          </p:nvSpPr>
          <p:spPr>
            <a:xfrm>
              <a:off x="523869" y="1110273"/>
              <a:ext cx="1455843" cy="577081"/>
            </a:xfrm>
            <a:prstGeom prst="rect">
              <a:avLst/>
            </a:prstGeom>
            <a:noFill/>
          </p:spPr>
          <p:txBody>
            <a:bodyPr wrap="square" rtlCol="0">
              <a:spAutoFit/>
            </a:bodyPr>
            <a:lstStyle/>
            <a:p>
              <a:r>
                <a:rPr lang="en-US" sz="1050" dirty="0" smtClean="0">
                  <a:latin typeface="Garamond" pitchFamily="18" charset="0"/>
                </a:rPr>
                <a:t>We love going to work and have great fun working together!</a:t>
              </a:r>
            </a:p>
          </p:txBody>
        </p:sp>
        <p:sp>
          <p:nvSpPr>
            <p:cNvPr id="41" name="Rektangel 40"/>
            <p:cNvSpPr/>
            <p:nvPr/>
          </p:nvSpPr>
          <p:spPr>
            <a:xfrm>
              <a:off x="539552" y="2139287"/>
              <a:ext cx="1440160" cy="253916"/>
            </a:xfrm>
            <a:prstGeom prst="rect">
              <a:avLst/>
            </a:prstGeom>
            <a:noFill/>
          </p:spPr>
          <p:txBody>
            <a:bodyPr wrap="square" rtlCol="0">
              <a:spAutoFit/>
            </a:bodyPr>
            <a:lstStyle/>
            <a:p>
              <a:r>
                <a:rPr lang="en-US" sz="1050" dirty="0" err="1" smtClean="0">
                  <a:latin typeface="Garamond" pitchFamily="18" charset="0"/>
                </a:rPr>
                <a:t>Boooooooring</a:t>
              </a:r>
              <a:r>
                <a:rPr lang="en-US" sz="1050" dirty="0" smtClean="0">
                  <a:latin typeface="Garamond" pitchFamily="18" charset="0"/>
                </a:rPr>
                <a:t>...</a:t>
              </a:r>
            </a:p>
          </p:txBody>
        </p:sp>
      </p:grpSp>
      <p:grpSp>
        <p:nvGrpSpPr>
          <p:cNvPr id="43" name="Grupp 42"/>
          <p:cNvGrpSpPr/>
          <p:nvPr/>
        </p:nvGrpSpPr>
        <p:grpSpPr>
          <a:xfrm>
            <a:off x="6948496" y="44976"/>
            <a:ext cx="2088000" cy="3168000"/>
            <a:chOff x="20752" y="31522"/>
            <a:chExt cx="2088000" cy="3168000"/>
          </a:xfrm>
        </p:grpSpPr>
        <p:sp>
          <p:nvSpPr>
            <p:cNvPr id="44" name="Rektangel 43"/>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5" name="Rektangel med rundade hörn 4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6" name="textruta 45"/>
            <p:cNvSpPr txBox="1"/>
            <p:nvPr/>
          </p:nvSpPr>
          <p:spPr>
            <a:xfrm>
              <a:off x="83657" y="608975"/>
              <a:ext cx="1958960" cy="646331"/>
            </a:xfrm>
            <a:prstGeom prst="rect">
              <a:avLst/>
            </a:prstGeom>
            <a:noFill/>
          </p:spPr>
          <p:txBody>
            <a:bodyPr wrap="square" rtlCol="0">
              <a:spAutoFit/>
            </a:bodyPr>
            <a:lstStyle/>
            <a:p>
              <a:pPr algn="ctr"/>
              <a:r>
                <a:rPr lang="en-US" dirty="0" smtClean="0"/>
                <a:t>Health of Codebase</a:t>
              </a:r>
            </a:p>
          </p:txBody>
        </p:sp>
        <p:sp>
          <p:nvSpPr>
            <p:cNvPr id="47" name="textruta 46"/>
            <p:cNvSpPr txBox="1"/>
            <p:nvPr/>
          </p:nvSpPr>
          <p:spPr>
            <a:xfrm>
              <a:off x="523869" y="1255306"/>
              <a:ext cx="1455843" cy="738664"/>
            </a:xfrm>
            <a:prstGeom prst="rect">
              <a:avLst/>
            </a:prstGeom>
            <a:noFill/>
          </p:spPr>
          <p:txBody>
            <a:bodyPr wrap="square" rtlCol="0">
              <a:spAutoFit/>
            </a:bodyPr>
            <a:lstStyle/>
            <a:p>
              <a:r>
                <a:rPr lang="en-US" sz="1050" dirty="0" smtClean="0">
                  <a:latin typeface="Garamond" pitchFamily="18" charset="0"/>
                </a:rPr>
                <a:t>We're proud of the quality of our code! It is clean, easy to read and has great test coverage.</a:t>
              </a:r>
            </a:p>
          </p:txBody>
        </p:sp>
        <p:sp>
          <p:nvSpPr>
            <p:cNvPr id="50" name="Rektangel 49"/>
            <p:cNvSpPr/>
            <p:nvPr/>
          </p:nvSpPr>
          <p:spPr>
            <a:xfrm>
              <a:off x="539552" y="2190393"/>
              <a:ext cx="1440160" cy="577081"/>
            </a:xfrm>
            <a:prstGeom prst="rect">
              <a:avLst/>
            </a:prstGeom>
            <a:noFill/>
          </p:spPr>
          <p:txBody>
            <a:bodyPr wrap="square" rtlCol="0">
              <a:spAutoFit/>
            </a:bodyPr>
            <a:lstStyle/>
            <a:p>
              <a:r>
                <a:rPr lang="en-US" sz="1050" dirty="0" smtClean="0">
                  <a:latin typeface="Garamond" pitchFamily="18" charset="0"/>
                </a:rPr>
                <a:t>Our code is a pile of dung and technical debt is raging out of control.</a:t>
              </a:r>
            </a:p>
          </p:txBody>
        </p:sp>
      </p:grpSp>
      <p:grpSp>
        <p:nvGrpSpPr>
          <p:cNvPr id="52" name="Grupp 51"/>
          <p:cNvGrpSpPr/>
          <p:nvPr/>
        </p:nvGrpSpPr>
        <p:grpSpPr>
          <a:xfrm>
            <a:off x="35496" y="3573368"/>
            <a:ext cx="2088000" cy="3168000"/>
            <a:chOff x="20752" y="31522"/>
            <a:chExt cx="2088000" cy="3168000"/>
          </a:xfrm>
        </p:grpSpPr>
        <p:sp>
          <p:nvSpPr>
            <p:cNvPr id="53" name="Rektangel 5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4" name="Rektangel med rundade hörn 5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textruta 54"/>
            <p:cNvSpPr txBox="1"/>
            <p:nvPr/>
          </p:nvSpPr>
          <p:spPr>
            <a:xfrm>
              <a:off x="83657" y="813966"/>
              <a:ext cx="1958960" cy="369332"/>
            </a:xfrm>
            <a:prstGeom prst="rect">
              <a:avLst/>
            </a:prstGeom>
            <a:noFill/>
          </p:spPr>
          <p:txBody>
            <a:bodyPr wrap="square" rtlCol="0">
              <a:spAutoFit/>
            </a:bodyPr>
            <a:lstStyle/>
            <a:p>
              <a:pPr algn="ctr"/>
              <a:r>
                <a:rPr lang="en-US" dirty="0" smtClean="0"/>
                <a:t>Learning</a:t>
              </a:r>
              <a:endParaRPr lang="en-US" dirty="0"/>
            </a:p>
          </p:txBody>
        </p:sp>
        <p:sp>
          <p:nvSpPr>
            <p:cNvPr id="56" name="textruta 55"/>
            <p:cNvSpPr txBox="1"/>
            <p:nvPr/>
          </p:nvSpPr>
          <p:spPr>
            <a:xfrm>
              <a:off x="523869" y="1197199"/>
              <a:ext cx="1455843" cy="577081"/>
            </a:xfrm>
            <a:prstGeom prst="rect">
              <a:avLst/>
            </a:prstGeom>
            <a:noFill/>
          </p:spPr>
          <p:txBody>
            <a:bodyPr wrap="square" rtlCol="0">
              <a:spAutoFit/>
            </a:bodyPr>
            <a:lstStyle/>
            <a:p>
              <a:r>
                <a:rPr lang="en-US" sz="1050" dirty="0" smtClean="0">
                  <a:latin typeface="Garamond" pitchFamily="18" charset="0"/>
                </a:rPr>
                <a:t>We're learning lots of interesting stuff all the time!</a:t>
              </a:r>
            </a:p>
          </p:txBody>
        </p:sp>
        <p:sp>
          <p:nvSpPr>
            <p:cNvPr id="59" name="Rektangel 58"/>
            <p:cNvSpPr/>
            <p:nvPr/>
          </p:nvSpPr>
          <p:spPr>
            <a:xfrm>
              <a:off x="539552" y="2222878"/>
              <a:ext cx="1440160" cy="415498"/>
            </a:xfrm>
            <a:prstGeom prst="rect">
              <a:avLst/>
            </a:prstGeom>
            <a:noFill/>
          </p:spPr>
          <p:txBody>
            <a:bodyPr wrap="square" rtlCol="0">
              <a:spAutoFit/>
            </a:bodyPr>
            <a:lstStyle/>
            <a:p>
              <a:r>
                <a:rPr lang="en-US" sz="1050" dirty="0" smtClean="0">
                  <a:latin typeface="Garamond" pitchFamily="18" charset="0"/>
                </a:rPr>
                <a:t>We never have time to learn anything.</a:t>
              </a:r>
            </a:p>
          </p:txBody>
        </p:sp>
      </p:grpSp>
      <p:grpSp>
        <p:nvGrpSpPr>
          <p:cNvPr id="62" name="Grupp 61"/>
          <p:cNvGrpSpPr/>
          <p:nvPr/>
        </p:nvGrpSpPr>
        <p:grpSpPr>
          <a:xfrm>
            <a:off x="2338369" y="3573368"/>
            <a:ext cx="2088000" cy="3168000"/>
            <a:chOff x="20752" y="31522"/>
            <a:chExt cx="2088000" cy="3168000"/>
          </a:xfrm>
        </p:grpSpPr>
        <p:sp>
          <p:nvSpPr>
            <p:cNvPr id="63" name="Rektangel 6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4" name="Rektangel med rundade hörn 6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5" name="textruta 64"/>
            <p:cNvSpPr txBox="1"/>
            <p:nvPr/>
          </p:nvSpPr>
          <p:spPr>
            <a:xfrm>
              <a:off x="83657" y="813966"/>
              <a:ext cx="1958960" cy="369332"/>
            </a:xfrm>
            <a:prstGeom prst="rect">
              <a:avLst/>
            </a:prstGeom>
            <a:noFill/>
          </p:spPr>
          <p:txBody>
            <a:bodyPr wrap="square" rtlCol="0">
              <a:spAutoFit/>
            </a:bodyPr>
            <a:lstStyle/>
            <a:p>
              <a:pPr algn="ctr"/>
              <a:r>
                <a:rPr lang="en-US" dirty="0" smtClean="0"/>
                <a:t>Mission</a:t>
              </a:r>
              <a:endParaRPr lang="en-US" dirty="0"/>
            </a:p>
          </p:txBody>
        </p:sp>
        <p:sp>
          <p:nvSpPr>
            <p:cNvPr id="66" name="textruta 65"/>
            <p:cNvSpPr txBox="1"/>
            <p:nvPr/>
          </p:nvSpPr>
          <p:spPr>
            <a:xfrm>
              <a:off x="523869" y="1197199"/>
              <a:ext cx="1455843" cy="577081"/>
            </a:xfrm>
            <a:prstGeom prst="rect">
              <a:avLst/>
            </a:prstGeom>
            <a:noFill/>
          </p:spPr>
          <p:txBody>
            <a:bodyPr wrap="square" rtlCol="0">
              <a:spAutoFit/>
            </a:bodyPr>
            <a:lstStyle/>
            <a:p>
              <a:r>
                <a:rPr lang="en-US" sz="1050" dirty="0" smtClean="0">
                  <a:latin typeface="Garamond" pitchFamily="18" charset="0"/>
                </a:rPr>
                <a:t>We know exactly why we are here and we’re really excited about it!</a:t>
              </a:r>
            </a:p>
          </p:txBody>
        </p:sp>
        <p:sp>
          <p:nvSpPr>
            <p:cNvPr id="69" name="Rektangel 68"/>
            <p:cNvSpPr/>
            <p:nvPr/>
          </p:nvSpPr>
          <p:spPr>
            <a:xfrm>
              <a:off x="539552" y="1864579"/>
              <a:ext cx="1440160" cy="1061829"/>
            </a:xfrm>
            <a:prstGeom prst="rect">
              <a:avLst/>
            </a:prstGeom>
            <a:noFill/>
          </p:spPr>
          <p:txBody>
            <a:bodyPr wrap="square" rtlCol="0">
              <a:spAutoFit/>
            </a:bodyPr>
            <a:lstStyle/>
            <a:p>
              <a:r>
                <a:rPr lang="en-US" sz="1050" dirty="0" smtClean="0">
                  <a:latin typeface="Garamond" pitchFamily="18" charset="0"/>
                </a:rPr>
                <a:t>We have no idea why we are here, there's no high lever picture or focus. Our so called mission is completely unclear and uninspiring.</a:t>
              </a:r>
            </a:p>
          </p:txBody>
        </p:sp>
      </p:grpSp>
      <p:grpSp>
        <p:nvGrpSpPr>
          <p:cNvPr id="72" name="Grupp 71"/>
          <p:cNvGrpSpPr/>
          <p:nvPr/>
        </p:nvGrpSpPr>
        <p:grpSpPr>
          <a:xfrm>
            <a:off x="4642625" y="3573368"/>
            <a:ext cx="2088000" cy="3168000"/>
            <a:chOff x="20752" y="31522"/>
            <a:chExt cx="2088000" cy="3168000"/>
          </a:xfrm>
        </p:grpSpPr>
        <p:sp>
          <p:nvSpPr>
            <p:cNvPr id="73" name="Rektangel 7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4" name="Rektangel med rundade hörn 7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5" name="textruta 74"/>
            <p:cNvSpPr txBox="1"/>
            <p:nvPr/>
          </p:nvSpPr>
          <p:spPr>
            <a:xfrm>
              <a:off x="83657" y="741958"/>
              <a:ext cx="1958960" cy="369332"/>
            </a:xfrm>
            <a:prstGeom prst="rect">
              <a:avLst/>
            </a:prstGeom>
            <a:noFill/>
          </p:spPr>
          <p:txBody>
            <a:bodyPr wrap="square" rtlCol="0">
              <a:spAutoFit/>
            </a:bodyPr>
            <a:lstStyle/>
            <a:p>
              <a:pPr algn="ctr"/>
              <a:r>
                <a:rPr lang="en-US" dirty="0" smtClean="0"/>
                <a:t>Pawns or Players</a:t>
              </a:r>
            </a:p>
          </p:txBody>
        </p:sp>
        <p:sp>
          <p:nvSpPr>
            <p:cNvPr id="76" name="textruta 75"/>
            <p:cNvSpPr txBox="1"/>
            <p:nvPr/>
          </p:nvSpPr>
          <p:spPr>
            <a:xfrm>
              <a:off x="523869" y="1107624"/>
              <a:ext cx="1455843" cy="738664"/>
            </a:xfrm>
            <a:prstGeom prst="rect">
              <a:avLst/>
            </a:prstGeom>
            <a:noFill/>
          </p:spPr>
          <p:txBody>
            <a:bodyPr wrap="square" rtlCol="0">
              <a:spAutoFit/>
            </a:bodyPr>
            <a:lstStyle/>
            <a:p>
              <a:r>
                <a:rPr lang="en-US" sz="1050" dirty="0" smtClean="0">
                  <a:latin typeface="Garamond" pitchFamily="18" charset="0"/>
                </a:rPr>
                <a:t>We are in control of our own destiny! We decide what to build and how to build it.</a:t>
              </a:r>
            </a:p>
          </p:txBody>
        </p:sp>
        <p:sp>
          <p:nvSpPr>
            <p:cNvPr id="79" name="Rektangel 78"/>
            <p:cNvSpPr/>
            <p:nvPr/>
          </p:nvSpPr>
          <p:spPr>
            <a:xfrm>
              <a:off x="539552" y="2026162"/>
              <a:ext cx="1440160" cy="900246"/>
            </a:xfrm>
            <a:prstGeom prst="rect">
              <a:avLst/>
            </a:prstGeom>
            <a:noFill/>
          </p:spPr>
          <p:txBody>
            <a:bodyPr wrap="square" rtlCol="0">
              <a:spAutoFit/>
            </a:bodyPr>
            <a:lstStyle/>
            <a:p>
              <a:r>
                <a:rPr lang="en-US" sz="1050" dirty="0" smtClean="0">
                  <a:latin typeface="Garamond" pitchFamily="18" charset="0"/>
                </a:rPr>
                <a:t>We are just pawns in a game of chess with no influence over what we build or how we build it.</a:t>
              </a:r>
            </a:p>
          </p:txBody>
        </p:sp>
      </p:grpSp>
      <p:grpSp>
        <p:nvGrpSpPr>
          <p:cNvPr id="81" name="Grupp 80"/>
          <p:cNvGrpSpPr/>
          <p:nvPr/>
        </p:nvGrpSpPr>
        <p:grpSpPr>
          <a:xfrm>
            <a:off x="6948496" y="3573016"/>
            <a:ext cx="2088000" cy="3168000"/>
            <a:chOff x="20752" y="31522"/>
            <a:chExt cx="2088000" cy="3168000"/>
          </a:xfrm>
        </p:grpSpPr>
        <p:sp>
          <p:nvSpPr>
            <p:cNvPr id="82" name="Rektangel 81"/>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3" name="Rektangel med rundade hörn 82"/>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4" name="textruta 83"/>
            <p:cNvSpPr txBox="1"/>
            <p:nvPr/>
          </p:nvSpPr>
          <p:spPr>
            <a:xfrm>
              <a:off x="83657" y="742310"/>
              <a:ext cx="1958960" cy="369332"/>
            </a:xfrm>
            <a:prstGeom prst="rect">
              <a:avLst/>
            </a:prstGeom>
            <a:noFill/>
          </p:spPr>
          <p:txBody>
            <a:bodyPr wrap="square" rtlCol="0">
              <a:spAutoFit/>
            </a:bodyPr>
            <a:lstStyle/>
            <a:p>
              <a:pPr algn="ctr"/>
              <a:r>
                <a:rPr lang="en-US" dirty="0" smtClean="0"/>
                <a:t>Speed</a:t>
              </a:r>
            </a:p>
          </p:txBody>
        </p:sp>
        <p:sp>
          <p:nvSpPr>
            <p:cNvPr id="85" name="textruta 84"/>
            <p:cNvSpPr txBox="1"/>
            <p:nvPr/>
          </p:nvSpPr>
          <p:spPr>
            <a:xfrm>
              <a:off x="523869" y="1126208"/>
              <a:ext cx="1455843" cy="577081"/>
            </a:xfrm>
            <a:prstGeom prst="rect">
              <a:avLst/>
            </a:prstGeom>
            <a:noFill/>
          </p:spPr>
          <p:txBody>
            <a:bodyPr wrap="square" rtlCol="0">
              <a:spAutoFit/>
            </a:bodyPr>
            <a:lstStyle/>
            <a:p>
              <a:r>
                <a:rPr lang="en-US" sz="1050" dirty="0" smtClean="0">
                  <a:latin typeface="Garamond" pitchFamily="18" charset="0"/>
                </a:rPr>
                <a:t>We get stuff done really quickly! No waiting and no delays.</a:t>
              </a:r>
            </a:p>
          </p:txBody>
        </p:sp>
        <p:sp>
          <p:nvSpPr>
            <p:cNvPr id="88" name="Rektangel 87"/>
            <p:cNvSpPr/>
            <p:nvPr/>
          </p:nvSpPr>
          <p:spPr>
            <a:xfrm>
              <a:off x="539552" y="1864579"/>
              <a:ext cx="1440160" cy="1061829"/>
            </a:xfrm>
            <a:prstGeom prst="rect">
              <a:avLst/>
            </a:prstGeom>
            <a:noFill/>
          </p:spPr>
          <p:txBody>
            <a:bodyPr wrap="square" rtlCol="0">
              <a:spAutoFit/>
            </a:bodyPr>
            <a:lstStyle/>
            <a:p>
              <a:r>
                <a:rPr lang="en-US" sz="1050" dirty="0" smtClean="0">
                  <a:latin typeface="Garamond" pitchFamily="18" charset="0"/>
                </a:rPr>
                <a:t>We never seem to get anything done. We keep getting stuck or interrupted. Stories keep getting stuck on dependencies.</a:t>
              </a:r>
            </a:p>
          </p:txBody>
        </p:sp>
      </p:grpSp>
      <p:pic>
        <p:nvPicPr>
          <p:cNvPr id="1036" name="Picture 12" descr="http://lvlhealth.com/wp-content/uploads/2013/03/Heart-with-Stethascope_web.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735" r="6509" b="6526"/>
          <a:stretch/>
        </p:blipFill>
        <p:spPr bwMode="auto">
          <a:xfrm>
            <a:off x="7654971" y="170217"/>
            <a:ext cx="631765" cy="45047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readcwbooks.com/book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170" y="3740662"/>
            <a:ext cx="543878" cy="48042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www.platinumdevcon.com/wp-content/uploads/2014/02/mission.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415" t="2914" r="7230"/>
          <a:stretch/>
        </p:blipFill>
        <p:spPr bwMode="auto">
          <a:xfrm>
            <a:off x="3018865" y="3684019"/>
            <a:ext cx="730238" cy="60406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www.photo-dictionary.com/photofiles/list/5558/7276chess_pawn.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0164" t="13674" r="21697" b="14254"/>
          <a:stretch/>
        </p:blipFill>
        <p:spPr bwMode="auto">
          <a:xfrm>
            <a:off x="5525542" y="3755580"/>
            <a:ext cx="278879" cy="46094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www.atlflash.com/Flash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5132" y="3664627"/>
            <a:ext cx="554728" cy="630102"/>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www.flixya.com/files-photo/b/a/n/bankpsd-1954964.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09940" y="116632"/>
            <a:ext cx="710082" cy="539662"/>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gfdcourier.com/wp-content/uploads/2012/02/iStock_000005788357Small.jp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8332" t="3714" r="4022" b="5566"/>
          <a:stretch/>
        </p:blipFill>
        <p:spPr bwMode="auto">
          <a:xfrm>
            <a:off x="3119818" y="153034"/>
            <a:ext cx="528331" cy="539662"/>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upp 1"/>
          <p:cNvGrpSpPr/>
          <p:nvPr/>
        </p:nvGrpSpPr>
        <p:grpSpPr>
          <a:xfrm>
            <a:off x="395536" y="3044823"/>
            <a:ext cx="1368152" cy="72008"/>
            <a:chOff x="395536" y="3044823"/>
            <a:chExt cx="1368152" cy="72008"/>
          </a:xfrm>
        </p:grpSpPr>
        <p:sp>
          <p:nvSpPr>
            <p:cNvPr id="101" name="Rektangel 100"/>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SQUAD</a:t>
              </a:r>
              <a:endParaRPr lang="sv-SE" sz="600" b="1" dirty="0"/>
            </a:p>
          </p:txBody>
        </p:sp>
        <p:sp>
          <p:nvSpPr>
            <p:cNvPr id="102" name="Rektangel 101"/>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HEALTH</a:t>
              </a:r>
              <a:endParaRPr lang="sv-SE" b="1" dirty="0"/>
            </a:p>
          </p:txBody>
        </p:sp>
        <p:sp>
          <p:nvSpPr>
            <p:cNvPr id="103" name="Rektangel 102"/>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CHECK</a:t>
              </a:r>
              <a:endParaRPr lang="sv-SE" sz="600" b="1" dirty="0"/>
            </a:p>
          </p:txBody>
        </p:sp>
      </p:grpSp>
      <p:grpSp>
        <p:nvGrpSpPr>
          <p:cNvPr id="144" name="Grupp 143"/>
          <p:cNvGrpSpPr/>
          <p:nvPr/>
        </p:nvGrpSpPr>
        <p:grpSpPr>
          <a:xfrm>
            <a:off x="2699907" y="3044823"/>
            <a:ext cx="1368152" cy="72008"/>
            <a:chOff x="395536" y="3044823"/>
            <a:chExt cx="1368152" cy="72008"/>
          </a:xfrm>
        </p:grpSpPr>
        <p:sp>
          <p:nvSpPr>
            <p:cNvPr id="145" name="Rektangel 14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SQUAD</a:t>
              </a:r>
              <a:endParaRPr lang="sv-SE" sz="600" b="1" dirty="0"/>
            </a:p>
          </p:txBody>
        </p:sp>
        <p:sp>
          <p:nvSpPr>
            <p:cNvPr id="146" name="Rektangel 14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HEALTH</a:t>
              </a:r>
              <a:endParaRPr lang="sv-SE" b="1" dirty="0"/>
            </a:p>
          </p:txBody>
        </p:sp>
        <p:sp>
          <p:nvSpPr>
            <p:cNvPr id="147" name="Rektangel 14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CHECK</a:t>
              </a:r>
              <a:endParaRPr lang="sv-SE" sz="600" b="1" dirty="0"/>
            </a:p>
          </p:txBody>
        </p:sp>
      </p:grpSp>
      <p:grpSp>
        <p:nvGrpSpPr>
          <p:cNvPr id="160" name="Grupp 159"/>
          <p:cNvGrpSpPr/>
          <p:nvPr/>
        </p:nvGrpSpPr>
        <p:grpSpPr>
          <a:xfrm>
            <a:off x="5000934" y="3044823"/>
            <a:ext cx="1368152" cy="72008"/>
            <a:chOff x="395536" y="3044823"/>
            <a:chExt cx="1368152" cy="72008"/>
          </a:xfrm>
        </p:grpSpPr>
        <p:sp>
          <p:nvSpPr>
            <p:cNvPr id="161" name="Rektangel 160"/>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SQUAD</a:t>
              </a:r>
              <a:endParaRPr lang="sv-SE" sz="600" b="1" dirty="0"/>
            </a:p>
          </p:txBody>
        </p:sp>
        <p:sp>
          <p:nvSpPr>
            <p:cNvPr id="162" name="Rektangel 161"/>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HEALTH</a:t>
              </a:r>
              <a:endParaRPr lang="sv-SE" b="1" dirty="0"/>
            </a:p>
          </p:txBody>
        </p:sp>
        <p:sp>
          <p:nvSpPr>
            <p:cNvPr id="163" name="Rektangel 162"/>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CHECK</a:t>
              </a:r>
              <a:endParaRPr lang="sv-SE" sz="600" b="1" dirty="0"/>
            </a:p>
          </p:txBody>
        </p:sp>
      </p:grpSp>
      <p:grpSp>
        <p:nvGrpSpPr>
          <p:cNvPr id="164" name="Grupp 163"/>
          <p:cNvGrpSpPr/>
          <p:nvPr/>
        </p:nvGrpSpPr>
        <p:grpSpPr>
          <a:xfrm>
            <a:off x="7308420" y="3044823"/>
            <a:ext cx="1368152" cy="72008"/>
            <a:chOff x="395536" y="3044823"/>
            <a:chExt cx="1368152" cy="72008"/>
          </a:xfrm>
        </p:grpSpPr>
        <p:sp>
          <p:nvSpPr>
            <p:cNvPr id="165" name="Rektangel 16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SQUAD</a:t>
              </a:r>
              <a:endParaRPr lang="sv-SE" sz="600" b="1" dirty="0"/>
            </a:p>
          </p:txBody>
        </p:sp>
        <p:sp>
          <p:nvSpPr>
            <p:cNvPr id="166" name="Rektangel 16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HEALTH</a:t>
              </a:r>
              <a:endParaRPr lang="sv-SE" b="1" dirty="0"/>
            </a:p>
          </p:txBody>
        </p:sp>
        <p:sp>
          <p:nvSpPr>
            <p:cNvPr id="167" name="Rektangel 16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CHECK</a:t>
              </a:r>
              <a:endParaRPr lang="sv-SE" sz="600" b="1" dirty="0"/>
            </a:p>
          </p:txBody>
        </p:sp>
      </p:grpSp>
      <p:grpSp>
        <p:nvGrpSpPr>
          <p:cNvPr id="180" name="Grupp 179"/>
          <p:cNvGrpSpPr/>
          <p:nvPr/>
        </p:nvGrpSpPr>
        <p:grpSpPr>
          <a:xfrm>
            <a:off x="7308304" y="6568849"/>
            <a:ext cx="1368152" cy="72008"/>
            <a:chOff x="395536" y="3044823"/>
            <a:chExt cx="1368152" cy="72008"/>
          </a:xfrm>
        </p:grpSpPr>
        <p:sp>
          <p:nvSpPr>
            <p:cNvPr id="181" name="Rektangel 180"/>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SQUAD</a:t>
              </a:r>
              <a:endParaRPr lang="sv-SE" sz="600" b="1" dirty="0"/>
            </a:p>
          </p:txBody>
        </p:sp>
        <p:sp>
          <p:nvSpPr>
            <p:cNvPr id="182" name="Rektangel 181"/>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HEALTH</a:t>
              </a:r>
              <a:endParaRPr lang="sv-SE" b="1" dirty="0"/>
            </a:p>
          </p:txBody>
        </p:sp>
        <p:sp>
          <p:nvSpPr>
            <p:cNvPr id="183" name="Rektangel 182"/>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CHECK</a:t>
              </a:r>
              <a:endParaRPr lang="sv-SE" sz="600" b="1" dirty="0"/>
            </a:p>
          </p:txBody>
        </p:sp>
      </p:grpSp>
      <p:grpSp>
        <p:nvGrpSpPr>
          <p:cNvPr id="184" name="Grupp 183"/>
          <p:cNvGrpSpPr/>
          <p:nvPr/>
        </p:nvGrpSpPr>
        <p:grpSpPr>
          <a:xfrm>
            <a:off x="5000934" y="6568849"/>
            <a:ext cx="1368152" cy="72008"/>
            <a:chOff x="395536" y="3044823"/>
            <a:chExt cx="1368152" cy="72008"/>
          </a:xfrm>
        </p:grpSpPr>
        <p:sp>
          <p:nvSpPr>
            <p:cNvPr id="185" name="Rektangel 18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SQUAD</a:t>
              </a:r>
              <a:endParaRPr lang="sv-SE" sz="600" b="1" dirty="0"/>
            </a:p>
          </p:txBody>
        </p:sp>
        <p:sp>
          <p:nvSpPr>
            <p:cNvPr id="186" name="Rektangel 18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HEALTH</a:t>
              </a:r>
              <a:endParaRPr lang="sv-SE" b="1" dirty="0"/>
            </a:p>
          </p:txBody>
        </p:sp>
        <p:sp>
          <p:nvSpPr>
            <p:cNvPr id="187" name="Rektangel 18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CHECK</a:t>
              </a:r>
              <a:endParaRPr lang="sv-SE" sz="600" b="1" dirty="0"/>
            </a:p>
          </p:txBody>
        </p:sp>
      </p:grpSp>
      <p:grpSp>
        <p:nvGrpSpPr>
          <p:cNvPr id="188" name="Grupp 187"/>
          <p:cNvGrpSpPr/>
          <p:nvPr/>
        </p:nvGrpSpPr>
        <p:grpSpPr>
          <a:xfrm>
            <a:off x="2686976" y="6568849"/>
            <a:ext cx="1368152" cy="72008"/>
            <a:chOff x="395536" y="3044823"/>
            <a:chExt cx="1368152" cy="72008"/>
          </a:xfrm>
        </p:grpSpPr>
        <p:sp>
          <p:nvSpPr>
            <p:cNvPr id="189" name="Rektangel 188"/>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SQUAD</a:t>
              </a:r>
              <a:endParaRPr lang="sv-SE" sz="600" b="1" dirty="0"/>
            </a:p>
          </p:txBody>
        </p:sp>
        <p:sp>
          <p:nvSpPr>
            <p:cNvPr id="190" name="Rektangel 189"/>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HEALTH</a:t>
              </a:r>
              <a:endParaRPr lang="sv-SE" b="1" dirty="0"/>
            </a:p>
          </p:txBody>
        </p:sp>
        <p:sp>
          <p:nvSpPr>
            <p:cNvPr id="191" name="Rektangel 190"/>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CHECK</a:t>
              </a:r>
              <a:endParaRPr lang="sv-SE" sz="600" b="1" dirty="0"/>
            </a:p>
          </p:txBody>
        </p:sp>
      </p:grpSp>
      <p:grpSp>
        <p:nvGrpSpPr>
          <p:cNvPr id="192" name="Grupp 191"/>
          <p:cNvGrpSpPr/>
          <p:nvPr/>
        </p:nvGrpSpPr>
        <p:grpSpPr>
          <a:xfrm>
            <a:off x="380676" y="6568849"/>
            <a:ext cx="1368152" cy="72008"/>
            <a:chOff x="395536" y="3044823"/>
            <a:chExt cx="1368152" cy="72008"/>
          </a:xfrm>
        </p:grpSpPr>
        <p:sp>
          <p:nvSpPr>
            <p:cNvPr id="193" name="Rektangel 192"/>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SQUAD</a:t>
              </a:r>
              <a:endParaRPr lang="sv-SE" sz="600" b="1" dirty="0"/>
            </a:p>
          </p:txBody>
        </p:sp>
        <p:sp>
          <p:nvSpPr>
            <p:cNvPr id="194" name="Rektangel 193"/>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HEALTH</a:t>
              </a:r>
              <a:endParaRPr lang="sv-SE" b="1" dirty="0"/>
            </a:p>
          </p:txBody>
        </p:sp>
        <p:sp>
          <p:nvSpPr>
            <p:cNvPr id="195" name="Rektangel 194"/>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CHECK</a:t>
              </a:r>
              <a:endParaRPr lang="sv-SE" sz="600" b="1" dirty="0"/>
            </a:p>
          </p:txBody>
        </p:sp>
      </p:grpSp>
      <p:pic>
        <p:nvPicPr>
          <p:cNvPr id="107"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204464" y="2166628"/>
            <a:ext cx="261720"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207854" y="1158516"/>
            <a:ext cx="253319"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2522886" y="2204864"/>
            <a:ext cx="261720"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2526276" y="1196752"/>
            <a:ext cx="253319"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4825526" y="2238636"/>
            <a:ext cx="261720"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4828916" y="1196752"/>
            <a:ext cx="253319"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4"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7131398" y="2276872"/>
            <a:ext cx="261720"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7134788" y="1340768"/>
            <a:ext cx="253319"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6"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7131398" y="5478996"/>
            <a:ext cx="261720"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7134788" y="4725144"/>
            <a:ext cx="253319"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4827141" y="5661248"/>
            <a:ext cx="261720"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4830531" y="4725144"/>
            <a:ext cx="253319"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2536110" y="5478996"/>
            <a:ext cx="261720"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2539500" y="4797152"/>
            <a:ext cx="253319"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218398" y="5839036"/>
            <a:ext cx="261720"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221788" y="4830924"/>
            <a:ext cx="253319"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832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rot="14250305">
            <a:off x="-1154047" y="-5533793"/>
            <a:ext cx="11631210" cy="18374277"/>
          </a:xfrm>
          <a:prstGeom prst="rect">
            <a:avLst/>
          </a:prstGeom>
          <a:noFill/>
        </p:spPr>
        <p:txBody>
          <a:bodyPr wrap="square" rtlCol="0">
            <a:spAutoFit/>
          </a:bodyPr>
          <a:lstStyle/>
          <a:p>
            <a:r>
              <a:rPr lang="sv-SE" sz="1200" dirty="0" smtClean="0">
                <a:solidFill>
                  <a:schemeClr val="accent1">
                    <a:lumMod val="40000"/>
                    <a:lumOff val="60000"/>
                  </a:schemeClr>
                </a:solidFill>
                <a:latin typeface="Bauhaus 93" pitchFamily="82" charset="0"/>
              </a:rPr>
              <a:t>Squad </a:t>
            </a:r>
            <a:r>
              <a:rPr lang="sv-SE" sz="1200" dirty="0">
                <a:solidFill>
                  <a:schemeClr val="accent1">
                    <a:lumMod val="40000"/>
                    <a:lumOff val="60000"/>
                  </a:schemeClr>
                </a:solidFill>
                <a:latin typeface="Bauhaus 93" pitchFamily="82" charset="0"/>
              </a:rPr>
              <a:t>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a:t>
            </a:r>
            <a:r>
              <a:rPr lang="sv-SE" sz="1200" dirty="0" smtClean="0">
                <a:solidFill>
                  <a:schemeClr val="accent1">
                    <a:lumMod val="40000"/>
                    <a:lumOff val="60000"/>
                  </a:schemeClr>
                </a:solidFill>
                <a:latin typeface="Bauhaus 93" pitchFamily="82" charset="0"/>
              </a:rPr>
              <a:t>Check Squad </a:t>
            </a:r>
            <a:r>
              <a:rPr lang="sv-SE" sz="1200" dirty="0">
                <a:solidFill>
                  <a:schemeClr val="accent1">
                    <a:lumMod val="40000"/>
                    <a:lumOff val="60000"/>
                  </a:schemeClr>
                </a:solidFill>
                <a:latin typeface="Bauhaus 93" pitchFamily="82" charset="0"/>
              </a:rPr>
              <a:t>Health </a:t>
            </a:r>
            <a:r>
              <a:rPr lang="sv-SE" sz="1200" dirty="0" smtClean="0">
                <a:solidFill>
                  <a:schemeClr val="accent1">
                    <a:lumMod val="40000"/>
                    <a:lumOff val="60000"/>
                  </a:schemeClr>
                </a:solidFill>
                <a:latin typeface="Bauhaus 93" pitchFamily="82" charset="0"/>
              </a:rPr>
              <a:t>Check Squad </a:t>
            </a:r>
            <a:r>
              <a:rPr lang="sv-SE" sz="1200" dirty="0">
                <a:solidFill>
                  <a:schemeClr val="accent1">
                    <a:lumMod val="40000"/>
                    <a:lumOff val="60000"/>
                  </a:schemeClr>
                </a:solidFill>
                <a:latin typeface="Bauhaus 93" pitchFamily="82" charset="0"/>
              </a:rPr>
              <a:t>Health </a:t>
            </a:r>
            <a:r>
              <a:rPr lang="sv-SE" sz="1200" dirty="0" smtClean="0">
                <a:solidFill>
                  <a:schemeClr val="accent1">
                    <a:lumMod val="40000"/>
                    <a:lumOff val="60000"/>
                  </a:schemeClr>
                </a:solidFill>
                <a:latin typeface="Bauhaus 93" pitchFamily="82" charset="0"/>
              </a:rPr>
              <a:t>Check Squad </a:t>
            </a:r>
            <a:r>
              <a:rPr lang="sv-SE" sz="1200" dirty="0">
                <a:solidFill>
                  <a:schemeClr val="accent1">
                    <a:lumMod val="40000"/>
                    <a:lumOff val="60000"/>
                  </a:schemeClr>
                </a:solidFill>
                <a:latin typeface="Bauhaus 93" pitchFamily="82" charset="0"/>
              </a:rPr>
              <a:t>Health </a:t>
            </a:r>
            <a:r>
              <a:rPr lang="sv-SE" sz="1200" dirty="0" smtClean="0">
                <a:solidFill>
                  <a:schemeClr val="accent1">
                    <a:lumMod val="40000"/>
                    <a:lumOff val="60000"/>
                  </a:schemeClr>
                </a:solidFill>
                <a:latin typeface="Bauhaus 93" pitchFamily="82" charset="0"/>
              </a:rPr>
              <a:t>Check Squad </a:t>
            </a:r>
            <a:r>
              <a:rPr lang="sv-SE" sz="1200" dirty="0">
                <a:solidFill>
                  <a:schemeClr val="accent1">
                    <a:lumMod val="40000"/>
                    <a:lumOff val="60000"/>
                  </a:schemeClr>
                </a:solidFill>
                <a:latin typeface="Bauhaus 93" pitchFamily="82" charset="0"/>
              </a:rPr>
              <a:t>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a:t>
            </a:r>
            <a:r>
              <a:rPr lang="sv-SE" sz="1200" dirty="0" smtClean="0">
                <a:solidFill>
                  <a:schemeClr val="accent1">
                    <a:lumMod val="40000"/>
                    <a:lumOff val="60000"/>
                  </a:schemeClr>
                </a:solidFill>
                <a:latin typeface="Bauhaus 93" pitchFamily="82" charset="0"/>
              </a:rPr>
              <a:t> Health Check </a:t>
            </a:r>
            <a:r>
              <a:rPr lang="sv-SE" sz="1200" dirty="0">
                <a:solidFill>
                  <a:schemeClr val="accent1">
                    <a:lumMod val="40000"/>
                    <a:lumOff val="60000"/>
                  </a:schemeClr>
                </a:solidFill>
                <a:latin typeface="Bauhaus 93" pitchFamily="82" charset="0"/>
              </a:rPr>
              <a:t>Squad 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dirty="0" smtClean="0">
                <a:solidFill>
                  <a:schemeClr val="accent1">
                    <a:lumMod val="40000"/>
                    <a:lumOff val="60000"/>
                  </a:schemeClr>
                </a:solidFill>
                <a:latin typeface="Bauhaus 93" pitchFamily="82" charset="0"/>
              </a:rPr>
              <a:t>Check Squad </a:t>
            </a:r>
            <a:r>
              <a:rPr lang="sv-SE" sz="1200" dirty="0">
                <a:solidFill>
                  <a:schemeClr val="accent1">
                    <a:lumMod val="40000"/>
                    <a:lumOff val="60000"/>
                  </a:schemeClr>
                </a:solidFill>
                <a:latin typeface="Bauhaus 93" pitchFamily="82" charset="0"/>
              </a:rPr>
              <a:t>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dirty="0" smtClean="0">
                <a:solidFill>
                  <a:schemeClr val="accent1">
                    <a:lumMod val="40000"/>
                    <a:lumOff val="60000"/>
                  </a:schemeClr>
                </a:solidFill>
                <a:latin typeface="Bauhaus 93" pitchFamily="82" charset="0"/>
              </a:rPr>
              <a:t>Check Squad </a:t>
            </a:r>
            <a:r>
              <a:rPr lang="sv-SE" sz="1200" dirty="0">
                <a:solidFill>
                  <a:schemeClr val="accent1">
                    <a:lumMod val="40000"/>
                    <a:lumOff val="60000"/>
                  </a:schemeClr>
                </a:solidFill>
                <a:latin typeface="Bauhaus 93" pitchFamily="82" charset="0"/>
              </a:rPr>
              <a:t>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dirty="0" smtClean="0">
                <a:solidFill>
                  <a:schemeClr val="accent1">
                    <a:lumMod val="40000"/>
                    <a:lumOff val="60000"/>
                  </a:schemeClr>
                </a:solidFill>
                <a:latin typeface="Bauhaus 93" pitchFamily="82" charset="0"/>
              </a:rPr>
              <a:t>Check Squad </a:t>
            </a:r>
            <a:r>
              <a:rPr lang="sv-SE" sz="1200" dirty="0">
                <a:solidFill>
                  <a:schemeClr val="accent1">
                    <a:lumMod val="40000"/>
                    <a:lumOff val="60000"/>
                  </a:schemeClr>
                </a:solidFill>
                <a:latin typeface="Bauhaus 93" pitchFamily="82" charset="0"/>
              </a:rPr>
              <a:t>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dirty="0" smtClean="0">
                <a:solidFill>
                  <a:schemeClr val="accent1">
                    <a:lumMod val="40000"/>
                    <a:lumOff val="60000"/>
                  </a:schemeClr>
                </a:solidFill>
                <a:latin typeface="Bauhaus 93" pitchFamily="82" charset="0"/>
              </a:rPr>
              <a:t>Check Squad </a:t>
            </a:r>
            <a:r>
              <a:rPr lang="sv-SE" sz="1200" dirty="0">
                <a:solidFill>
                  <a:schemeClr val="accent1">
                    <a:lumMod val="40000"/>
                    <a:lumOff val="60000"/>
                  </a:schemeClr>
                </a:solidFill>
                <a:latin typeface="Bauhaus 93" pitchFamily="82" charset="0"/>
              </a:rPr>
              <a:t>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r>
              <a:rPr lang="sv-SE" sz="1200" dirty="0" smtClean="0">
                <a:solidFill>
                  <a:schemeClr val="accent1">
                    <a:lumMod val="40000"/>
                    <a:lumOff val="60000"/>
                  </a:schemeClr>
                </a:solidFill>
                <a:latin typeface="Bauhaus 93" pitchFamily="82" charset="0"/>
              </a:rPr>
              <a:t> </a:t>
            </a:r>
            <a:r>
              <a:rPr lang="sv-SE" sz="1200" dirty="0">
                <a:solidFill>
                  <a:schemeClr val="accent1">
                    <a:lumMod val="40000"/>
                    <a:lumOff val="60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dirty="0" smtClean="0">
                <a:solidFill>
                  <a:schemeClr val="accent1">
                    <a:lumMod val="40000"/>
                    <a:lumOff val="60000"/>
                  </a:schemeClr>
                </a:solidFill>
                <a:latin typeface="Bauhaus 93" pitchFamily="82" charset="0"/>
              </a:rPr>
              <a:t>Check Squad </a:t>
            </a:r>
            <a:r>
              <a:rPr lang="sv-SE" sz="1200" dirty="0">
                <a:solidFill>
                  <a:schemeClr val="accent1">
                    <a:lumMod val="40000"/>
                    <a:lumOff val="60000"/>
                  </a:schemeClr>
                </a:solidFill>
                <a:latin typeface="Bauhaus 93" pitchFamily="82" charset="0"/>
              </a:rPr>
              <a:t>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dirty="0" smtClean="0">
                <a:solidFill>
                  <a:schemeClr val="accent1">
                    <a:lumMod val="40000"/>
                    <a:lumOff val="60000"/>
                  </a:schemeClr>
                </a:solidFill>
                <a:latin typeface="Bauhaus 93" pitchFamily="82" charset="0"/>
              </a:rPr>
              <a:t>Check Squad </a:t>
            </a:r>
            <a:r>
              <a:rPr lang="sv-SE" sz="1200" dirty="0">
                <a:solidFill>
                  <a:schemeClr val="accent1">
                    <a:lumMod val="40000"/>
                    <a:lumOff val="60000"/>
                  </a:schemeClr>
                </a:solidFill>
                <a:latin typeface="Bauhaus 93" pitchFamily="82" charset="0"/>
              </a:rPr>
              <a:t>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p>
          <a:p>
            <a:endParaRPr lang="sv-SE" sz="1200" dirty="0">
              <a:solidFill>
                <a:schemeClr val="accent1">
                  <a:lumMod val="40000"/>
                  <a:lumOff val="60000"/>
                </a:schemeClr>
              </a:solidFill>
              <a:latin typeface="Bauhaus 93" pitchFamily="82" charset="0"/>
            </a:endParaRPr>
          </a:p>
          <a:p>
            <a:endParaRPr lang="sv-SE" sz="1200" dirty="0">
              <a:solidFill>
                <a:schemeClr val="accent1">
                  <a:lumMod val="40000"/>
                  <a:lumOff val="60000"/>
                </a:schemeClr>
              </a:solidFill>
              <a:latin typeface="Bauhaus 93" pitchFamily="82" charset="0"/>
            </a:endParaRPr>
          </a:p>
          <a:p>
            <a:endParaRPr lang="sv-SE" sz="1200" dirty="0">
              <a:solidFill>
                <a:schemeClr val="accent1">
                  <a:lumMod val="40000"/>
                  <a:lumOff val="60000"/>
                </a:schemeClr>
              </a:solidFill>
              <a:latin typeface="Bauhaus 93" pitchFamily="82" charset="0"/>
            </a:endParaRPr>
          </a:p>
        </p:txBody>
      </p:sp>
    </p:spTree>
    <p:extLst>
      <p:ext uri="{BB962C8B-B14F-4D97-AF65-F5344CB8AC3E}">
        <p14:creationId xmlns:p14="http://schemas.microsoft.com/office/powerpoint/2010/main" val="471138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 3"/>
          <p:cNvGrpSpPr/>
          <p:nvPr/>
        </p:nvGrpSpPr>
        <p:grpSpPr>
          <a:xfrm>
            <a:off x="35728" y="105475"/>
            <a:ext cx="2088000" cy="3168000"/>
            <a:chOff x="20752" y="31522"/>
            <a:chExt cx="2088000" cy="3168000"/>
          </a:xfrm>
        </p:grpSpPr>
        <p:sp>
          <p:nvSpPr>
            <p:cNvPr id="5" name="Rektangel 4"/>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Rektangel med rundade hörn 5"/>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textruta 6"/>
            <p:cNvSpPr txBox="1"/>
            <p:nvPr/>
          </p:nvSpPr>
          <p:spPr>
            <a:xfrm>
              <a:off x="83657" y="825475"/>
              <a:ext cx="1958960" cy="369332"/>
            </a:xfrm>
            <a:prstGeom prst="rect">
              <a:avLst/>
            </a:prstGeom>
            <a:noFill/>
          </p:spPr>
          <p:txBody>
            <a:bodyPr wrap="square" rtlCol="0">
              <a:spAutoFit/>
            </a:bodyPr>
            <a:lstStyle/>
            <a:p>
              <a:pPr algn="ctr"/>
              <a:r>
                <a:rPr lang="en-US" dirty="0" smtClean="0"/>
                <a:t>Suitable Process</a:t>
              </a:r>
            </a:p>
          </p:txBody>
        </p:sp>
        <p:sp>
          <p:nvSpPr>
            <p:cNvPr id="8" name="textruta 7"/>
            <p:cNvSpPr txBox="1"/>
            <p:nvPr/>
          </p:nvSpPr>
          <p:spPr>
            <a:xfrm>
              <a:off x="523869" y="1255658"/>
              <a:ext cx="1455843" cy="415498"/>
            </a:xfrm>
            <a:prstGeom prst="rect">
              <a:avLst/>
            </a:prstGeom>
            <a:noFill/>
          </p:spPr>
          <p:txBody>
            <a:bodyPr wrap="square" rtlCol="0">
              <a:spAutoFit/>
            </a:bodyPr>
            <a:lstStyle/>
            <a:p>
              <a:r>
                <a:rPr lang="en-US" sz="1050" dirty="0" smtClean="0">
                  <a:latin typeface="Garamond" pitchFamily="18" charset="0"/>
                </a:rPr>
                <a:t>Our way of working fits us perfectly!</a:t>
              </a:r>
            </a:p>
          </p:txBody>
        </p:sp>
        <p:sp>
          <p:nvSpPr>
            <p:cNvPr id="11" name="Rektangel 10"/>
            <p:cNvSpPr/>
            <p:nvPr/>
          </p:nvSpPr>
          <p:spPr>
            <a:xfrm>
              <a:off x="539552" y="2119754"/>
              <a:ext cx="1440160" cy="415498"/>
            </a:xfrm>
            <a:prstGeom prst="rect">
              <a:avLst/>
            </a:prstGeom>
            <a:noFill/>
          </p:spPr>
          <p:txBody>
            <a:bodyPr wrap="square" rtlCol="0">
              <a:spAutoFit/>
            </a:bodyPr>
            <a:lstStyle/>
            <a:p>
              <a:r>
                <a:rPr lang="en-US" sz="1050" dirty="0" smtClean="0">
                  <a:latin typeface="Garamond" pitchFamily="18" charset="0"/>
                </a:rPr>
                <a:t>Our way of working sucks!</a:t>
              </a:r>
            </a:p>
          </p:txBody>
        </p:sp>
      </p:grpSp>
      <p:grpSp>
        <p:nvGrpSpPr>
          <p:cNvPr id="13" name="Grupp 12"/>
          <p:cNvGrpSpPr/>
          <p:nvPr/>
        </p:nvGrpSpPr>
        <p:grpSpPr>
          <a:xfrm>
            <a:off x="2339752" y="105827"/>
            <a:ext cx="2088000" cy="3168000"/>
            <a:chOff x="20752" y="31522"/>
            <a:chExt cx="2088000" cy="3168000"/>
          </a:xfrm>
        </p:grpSpPr>
        <p:sp>
          <p:nvSpPr>
            <p:cNvPr id="14" name="Rektangel 13"/>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5" name="Rektangel med rundade hörn 1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6" name="textruta 15"/>
            <p:cNvSpPr txBox="1"/>
            <p:nvPr/>
          </p:nvSpPr>
          <p:spPr>
            <a:xfrm>
              <a:off x="83657" y="753115"/>
              <a:ext cx="1958960" cy="369332"/>
            </a:xfrm>
            <a:prstGeom prst="rect">
              <a:avLst/>
            </a:prstGeom>
            <a:noFill/>
          </p:spPr>
          <p:txBody>
            <a:bodyPr wrap="square" rtlCol="0">
              <a:spAutoFit/>
            </a:bodyPr>
            <a:lstStyle/>
            <a:p>
              <a:pPr algn="ctr"/>
              <a:r>
                <a:rPr lang="en-US" dirty="0" smtClean="0"/>
                <a:t>Support</a:t>
              </a:r>
            </a:p>
          </p:txBody>
        </p:sp>
        <p:sp>
          <p:nvSpPr>
            <p:cNvPr id="17" name="textruta 16"/>
            <p:cNvSpPr txBox="1"/>
            <p:nvPr/>
          </p:nvSpPr>
          <p:spPr>
            <a:xfrm>
              <a:off x="523869" y="1182633"/>
              <a:ext cx="1455843" cy="577081"/>
            </a:xfrm>
            <a:prstGeom prst="rect">
              <a:avLst/>
            </a:prstGeom>
            <a:noFill/>
          </p:spPr>
          <p:txBody>
            <a:bodyPr wrap="square" rtlCol="0">
              <a:spAutoFit/>
            </a:bodyPr>
            <a:lstStyle/>
            <a:p>
              <a:r>
                <a:rPr lang="en-US" sz="1050" dirty="0" smtClean="0">
                  <a:latin typeface="Garamond" pitchFamily="18" charset="0"/>
                </a:rPr>
                <a:t>We always get great support and help when we ask for it!</a:t>
              </a:r>
            </a:p>
          </p:txBody>
        </p:sp>
        <p:sp>
          <p:nvSpPr>
            <p:cNvPr id="20" name="Rektangel 19"/>
            <p:cNvSpPr/>
            <p:nvPr/>
          </p:nvSpPr>
          <p:spPr>
            <a:xfrm>
              <a:off x="539552" y="2101170"/>
              <a:ext cx="1440160" cy="738664"/>
            </a:xfrm>
            <a:prstGeom prst="rect">
              <a:avLst/>
            </a:prstGeom>
            <a:noFill/>
          </p:spPr>
          <p:txBody>
            <a:bodyPr wrap="square" rtlCol="0">
              <a:spAutoFit/>
            </a:bodyPr>
            <a:lstStyle/>
            <a:p>
              <a:r>
                <a:rPr lang="en-US" sz="1050" dirty="0" smtClean="0">
                  <a:latin typeface="Garamond" pitchFamily="18" charset="0"/>
                </a:rPr>
                <a:t>We keep getting stuck because we can't get the support and help that we ask for.</a:t>
              </a:r>
            </a:p>
          </p:txBody>
        </p:sp>
      </p:grpSp>
      <p:grpSp>
        <p:nvGrpSpPr>
          <p:cNvPr id="22" name="Grupp 21"/>
          <p:cNvGrpSpPr/>
          <p:nvPr/>
        </p:nvGrpSpPr>
        <p:grpSpPr>
          <a:xfrm>
            <a:off x="4644008" y="106842"/>
            <a:ext cx="2088000" cy="3168000"/>
            <a:chOff x="20752" y="31522"/>
            <a:chExt cx="2088000" cy="3168000"/>
          </a:xfrm>
        </p:grpSpPr>
        <p:sp>
          <p:nvSpPr>
            <p:cNvPr id="23" name="Rektangel 2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4" name="Rektangel med rundade hörn 2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5" name="textruta 24"/>
            <p:cNvSpPr txBox="1"/>
            <p:nvPr/>
          </p:nvSpPr>
          <p:spPr>
            <a:xfrm>
              <a:off x="83657" y="752100"/>
              <a:ext cx="1958960" cy="369332"/>
            </a:xfrm>
            <a:prstGeom prst="rect">
              <a:avLst/>
            </a:prstGeom>
            <a:noFill/>
          </p:spPr>
          <p:txBody>
            <a:bodyPr wrap="square" rtlCol="0">
              <a:spAutoFit/>
            </a:bodyPr>
            <a:lstStyle/>
            <a:p>
              <a:pPr algn="ctr"/>
              <a:r>
                <a:rPr lang="en-US" dirty="0" smtClean="0"/>
                <a:t>Teamwork</a:t>
              </a:r>
            </a:p>
          </p:txBody>
        </p:sp>
        <p:sp>
          <p:nvSpPr>
            <p:cNvPr id="26" name="textruta 25"/>
            <p:cNvSpPr txBox="1"/>
            <p:nvPr/>
          </p:nvSpPr>
          <p:spPr>
            <a:xfrm>
              <a:off x="523869" y="1147500"/>
              <a:ext cx="1455843" cy="577081"/>
            </a:xfrm>
            <a:prstGeom prst="rect">
              <a:avLst/>
            </a:prstGeom>
            <a:noFill/>
          </p:spPr>
          <p:txBody>
            <a:bodyPr wrap="square" rtlCol="0">
              <a:spAutoFit/>
            </a:bodyPr>
            <a:lstStyle/>
            <a:p>
              <a:r>
                <a:rPr lang="en-US" sz="1050" dirty="0" smtClean="0">
                  <a:latin typeface="Garamond" pitchFamily="18" charset="0"/>
                </a:rPr>
                <a:t>We are a totally gelled super-team with awesome collaboration!</a:t>
              </a:r>
            </a:p>
          </p:txBody>
        </p:sp>
        <p:sp>
          <p:nvSpPr>
            <p:cNvPr id="29" name="Rektangel 28"/>
            <p:cNvSpPr/>
            <p:nvPr/>
          </p:nvSpPr>
          <p:spPr>
            <a:xfrm>
              <a:off x="539552" y="2083604"/>
              <a:ext cx="1440160" cy="900246"/>
            </a:xfrm>
            <a:prstGeom prst="rect">
              <a:avLst/>
            </a:prstGeom>
            <a:noFill/>
          </p:spPr>
          <p:txBody>
            <a:bodyPr wrap="square" rtlCol="0">
              <a:spAutoFit/>
            </a:bodyPr>
            <a:lstStyle/>
            <a:p>
              <a:r>
                <a:rPr lang="en-US" sz="1050" dirty="0" smtClean="0">
                  <a:latin typeface="Garamond" pitchFamily="18" charset="0"/>
                </a:rPr>
                <a:t>We are a bunch of individuals that neither know nor care about what the other people in the squad are doing.</a:t>
              </a:r>
            </a:p>
          </p:txBody>
        </p:sp>
      </p:grpSp>
      <p:pic>
        <p:nvPicPr>
          <p:cNvPr id="2050" name="Picture 2" descr="http://www.aspbi.com/wp-content/uploads/2013/12/Business-Process-Management.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5496" b="15236"/>
          <a:stretch/>
        </p:blipFill>
        <p:spPr bwMode="auto">
          <a:xfrm>
            <a:off x="473317" y="259601"/>
            <a:ext cx="1153590" cy="5648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iqsol.biz/uploads/pics/support_0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921" t="5424" r="14787" b="4282"/>
          <a:stretch/>
        </p:blipFill>
        <p:spPr bwMode="auto">
          <a:xfrm>
            <a:off x="3135453" y="283623"/>
            <a:ext cx="496599" cy="51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heroized.com/wp-content/uploads/2013/02/tig-team.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289" b="2410"/>
          <a:stretch/>
        </p:blipFill>
        <p:spPr bwMode="auto">
          <a:xfrm>
            <a:off x="5214799" y="200018"/>
            <a:ext cx="1003603" cy="564686"/>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Grupp 53"/>
          <p:cNvGrpSpPr/>
          <p:nvPr/>
        </p:nvGrpSpPr>
        <p:grpSpPr>
          <a:xfrm>
            <a:off x="389896" y="3102684"/>
            <a:ext cx="1368152" cy="72008"/>
            <a:chOff x="395536" y="3044823"/>
            <a:chExt cx="1368152" cy="72008"/>
          </a:xfrm>
        </p:grpSpPr>
        <p:sp>
          <p:nvSpPr>
            <p:cNvPr id="55" name="Rektangel 5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SQUAD</a:t>
              </a:r>
              <a:endParaRPr lang="sv-SE" sz="600" b="1" dirty="0"/>
            </a:p>
          </p:txBody>
        </p:sp>
        <p:sp>
          <p:nvSpPr>
            <p:cNvPr id="56" name="Rektangel 5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HEALTH</a:t>
              </a:r>
              <a:endParaRPr lang="sv-SE" b="1" dirty="0"/>
            </a:p>
          </p:txBody>
        </p:sp>
        <p:sp>
          <p:nvSpPr>
            <p:cNvPr id="57" name="Rektangel 5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CHECK</a:t>
              </a:r>
              <a:endParaRPr lang="sv-SE" sz="600" b="1" dirty="0"/>
            </a:p>
          </p:txBody>
        </p:sp>
      </p:grpSp>
      <p:grpSp>
        <p:nvGrpSpPr>
          <p:cNvPr id="58" name="Grupp 57"/>
          <p:cNvGrpSpPr/>
          <p:nvPr/>
        </p:nvGrpSpPr>
        <p:grpSpPr>
          <a:xfrm>
            <a:off x="2699677" y="3102684"/>
            <a:ext cx="1368152" cy="72008"/>
            <a:chOff x="395536" y="3044823"/>
            <a:chExt cx="1368152" cy="72008"/>
          </a:xfrm>
        </p:grpSpPr>
        <p:sp>
          <p:nvSpPr>
            <p:cNvPr id="59" name="Rektangel 58"/>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SQUAD</a:t>
              </a:r>
              <a:endParaRPr lang="sv-SE" sz="600" b="1" dirty="0"/>
            </a:p>
          </p:txBody>
        </p:sp>
        <p:sp>
          <p:nvSpPr>
            <p:cNvPr id="60" name="Rektangel 59"/>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HEALTH</a:t>
              </a:r>
              <a:endParaRPr lang="sv-SE" b="1" dirty="0"/>
            </a:p>
          </p:txBody>
        </p:sp>
        <p:sp>
          <p:nvSpPr>
            <p:cNvPr id="61" name="Rektangel 60"/>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CHECK</a:t>
              </a:r>
              <a:endParaRPr lang="sv-SE" sz="600" b="1" dirty="0"/>
            </a:p>
          </p:txBody>
        </p:sp>
      </p:grpSp>
      <p:grpSp>
        <p:nvGrpSpPr>
          <p:cNvPr id="74" name="Grupp 73"/>
          <p:cNvGrpSpPr/>
          <p:nvPr/>
        </p:nvGrpSpPr>
        <p:grpSpPr>
          <a:xfrm>
            <a:off x="5032524" y="3102684"/>
            <a:ext cx="1368152" cy="72008"/>
            <a:chOff x="395536" y="3044823"/>
            <a:chExt cx="1368152" cy="72008"/>
          </a:xfrm>
        </p:grpSpPr>
        <p:sp>
          <p:nvSpPr>
            <p:cNvPr id="75" name="Rektangel 7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SQUAD</a:t>
              </a:r>
              <a:endParaRPr lang="sv-SE" sz="600" b="1" dirty="0"/>
            </a:p>
          </p:txBody>
        </p:sp>
        <p:sp>
          <p:nvSpPr>
            <p:cNvPr id="76" name="Rektangel 7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HEALTH</a:t>
              </a:r>
              <a:endParaRPr lang="sv-SE" b="1" dirty="0"/>
            </a:p>
          </p:txBody>
        </p:sp>
        <p:sp>
          <p:nvSpPr>
            <p:cNvPr id="77" name="Rektangel 7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CHECK</a:t>
              </a:r>
              <a:endParaRPr lang="sv-SE" sz="600" b="1" dirty="0"/>
            </a:p>
          </p:txBody>
        </p:sp>
      </p:grpSp>
      <p:pic>
        <p:nvPicPr>
          <p:cNvPr id="41"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216608" y="2276872"/>
            <a:ext cx="261720"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219998" y="1412776"/>
            <a:ext cx="253319"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2522653" y="2276872"/>
            <a:ext cx="261720"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2526043" y="1340768"/>
            <a:ext cx="253319"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4826909" y="2238636"/>
            <a:ext cx="261720"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4830299" y="1302532"/>
            <a:ext cx="253319"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7" name="Grupp 42"/>
          <p:cNvGrpSpPr/>
          <p:nvPr/>
        </p:nvGrpSpPr>
        <p:grpSpPr>
          <a:xfrm>
            <a:off x="6948264" y="103686"/>
            <a:ext cx="2088000" cy="3168000"/>
            <a:chOff x="20752" y="31522"/>
            <a:chExt cx="2088000" cy="3168000"/>
          </a:xfrm>
        </p:grpSpPr>
        <p:sp>
          <p:nvSpPr>
            <p:cNvPr id="48" name="Rektangel 43"/>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9" name="Rektangel med rundade hörn 4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0" name="textruta 45"/>
            <p:cNvSpPr txBox="1"/>
            <p:nvPr/>
          </p:nvSpPr>
          <p:spPr>
            <a:xfrm>
              <a:off x="83657" y="608975"/>
              <a:ext cx="1958960" cy="369332"/>
            </a:xfrm>
            <a:prstGeom prst="rect">
              <a:avLst/>
            </a:prstGeom>
            <a:noFill/>
          </p:spPr>
          <p:txBody>
            <a:bodyPr wrap="square" rtlCol="0">
              <a:spAutoFit/>
            </a:bodyPr>
            <a:lstStyle/>
            <a:p>
              <a:pPr algn="ctr"/>
              <a:endParaRPr lang="en-US" dirty="0" smtClean="0"/>
            </a:p>
          </p:txBody>
        </p:sp>
        <p:sp>
          <p:nvSpPr>
            <p:cNvPr id="51" name="textruta 46"/>
            <p:cNvSpPr txBox="1"/>
            <p:nvPr/>
          </p:nvSpPr>
          <p:spPr>
            <a:xfrm>
              <a:off x="523869" y="1255306"/>
              <a:ext cx="1455843" cy="253916"/>
            </a:xfrm>
            <a:prstGeom prst="rect">
              <a:avLst/>
            </a:prstGeom>
            <a:noFill/>
          </p:spPr>
          <p:txBody>
            <a:bodyPr wrap="square" rtlCol="0">
              <a:spAutoFit/>
            </a:bodyPr>
            <a:lstStyle/>
            <a:p>
              <a:endParaRPr lang="en-US" sz="1050" dirty="0" smtClean="0">
                <a:latin typeface="Garamond" pitchFamily="18" charset="0"/>
              </a:endParaRPr>
            </a:p>
          </p:txBody>
        </p:sp>
        <p:sp>
          <p:nvSpPr>
            <p:cNvPr id="52" name="Rektangel 49"/>
            <p:cNvSpPr/>
            <p:nvPr/>
          </p:nvSpPr>
          <p:spPr>
            <a:xfrm>
              <a:off x="539552" y="2190393"/>
              <a:ext cx="1440160" cy="253916"/>
            </a:xfrm>
            <a:prstGeom prst="rect">
              <a:avLst/>
            </a:prstGeom>
            <a:noFill/>
          </p:spPr>
          <p:txBody>
            <a:bodyPr wrap="square" rtlCol="0">
              <a:spAutoFit/>
            </a:bodyPr>
            <a:lstStyle/>
            <a:p>
              <a:endParaRPr lang="en-US" sz="1050" dirty="0" smtClean="0">
                <a:latin typeface="Garamond" pitchFamily="18" charset="0"/>
              </a:endParaRPr>
            </a:p>
          </p:txBody>
        </p:sp>
      </p:grpSp>
      <p:grpSp>
        <p:nvGrpSpPr>
          <p:cNvPr id="62" name="Grupp 163"/>
          <p:cNvGrpSpPr/>
          <p:nvPr/>
        </p:nvGrpSpPr>
        <p:grpSpPr>
          <a:xfrm>
            <a:off x="7308188" y="3103533"/>
            <a:ext cx="1368152" cy="72008"/>
            <a:chOff x="395536" y="3044823"/>
            <a:chExt cx="1368152" cy="72008"/>
          </a:xfrm>
        </p:grpSpPr>
        <p:sp>
          <p:nvSpPr>
            <p:cNvPr id="63" name="Rektangel 16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SQUAD</a:t>
              </a:r>
              <a:endParaRPr lang="sv-SE" sz="600" b="1" dirty="0"/>
            </a:p>
          </p:txBody>
        </p:sp>
        <p:sp>
          <p:nvSpPr>
            <p:cNvPr id="64" name="Rektangel 16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HEALTH</a:t>
              </a:r>
              <a:endParaRPr lang="sv-SE" b="1" dirty="0"/>
            </a:p>
          </p:txBody>
        </p:sp>
        <p:sp>
          <p:nvSpPr>
            <p:cNvPr id="65" name="Rektangel 16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CHECK</a:t>
              </a:r>
              <a:endParaRPr lang="sv-SE" sz="600" b="1" dirty="0"/>
            </a:p>
          </p:txBody>
        </p:sp>
      </p:grpSp>
      <p:pic>
        <p:nvPicPr>
          <p:cNvPr id="66"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7131166" y="2335582"/>
            <a:ext cx="261720"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7134556" y="1340768"/>
            <a:ext cx="253319"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8" name="Grupp 51"/>
          <p:cNvGrpSpPr/>
          <p:nvPr/>
        </p:nvGrpSpPr>
        <p:grpSpPr>
          <a:xfrm>
            <a:off x="35496" y="3573368"/>
            <a:ext cx="2088000" cy="3168000"/>
            <a:chOff x="20752" y="31522"/>
            <a:chExt cx="2088000" cy="3168000"/>
          </a:xfrm>
        </p:grpSpPr>
        <p:sp>
          <p:nvSpPr>
            <p:cNvPr id="69" name="Rektangel 5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0" name="Rektangel med rundade hörn 5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1" name="textruta 54"/>
            <p:cNvSpPr txBox="1"/>
            <p:nvPr/>
          </p:nvSpPr>
          <p:spPr>
            <a:xfrm>
              <a:off x="83657" y="813966"/>
              <a:ext cx="1958960" cy="369332"/>
            </a:xfrm>
            <a:prstGeom prst="rect">
              <a:avLst/>
            </a:prstGeom>
            <a:noFill/>
          </p:spPr>
          <p:txBody>
            <a:bodyPr wrap="square" rtlCol="0">
              <a:spAutoFit/>
            </a:bodyPr>
            <a:lstStyle/>
            <a:p>
              <a:pPr algn="ctr"/>
              <a:endParaRPr lang="en-US" dirty="0"/>
            </a:p>
          </p:txBody>
        </p:sp>
        <p:sp>
          <p:nvSpPr>
            <p:cNvPr id="72" name="textruta 55"/>
            <p:cNvSpPr txBox="1"/>
            <p:nvPr/>
          </p:nvSpPr>
          <p:spPr>
            <a:xfrm>
              <a:off x="523869" y="1197199"/>
              <a:ext cx="1455843" cy="253916"/>
            </a:xfrm>
            <a:prstGeom prst="rect">
              <a:avLst/>
            </a:prstGeom>
            <a:noFill/>
          </p:spPr>
          <p:txBody>
            <a:bodyPr wrap="square" rtlCol="0">
              <a:spAutoFit/>
            </a:bodyPr>
            <a:lstStyle/>
            <a:p>
              <a:endParaRPr lang="en-US" sz="1050" dirty="0" smtClean="0">
                <a:latin typeface="Garamond" pitchFamily="18" charset="0"/>
              </a:endParaRPr>
            </a:p>
          </p:txBody>
        </p:sp>
        <p:sp>
          <p:nvSpPr>
            <p:cNvPr id="73" name="Rektangel 58"/>
            <p:cNvSpPr/>
            <p:nvPr/>
          </p:nvSpPr>
          <p:spPr>
            <a:xfrm>
              <a:off x="539552" y="2222878"/>
              <a:ext cx="1440160" cy="253916"/>
            </a:xfrm>
            <a:prstGeom prst="rect">
              <a:avLst/>
            </a:prstGeom>
            <a:noFill/>
          </p:spPr>
          <p:txBody>
            <a:bodyPr wrap="square" rtlCol="0">
              <a:spAutoFit/>
            </a:bodyPr>
            <a:lstStyle/>
            <a:p>
              <a:endParaRPr lang="en-US" sz="1050" dirty="0" smtClean="0">
                <a:latin typeface="Garamond" pitchFamily="18" charset="0"/>
              </a:endParaRPr>
            </a:p>
          </p:txBody>
        </p:sp>
      </p:grpSp>
      <p:grpSp>
        <p:nvGrpSpPr>
          <p:cNvPr id="78" name="Grupp 61"/>
          <p:cNvGrpSpPr/>
          <p:nvPr/>
        </p:nvGrpSpPr>
        <p:grpSpPr>
          <a:xfrm>
            <a:off x="2338369" y="3573368"/>
            <a:ext cx="2088000" cy="3168000"/>
            <a:chOff x="20752" y="31522"/>
            <a:chExt cx="2088000" cy="3168000"/>
          </a:xfrm>
        </p:grpSpPr>
        <p:sp>
          <p:nvSpPr>
            <p:cNvPr id="79" name="Rektangel 6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0" name="Rektangel med rundade hörn 6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1" name="textruta 64"/>
            <p:cNvSpPr txBox="1"/>
            <p:nvPr/>
          </p:nvSpPr>
          <p:spPr>
            <a:xfrm>
              <a:off x="83657" y="813966"/>
              <a:ext cx="1958960" cy="369332"/>
            </a:xfrm>
            <a:prstGeom prst="rect">
              <a:avLst/>
            </a:prstGeom>
            <a:noFill/>
          </p:spPr>
          <p:txBody>
            <a:bodyPr wrap="square" rtlCol="0">
              <a:spAutoFit/>
            </a:bodyPr>
            <a:lstStyle/>
            <a:p>
              <a:pPr algn="ctr"/>
              <a:endParaRPr lang="en-US" dirty="0"/>
            </a:p>
          </p:txBody>
        </p:sp>
        <p:sp>
          <p:nvSpPr>
            <p:cNvPr id="82" name="textruta 65"/>
            <p:cNvSpPr txBox="1"/>
            <p:nvPr/>
          </p:nvSpPr>
          <p:spPr>
            <a:xfrm>
              <a:off x="523869" y="1197199"/>
              <a:ext cx="1455843" cy="253916"/>
            </a:xfrm>
            <a:prstGeom prst="rect">
              <a:avLst/>
            </a:prstGeom>
            <a:noFill/>
          </p:spPr>
          <p:txBody>
            <a:bodyPr wrap="square" rtlCol="0">
              <a:spAutoFit/>
            </a:bodyPr>
            <a:lstStyle/>
            <a:p>
              <a:endParaRPr lang="en-US" sz="1050" dirty="0" smtClean="0">
                <a:latin typeface="Garamond" pitchFamily="18" charset="0"/>
              </a:endParaRPr>
            </a:p>
          </p:txBody>
        </p:sp>
        <p:sp>
          <p:nvSpPr>
            <p:cNvPr id="83" name="Rektangel 68"/>
            <p:cNvSpPr/>
            <p:nvPr/>
          </p:nvSpPr>
          <p:spPr>
            <a:xfrm>
              <a:off x="539552" y="1864579"/>
              <a:ext cx="1440160" cy="253916"/>
            </a:xfrm>
            <a:prstGeom prst="rect">
              <a:avLst/>
            </a:prstGeom>
            <a:noFill/>
          </p:spPr>
          <p:txBody>
            <a:bodyPr wrap="square" rtlCol="0">
              <a:spAutoFit/>
            </a:bodyPr>
            <a:lstStyle/>
            <a:p>
              <a:endParaRPr lang="en-US" sz="1050" dirty="0" smtClean="0">
                <a:latin typeface="Garamond" pitchFamily="18" charset="0"/>
              </a:endParaRPr>
            </a:p>
          </p:txBody>
        </p:sp>
      </p:grpSp>
      <p:grpSp>
        <p:nvGrpSpPr>
          <p:cNvPr id="84" name="Grupp 71"/>
          <p:cNvGrpSpPr/>
          <p:nvPr/>
        </p:nvGrpSpPr>
        <p:grpSpPr>
          <a:xfrm>
            <a:off x="4642625" y="3573368"/>
            <a:ext cx="2088000" cy="3168000"/>
            <a:chOff x="20752" y="31522"/>
            <a:chExt cx="2088000" cy="3168000"/>
          </a:xfrm>
        </p:grpSpPr>
        <p:sp>
          <p:nvSpPr>
            <p:cNvPr id="85" name="Rektangel 7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6" name="Rektangel med rundade hörn 7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7" name="textruta 74"/>
            <p:cNvSpPr txBox="1"/>
            <p:nvPr/>
          </p:nvSpPr>
          <p:spPr>
            <a:xfrm>
              <a:off x="83657" y="741958"/>
              <a:ext cx="1958960" cy="369332"/>
            </a:xfrm>
            <a:prstGeom prst="rect">
              <a:avLst/>
            </a:prstGeom>
            <a:noFill/>
          </p:spPr>
          <p:txBody>
            <a:bodyPr wrap="square" rtlCol="0">
              <a:spAutoFit/>
            </a:bodyPr>
            <a:lstStyle/>
            <a:p>
              <a:pPr algn="ctr"/>
              <a:endParaRPr lang="en-US" dirty="0" smtClean="0"/>
            </a:p>
          </p:txBody>
        </p:sp>
        <p:sp>
          <p:nvSpPr>
            <p:cNvPr id="88" name="textruta 75"/>
            <p:cNvSpPr txBox="1"/>
            <p:nvPr/>
          </p:nvSpPr>
          <p:spPr>
            <a:xfrm>
              <a:off x="523869" y="1107624"/>
              <a:ext cx="1455843" cy="253916"/>
            </a:xfrm>
            <a:prstGeom prst="rect">
              <a:avLst/>
            </a:prstGeom>
            <a:noFill/>
          </p:spPr>
          <p:txBody>
            <a:bodyPr wrap="square" rtlCol="0">
              <a:spAutoFit/>
            </a:bodyPr>
            <a:lstStyle/>
            <a:p>
              <a:endParaRPr lang="en-US" sz="1050" dirty="0" smtClean="0">
                <a:latin typeface="Garamond" pitchFamily="18" charset="0"/>
              </a:endParaRPr>
            </a:p>
          </p:txBody>
        </p:sp>
        <p:sp>
          <p:nvSpPr>
            <p:cNvPr id="89" name="Rektangel 78"/>
            <p:cNvSpPr/>
            <p:nvPr/>
          </p:nvSpPr>
          <p:spPr>
            <a:xfrm>
              <a:off x="539552" y="2026162"/>
              <a:ext cx="1440160" cy="253916"/>
            </a:xfrm>
            <a:prstGeom prst="rect">
              <a:avLst/>
            </a:prstGeom>
            <a:noFill/>
          </p:spPr>
          <p:txBody>
            <a:bodyPr wrap="square" rtlCol="0">
              <a:spAutoFit/>
            </a:bodyPr>
            <a:lstStyle/>
            <a:p>
              <a:endParaRPr lang="en-US" sz="1050" dirty="0" smtClean="0">
                <a:latin typeface="Garamond" pitchFamily="18" charset="0"/>
              </a:endParaRPr>
            </a:p>
          </p:txBody>
        </p:sp>
      </p:grpSp>
      <p:grpSp>
        <p:nvGrpSpPr>
          <p:cNvPr id="90" name="Grupp 80"/>
          <p:cNvGrpSpPr/>
          <p:nvPr/>
        </p:nvGrpSpPr>
        <p:grpSpPr>
          <a:xfrm>
            <a:off x="6948496" y="3573016"/>
            <a:ext cx="2088000" cy="3168000"/>
            <a:chOff x="20752" y="31522"/>
            <a:chExt cx="2088000" cy="3168000"/>
          </a:xfrm>
        </p:grpSpPr>
        <p:sp>
          <p:nvSpPr>
            <p:cNvPr id="91" name="Rektangel 81"/>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2" name="Rektangel med rundade hörn 82"/>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3" name="textruta 83"/>
            <p:cNvSpPr txBox="1"/>
            <p:nvPr/>
          </p:nvSpPr>
          <p:spPr>
            <a:xfrm>
              <a:off x="83657" y="742310"/>
              <a:ext cx="1958960" cy="369332"/>
            </a:xfrm>
            <a:prstGeom prst="rect">
              <a:avLst/>
            </a:prstGeom>
            <a:noFill/>
          </p:spPr>
          <p:txBody>
            <a:bodyPr wrap="square" rtlCol="0">
              <a:spAutoFit/>
            </a:bodyPr>
            <a:lstStyle/>
            <a:p>
              <a:pPr algn="ctr"/>
              <a:endParaRPr lang="en-US" dirty="0" smtClean="0"/>
            </a:p>
          </p:txBody>
        </p:sp>
        <p:sp>
          <p:nvSpPr>
            <p:cNvPr id="94" name="textruta 84"/>
            <p:cNvSpPr txBox="1"/>
            <p:nvPr/>
          </p:nvSpPr>
          <p:spPr>
            <a:xfrm>
              <a:off x="523869" y="1126208"/>
              <a:ext cx="1455843" cy="253916"/>
            </a:xfrm>
            <a:prstGeom prst="rect">
              <a:avLst/>
            </a:prstGeom>
            <a:noFill/>
          </p:spPr>
          <p:txBody>
            <a:bodyPr wrap="square" rtlCol="0">
              <a:spAutoFit/>
            </a:bodyPr>
            <a:lstStyle/>
            <a:p>
              <a:endParaRPr lang="en-US" sz="1050" dirty="0" smtClean="0">
                <a:latin typeface="Garamond" pitchFamily="18" charset="0"/>
              </a:endParaRPr>
            </a:p>
          </p:txBody>
        </p:sp>
        <p:sp>
          <p:nvSpPr>
            <p:cNvPr id="95" name="Rektangel 87"/>
            <p:cNvSpPr/>
            <p:nvPr/>
          </p:nvSpPr>
          <p:spPr>
            <a:xfrm>
              <a:off x="539552" y="1864579"/>
              <a:ext cx="1440160" cy="253916"/>
            </a:xfrm>
            <a:prstGeom prst="rect">
              <a:avLst/>
            </a:prstGeom>
            <a:noFill/>
          </p:spPr>
          <p:txBody>
            <a:bodyPr wrap="square" rtlCol="0">
              <a:spAutoFit/>
            </a:bodyPr>
            <a:lstStyle/>
            <a:p>
              <a:endParaRPr lang="en-US" sz="1050" dirty="0" smtClean="0">
                <a:latin typeface="Garamond" pitchFamily="18" charset="0"/>
              </a:endParaRPr>
            </a:p>
          </p:txBody>
        </p:sp>
      </p:grpSp>
      <p:grpSp>
        <p:nvGrpSpPr>
          <p:cNvPr id="100" name="Grupp 179"/>
          <p:cNvGrpSpPr/>
          <p:nvPr/>
        </p:nvGrpSpPr>
        <p:grpSpPr>
          <a:xfrm>
            <a:off x="7308304" y="6568849"/>
            <a:ext cx="1368152" cy="72008"/>
            <a:chOff x="395536" y="3044823"/>
            <a:chExt cx="1368152" cy="72008"/>
          </a:xfrm>
        </p:grpSpPr>
        <p:sp>
          <p:nvSpPr>
            <p:cNvPr id="101" name="Rektangel 180"/>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SQUAD</a:t>
              </a:r>
              <a:endParaRPr lang="sv-SE" sz="600" b="1" dirty="0"/>
            </a:p>
          </p:txBody>
        </p:sp>
        <p:sp>
          <p:nvSpPr>
            <p:cNvPr id="102" name="Rektangel 181"/>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HEALTH</a:t>
              </a:r>
              <a:endParaRPr lang="sv-SE" b="1" dirty="0"/>
            </a:p>
          </p:txBody>
        </p:sp>
        <p:sp>
          <p:nvSpPr>
            <p:cNvPr id="103" name="Rektangel 182"/>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CHECK</a:t>
              </a:r>
              <a:endParaRPr lang="sv-SE" sz="600" b="1" dirty="0"/>
            </a:p>
          </p:txBody>
        </p:sp>
      </p:grpSp>
      <p:grpSp>
        <p:nvGrpSpPr>
          <p:cNvPr id="104" name="Grupp 183"/>
          <p:cNvGrpSpPr/>
          <p:nvPr/>
        </p:nvGrpSpPr>
        <p:grpSpPr>
          <a:xfrm>
            <a:off x="5000934" y="6568849"/>
            <a:ext cx="1368152" cy="72008"/>
            <a:chOff x="395536" y="3044823"/>
            <a:chExt cx="1368152" cy="72008"/>
          </a:xfrm>
        </p:grpSpPr>
        <p:sp>
          <p:nvSpPr>
            <p:cNvPr id="105" name="Rektangel 18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SQUAD</a:t>
              </a:r>
              <a:endParaRPr lang="sv-SE" sz="600" b="1" dirty="0"/>
            </a:p>
          </p:txBody>
        </p:sp>
        <p:sp>
          <p:nvSpPr>
            <p:cNvPr id="106" name="Rektangel 18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HEALTH</a:t>
              </a:r>
              <a:endParaRPr lang="sv-SE" b="1" dirty="0"/>
            </a:p>
          </p:txBody>
        </p:sp>
        <p:sp>
          <p:nvSpPr>
            <p:cNvPr id="107" name="Rektangel 18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CHECK</a:t>
              </a:r>
              <a:endParaRPr lang="sv-SE" sz="600" b="1" dirty="0"/>
            </a:p>
          </p:txBody>
        </p:sp>
      </p:grpSp>
      <p:grpSp>
        <p:nvGrpSpPr>
          <p:cNvPr id="108" name="Grupp 187"/>
          <p:cNvGrpSpPr/>
          <p:nvPr/>
        </p:nvGrpSpPr>
        <p:grpSpPr>
          <a:xfrm>
            <a:off x="2686976" y="6568849"/>
            <a:ext cx="1368152" cy="72008"/>
            <a:chOff x="395536" y="3044823"/>
            <a:chExt cx="1368152" cy="72008"/>
          </a:xfrm>
        </p:grpSpPr>
        <p:sp>
          <p:nvSpPr>
            <p:cNvPr id="109" name="Rektangel 188"/>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SQUAD</a:t>
              </a:r>
              <a:endParaRPr lang="sv-SE" sz="600" b="1" dirty="0"/>
            </a:p>
          </p:txBody>
        </p:sp>
        <p:sp>
          <p:nvSpPr>
            <p:cNvPr id="110" name="Rektangel 189"/>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HEALTH</a:t>
              </a:r>
              <a:endParaRPr lang="sv-SE" b="1" dirty="0"/>
            </a:p>
          </p:txBody>
        </p:sp>
        <p:sp>
          <p:nvSpPr>
            <p:cNvPr id="111" name="Rektangel 190"/>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CHECK</a:t>
              </a:r>
              <a:endParaRPr lang="sv-SE" sz="600" b="1" dirty="0"/>
            </a:p>
          </p:txBody>
        </p:sp>
      </p:grpSp>
      <p:grpSp>
        <p:nvGrpSpPr>
          <p:cNvPr id="112" name="Grupp 191"/>
          <p:cNvGrpSpPr/>
          <p:nvPr/>
        </p:nvGrpSpPr>
        <p:grpSpPr>
          <a:xfrm>
            <a:off x="380676" y="6568849"/>
            <a:ext cx="1368152" cy="72008"/>
            <a:chOff x="395536" y="3044823"/>
            <a:chExt cx="1368152" cy="72008"/>
          </a:xfrm>
        </p:grpSpPr>
        <p:sp>
          <p:nvSpPr>
            <p:cNvPr id="113" name="Rektangel 192"/>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SQUAD</a:t>
              </a:r>
              <a:endParaRPr lang="sv-SE" sz="600" b="1" dirty="0"/>
            </a:p>
          </p:txBody>
        </p:sp>
        <p:sp>
          <p:nvSpPr>
            <p:cNvPr id="114" name="Rektangel 193"/>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HEALTH</a:t>
              </a:r>
              <a:endParaRPr lang="sv-SE" b="1" dirty="0"/>
            </a:p>
          </p:txBody>
        </p:sp>
        <p:sp>
          <p:nvSpPr>
            <p:cNvPr id="115" name="Rektangel 194"/>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smtClean="0"/>
                <a:t>CHECK</a:t>
              </a:r>
              <a:endParaRPr lang="sv-SE" sz="600" b="1" dirty="0"/>
            </a:p>
          </p:txBody>
        </p:sp>
      </p:grpSp>
      <p:pic>
        <p:nvPicPr>
          <p:cNvPr id="116"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7131398" y="5695020"/>
            <a:ext cx="261720"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7134788" y="4725144"/>
            <a:ext cx="253319"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4827141" y="5661248"/>
            <a:ext cx="261720"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4830531" y="4725144"/>
            <a:ext cx="253319"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2536110" y="5695020"/>
            <a:ext cx="261720"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2539500" y="4797152"/>
            <a:ext cx="253319"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218398" y="5695020"/>
            <a:ext cx="261720"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221788" y="4830924"/>
            <a:ext cx="253319" cy="54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1317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rot="14250305">
            <a:off x="-1154047" y="-5533793"/>
            <a:ext cx="11631210" cy="18374277"/>
          </a:xfrm>
          <a:prstGeom prst="rect">
            <a:avLst/>
          </a:prstGeom>
          <a:noFill/>
        </p:spPr>
        <p:txBody>
          <a:bodyPr wrap="square" rtlCol="0">
            <a:spAutoFit/>
          </a:bodyPr>
          <a:lstStyle/>
          <a:p>
            <a:r>
              <a:rPr lang="sv-SE" sz="1200" dirty="0" smtClean="0">
                <a:solidFill>
                  <a:schemeClr val="accent1">
                    <a:lumMod val="40000"/>
                    <a:lumOff val="60000"/>
                  </a:schemeClr>
                </a:solidFill>
                <a:latin typeface="Bauhaus 93" pitchFamily="82" charset="0"/>
              </a:rPr>
              <a:t>Squad </a:t>
            </a:r>
            <a:r>
              <a:rPr lang="sv-SE" sz="1200" dirty="0">
                <a:solidFill>
                  <a:schemeClr val="accent1">
                    <a:lumMod val="40000"/>
                    <a:lumOff val="60000"/>
                  </a:schemeClr>
                </a:solidFill>
                <a:latin typeface="Bauhaus 93" pitchFamily="82" charset="0"/>
              </a:rPr>
              <a:t>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a:t>
            </a:r>
            <a:r>
              <a:rPr lang="sv-SE" sz="1200" dirty="0" smtClean="0">
                <a:solidFill>
                  <a:schemeClr val="accent1">
                    <a:lumMod val="40000"/>
                    <a:lumOff val="60000"/>
                  </a:schemeClr>
                </a:solidFill>
                <a:latin typeface="Bauhaus 93" pitchFamily="82" charset="0"/>
              </a:rPr>
              <a:t>Check Squad </a:t>
            </a:r>
            <a:r>
              <a:rPr lang="sv-SE" sz="1200" dirty="0">
                <a:solidFill>
                  <a:schemeClr val="accent1">
                    <a:lumMod val="40000"/>
                    <a:lumOff val="60000"/>
                  </a:schemeClr>
                </a:solidFill>
                <a:latin typeface="Bauhaus 93" pitchFamily="82" charset="0"/>
              </a:rPr>
              <a:t>Health </a:t>
            </a:r>
            <a:r>
              <a:rPr lang="sv-SE" sz="1200" dirty="0" smtClean="0">
                <a:solidFill>
                  <a:schemeClr val="accent1">
                    <a:lumMod val="40000"/>
                    <a:lumOff val="60000"/>
                  </a:schemeClr>
                </a:solidFill>
                <a:latin typeface="Bauhaus 93" pitchFamily="82" charset="0"/>
              </a:rPr>
              <a:t>Check Squad </a:t>
            </a:r>
            <a:r>
              <a:rPr lang="sv-SE" sz="1200" dirty="0">
                <a:solidFill>
                  <a:schemeClr val="accent1">
                    <a:lumMod val="40000"/>
                    <a:lumOff val="60000"/>
                  </a:schemeClr>
                </a:solidFill>
                <a:latin typeface="Bauhaus 93" pitchFamily="82" charset="0"/>
              </a:rPr>
              <a:t>Health </a:t>
            </a:r>
            <a:r>
              <a:rPr lang="sv-SE" sz="1200" dirty="0" smtClean="0">
                <a:solidFill>
                  <a:schemeClr val="accent1">
                    <a:lumMod val="40000"/>
                    <a:lumOff val="60000"/>
                  </a:schemeClr>
                </a:solidFill>
                <a:latin typeface="Bauhaus 93" pitchFamily="82" charset="0"/>
              </a:rPr>
              <a:t>Check Squad </a:t>
            </a:r>
            <a:r>
              <a:rPr lang="sv-SE" sz="1200" dirty="0">
                <a:solidFill>
                  <a:schemeClr val="accent1">
                    <a:lumMod val="40000"/>
                    <a:lumOff val="60000"/>
                  </a:schemeClr>
                </a:solidFill>
                <a:latin typeface="Bauhaus 93" pitchFamily="82" charset="0"/>
              </a:rPr>
              <a:t>Health </a:t>
            </a:r>
            <a:r>
              <a:rPr lang="sv-SE" sz="1200" dirty="0" smtClean="0">
                <a:solidFill>
                  <a:schemeClr val="accent1">
                    <a:lumMod val="40000"/>
                    <a:lumOff val="60000"/>
                  </a:schemeClr>
                </a:solidFill>
                <a:latin typeface="Bauhaus 93" pitchFamily="82" charset="0"/>
              </a:rPr>
              <a:t>Check Squad </a:t>
            </a:r>
            <a:r>
              <a:rPr lang="sv-SE" sz="1200" dirty="0">
                <a:solidFill>
                  <a:schemeClr val="accent1">
                    <a:lumMod val="40000"/>
                    <a:lumOff val="60000"/>
                  </a:schemeClr>
                </a:solidFill>
                <a:latin typeface="Bauhaus 93" pitchFamily="82" charset="0"/>
              </a:rPr>
              <a:t>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a:t>
            </a:r>
            <a:r>
              <a:rPr lang="sv-SE" sz="1200" dirty="0" smtClean="0">
                <a:solidFill>
                  <a:schemeClr val="accent1">
                    <a:lumMod val="40000"/>
                    <a:lumOff val="60000"/>
                  </a:schemeClr>
                </a:solidFill>
                <a:latin typeface="Bauhaus 93" pitchFamily="82" charset="0"/>
              </a:rPr>
              <a:t> Health Check </a:t>
            </a:r>
            <a:r>
              <a:rPr lang="sv-SE" sz="1200" dirty="0">
                <a:solidFill>
                  <a:schemeClr val="accent1">
                    <a:lumMod val="40000"/>
                    <a:lumOff val="60000"/>
                  </a:schemeClr>
                </a:solidFill>
                <a:latin typeface="Bauhaus 93" pitchFamily="82" charset="0"/>
              </a:rPr>
              <a:t>Squad 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dirty="0" smtClean="0">
                <a:solidFill>
                  <a:schemeClr val="accent1">
                    <a:lumMod val="40000"/>
                    <a:lumOff val="60000"/>
                  </a:schemeClr>
                </a:solidFill>
                <a:latin typeface="Bauhaus 93" pitchFamily="82" charset="0"/>
              </a:rPr>
              <a:t>Check Squad </a:t>
            </a:r>
            <a:r>
              <a:rPr lang="sv-SE" sz="1200" dirty="0">
                <a:solidFill>
                  <a:schemeClr val="accent1">
                    <a:lumMod val="40000"/>
                    <a:lumOff val="60000"/>
                  </a:schemeClr>
                </a:solidFill>
                <a:latin typeface="Bauhaus 93" pitchFamily="82" charset="0"/>
              </a:rPr>
              <a:t>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dirty="0" smtClean="0">
                <a:solidFill>
                  <a:schemeClr val="accent1">
                    <a:lumMod val="40000"/>
                    <a:lumOff val="60000"/>
                  </a:schemeClr>
                </a:solidFill>
                <a:latin typeface="Bauhaus 93" pitchFamily="82" charset="0"/>
              </a:rPr>
              <a:t>Check </a:t>
            </a:r>
            <a:r>
              <a:rPr lang="sv-SE" sz="1200" dirty="0">
                <a:solidFill>
                  <a:schemeClr val="accent1">
                    <a:lumMod val="40000"/>
                    <a:lumOff val="60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dirty="0" smtClean="0">
                <a:solidFill>
                  <a:schemeClr val="accent1">
                    <a:lumMod val="40000"/>
                    <a:lumOff val="60000"/>
                  </a:schemeClr>
                </a:solidFill>
                <a:latin typeface="Bauhaus 93" pitchFamily="82" charset="0"/>
              </a:rPr>
              <a:t>Check Squad </a:t>
            </a:r>
            <a:r>
              <a:rPr lang="sv-SE" sz="1200" dirty="0">
                <a:solidFill>
                  <a:schemeClr val="accent1">
                    <a:lumMod val="40000"/>
                    <a:lumOff val="60000"/>
                  </a:schemeClr>
                </a:solidFill>
                <a:latin typeface="Bauhaus 93" pitchFamily="82" charset="0"/>
              </a:rPr>
              <a:t>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dirty="0" smtClean="0">
                <a:solidFill>
                  <a:schemeClr val="accent1">
                    <a:lumMod val="40000"/>
                    <a:lumOff val="60000"/>
                  </a:schemeClr>
                </a:solidFill>
                <a:latin typeface="Bauhaus 93" pitchFamily="82" charset="0"/>
              </a:rPr>
              <a:t>Check Squad </a:t>
            </a:r>
            <a:r>
              <a:rPr lang="sv-SE" sz="1200" dirty="0">
                <a:solidFill>
                  <a:schemeClr val="accent1">
                    <a:lumMod val="40000"/>
                    <a:lumOff val="60000"/>
                  </a:schemeClr>
                </a:solidFill>
                <a:latin typeface="Bauhaus 93" pitchFamily="82" charset="0"/>
              </a:rPr>
              <a:t>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dirty="0" smtClean="0">
                <a:solidFill>
                  <a:schemeClr val="accent1">
                    <a:lumMod val="40000"/>
                    <a:lumOff val="60000"/>
                  </a:schemeClr>
                </a:solidFill>
                <a:latin typeface="Bauhaus 93" pitchFamily="82" charset="0"/>
              </a:rPr>
              <a:t>Check Squad </a:t>
            </a:r>
            <a:r>
              <a:rPr lang="sv-SE" sz="1200" dirty="0">
                <a:solidFill>
                  <a:schemeClr val="accent1">
                    <a:lumMod val="40000"/>
                    <a:lumOff val="60000"/>
                  </a:schemeClr>
                </a:solidFill>
                <a:latin typeface="Bauhaus 93" pitchFamily="82" charset="0"/>
              </a:rPr>
              <a:t>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r>
              <a:rPr lang="sv-SE" sz="1200" dirty="0" smtClean="0">
                <a:solidFill>
                  <a:schemeClr val="accent1">
                    <a:lumMod val="40000"/>
                    <a:lumOff val="60000"/>
                  </a:schemeClr>
                </a:solidFill>
                <a:latin typeface="Bauhaus 93" pitchFamily="82" charset="0"/>
              </a:rPr>
              <a:t> </a:t>
            </a:r>
            <a:r>
              <a:rPr lang="sv-SE" sz="1200" dirty="0">
                <a:solidFill>
                  <a:schemeClr val="accent1">
                    <a:lumMod val="40000"/>
                    <a:lumOff val="60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dirty="0" smtClean="0">
                <a:solidFill>
                  <a:schemeClr val="accent1">
                    <a:lumMod val="40000"/>
                    <a:lumOff val="60000"/>
                  </a:schemeClr>
                </a:solidFill>
                <a:latin typeface="Bauhaus 93" pitchFamily="82" charset="0"/>
              </a:rPr>
              <a:t>Check Squad </a:t>
            </a:r>
            <a:r>
              <a:rPr lang="sv-SE" sz="1200" dirty="0">
                <a:solidFill>
                  <a:schemeClr val="accent1">
                    <a:lumMod val="40000"/>
                    <a:lumOff val="60000"/>
                  </a:schemeClr>
                </a:solidFill>
                <a:latin typeface="Bauhaus 93" pitchFamily="82" charset="0"/>
              </a:rPr>
              <a:t>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dirty="0" smtClean="0">
                <a:solidFill>
                  <a:schemeClr val="accent1">
                    <a:lumMod val="40000"/>
                    <a:lumOff val="60000"/>
                  </a:schemeClr>
                </a:solidFill>
                <a:latin typeface="Bauhaus 93" pitchFamily="82" charset="0"/>
              </a:rPr>
              <a:t>Check Squad </a:t>
            </a:r>
            <a:r>
              <a:rPr lang="sv-SE" sz="1200" dirty="0">
                <a:solidFill>
                  <a:schemeClr val="accent1">
                    <a:lumMod val="40000"/>
                    <a:lumOff val="60000"/>
                  </a:schemeClr>
                </a:solidFill>
                <a:latin typeface="Bauhaus 93" pitchFamily="82" charset="0"/>
              </a:rPr>
              <a:t>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p>
          <a:p>
            <a:endParaRPr lang="sv-SE" sz="1200" dirty="0">
              <a:solidFill>
                <a:schemeClr val="accent1">
                  <a:lumMod val="40000"/>
                  <a:lumOff val="60000"/>
                </a:schemeClr>
              </a:solidFill>
              <a:latin typeface="Bauhaus 93" pitchFamily="82" charset="0"/>
            </a:endParaRPr>
          </a:p>
          <a:p>
            <a:endParaRPr lang="sv-SE" sz="1200" dirty="0">
              <a:solidFill>
                <a:schemeClr val="accent1">
                  <a:lumMod val="40000"/>
                  <a:lumOff val="60000"/>
                </a:schemeClr>
              </a:solidFill>
              <a:latin typeface="Bauhaus 93" pitchFamily="82" charset="0"/>
            </a:endParaRPr>
          </a:p>
          <a:p>
            <a:endParaRPr lang="sv-SE" sz="1200" dirty="0">
              <a:solidFill>
                <a:schemeClr val="accent1">
                  <a:lumMod val="40000"/>
                  <a:lumOff val="60000"/>
                </a:schemeClr>
              </a:solidFill>
              <a:latin typeface="Bauhaus 93" pitchFamily="82" charset="0"/>
            </a:endParaRPr>
          </a:p>
        </p:txBody>
      </p:sp>
    </p:spTree>
    <p:extLst>
      <p:ext uri="{BB962C8B-B14F-4D97-AF65-F5344CB8AC3E}">
        <p14:creationId xmlns:p14="http://schemas.microsoft.com/office/powerpoint/2010/main" val="404185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 3"/>
          <p:cNvGrpSpPr/>
          <p:nvPr/>
        </p:nvGrpSpPr>
        <p:grpSpPr>
          <a:xfrm>
            <a:off x="4572000" y="188640"/>
            <a:ext cx="2088000" cy="3168000"/>
            <a:chOff x="4480324" y="33819"/>
            <a:chExt cx="2088000" cy="3168000"/>
          </a:xfrm>
        </p:grpSpPr>
        <p:grpSp>
          <p:nvGrpSpPr>
            <p:cNvPr id="20" name="Grupp 19"/>
            <p:cNvGrpSpPr/>
            <p:nvPr/>
          </p:nvGrpSpPr>
          <p:grpSpPr>
            <a:xfrm>
              <a:off x="4480324" y="33819"/>
              <a:ext cx="2088000" cy="3168000"/>
              <a:chOff x="20752" y="31522"/>
              <a:chExt cx="2088000" cy="3168000"/>
            </a:xfrm>
          </p:grpSpPr>
          <p:sp>
            <p:nvSpPr>
              <p:cNvPr id="21" name="Rektangel 20"/>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2" name="Rektangel med rundade hörn 21"/>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2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6" name="Grupp 45"/>
          <p:cNvGrpSpPr/>
          <p:nvPr/>
        </p:nvGrpSpPr>
        <p:grpSpPr>
          <a:xfrm>
            <a:off x="2483768" y="188992"/>
            <a:ext cx="2088000" cy="3168000"/>
            <a:chOff x="4480324" y="33819"/>
            <a:chExt cx="2088000" cy="3168000"/>
          </a:xfrm>
        </p:grpSpPr>
        <p:grpSp>
          <p:nvGrpSpPr>
            <p:cNvPr id="47" name="Grupp 46"/>
            <p:cNvGrpSpPr/>
            <p:nvPr/>
          </p:nvGrpSpPr>
          <p:grpSpPr>
            <a:xfrm>
              <a:off x="4480324" y="33819"/>
              <a:ext cx="2088000" cy="3168000"/>
              <a:chOff x="20752" y="31522"/>
              <a:chExt cx="2088000" cy="3168000"/>
            </a:xfrm>
          </p:grpSpPr>
          <p:sp>
            <p:nvSpPr>
              <p:cNvPr id="49" name="Rektangel 4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0" name="Rektangel med rundade hörn 4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4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1" name="Grupp 50"/>
          <p:cNvGrpSpPr/>
          <p:nvPr/>
        </p:nvGrpSpPr>
        <p:grpSpPr>
          <a:xfrm>
            <a:off x="395768" y="188992"/>
            <a:ext cx="2088000" cy="3168000"/>
            <a:chOff x="4480324" y="33819"/>
            <a:chExt cx="2088000" cy="3168000"/>
          </a:xfrm>
        </p:grpSpPr>
        <p:grpSp>
          <p:nvGrpSpPr>
            <p:cNvPr id="52" name="Grupp 51"/>
            <p:cNvGrpSpPr/>
            <p:nvPr/>
          </p:nvGrpSpPr>
          <p:grpSpPr>
            <a:xfrm>
              <a:off x="4480324" y="33819"/>
              <a:ext cx="2088000" cy="3168000"/>
              <a:chOff x="20752" y="31522"/>
              <a:chExt cx="2088000" cy="3168000"/>
            </a:xfrm>
          </p:grpSpPr>
          <p:sp>
            <p:nvSpPr>
              <p:cNvPr id="54" name="Rektangel 5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Rektangel med rundade hörn 5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5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6" name="Grupp 55"/>
          <p:cNvGrpSpPr/>
          <p:nvPr/>
        </p:nvGrpSpPr>
        <p:grpSpPr>
          <a:xfrm>
            <a:off x="6660232" y="188992"/>
            <a:ext cx="2088000" cy="3168000"/>
            <a:chOff x="4480324" y="33819"/>
            <a:chExt cx="2088000" cy="3168000"/>
          </a:xfrm>
        </p:grpSpPr>
        <p:grpSp>
          <p:nvGrpSpPr>
            <p:cNvPr id="57" name="Grupp 56"/>
            <p:cNvGrpSpPr/>
            <p:nvPr/>
          </p:nvGrpSpPr>
          <p:grpSpPr>
            <a:xfrm>
              <a:off x="4480324" y="33819"/>
              <a:ext cx="2088000" cy="3168000"/>
              <a:chOff x="20752" y="31522"/>
              <a:chExt cx="2088000" cy="3168000"/>
            </a:xfrm>
          </p:grpSpPr>
          <p:sp>
            <p:nvSpPr>
              <p:cNvPr id="59" name="Rektangel 5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0" name="Rektangel med rundade hörn 5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5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1" name="Grupp 80"/>
          <p:cNvGrpSpPr/>
          <p:nvPr/>
        </p:nvGrpSpPr>
        <p:grpSpPr>
          <a:xfrm>
            <a:off x="4572232" y="3356992"/>
            <a:ext cx="2088000" cy="3168000"/>
            <a:chOff x="4480324" y="33819"/>
            <a:chExt cx="2088000" cy="3168000"/>
          </a:xfrm>
        </p:grpSpPr>
        <p:grpSp>
          <p:nvGrpSpPr>
            <p:cNvPr id="82" name="Grupp 81"/>
            <p:cNvGrpSpPr/>
            <p:nvPr/>
          </p:nvGrpSpPr>
          <p:grpSpPr>
            <a:xfrm>
              <a:off x="4480324" y="33819"/>
              <a:ext cx="2088000" cy="3168000"/>
              <a:chOff x="20752" y="31522"/>
              <a:chExt cx="2088000" cy="3168000"/>
            </a:xfrm>
          </p:grpSpPr>
          <p:sp>
            <p:nvSpPr>
              <p:cNvPr id="84" name="Rektangel 8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5" name="Rektangel med rundade hörn 8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8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6" name="Grupp 85"/>
          <p:cNvGrpSpPr/>
          <p:nvPr/>
        </p:nvGrpSpPr>
        <p:grpSpPr>
          <a:xfrm>
            <a:off x="2484000" y="3357344"/>
            <a:ext cx="2088000" cy="3168000"/>
            <a:chOff x="4480324" y="33819"/>
            <a:chExt cx="2088000" cy="3168000"/>
          </a:xfrm>
        </p:grpSpPr>
        <p:grpSp>
          <p:nvGrpSpPr>
            <p:cNvPr id="87" name="Grupp 86"/>
            <p:cNvGrpSpPr/>
            <p:nvPr/>
          </p:nvGrpSpPr>
          <p:grpSpPr>
            <a:xfrm>
              <a:off x="4480324" y="33819"/>
              <a:ext cx="2088000" cy="3168000"/>
              <a:chOff x="20752" y="31522"/>
              <a:chExt cx="2088000" cy="3168000"/>
            </a:xfrm>
          </p:grpSpPr>
          <p:sp>
            <p:nvSpPr>
              <p:cNvPr id="89" name="Rektangel 8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0" name="Rektangel med rundade hörn 8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8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1" name="Grupp 90"/>
          <p:cNvGrpSpPr/>
          <p:nvPr/>
        </p:nvGrpSpPr>
        <p:grpSpPr>
          <a:xfrm>
            <a:off x="396000" y="3357344"/>
            <a:ext cx="2088000" cy="3168000"/>
            <a:chOff x="4480324" y="33819"/>
            <a:chExt cx="2088000" cy="3168000"/>
          </a:xfrm>
        </p:grpSpPr>
        <p:grpSp>
          <p:nvGrpSpPr>
            <p:cNvPr id="92" name="Grupp 91"/>
            <p:cNvGrpSpPr/>
            <p:nvPr/>
          </p:nvGrpSpPr>
          <p:grpSpPr>
            <a:xfrm>
              <a:off x="4480324" y="33819"/>
              <a:ext cx="2088000" cy="3168000"/>
              <a:chOff x="20752" y="31522"/>
              <a:chExt cx="2088000" cy="3168000"/>
            </a:xfrm>
          </p:grpSpPr>
          <p:sp>
            <p:nvSpPr>
              <p:cNvPr id="94" name="Rektangel 9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5" name="Rektangel med rundade hörn 9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9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6" name="Grupp 95"/>
          <p:cNvGrpSpPr/>
          <p:nvPr/>
        </p:nvGrpSpPr>
        <p:grpSpPr>
          <a:xfrm>
            <a:off x="6660464" y="3357344"/>
            <a:ext cx="2088000" cy="3168000"/>
            <a:chOff x="4480324" y="33819"/>
            <a:chExt cx="2088000" cy="3168000"/>
          </a:xfrm>
        </p:grpSpPr>
        <p:grpSp>
          <p:nvGrpSpPr>
            <p:cNvPr id="97" name="Grupp 96"/>
            <p:cNvGrpSpPr/>
            <p:nvPr/>
          </p:nvGrpSpPr>
          <p:grpSpPr>
            <a:xfrm>
              <a:off x="4480324" y="33819"/>
              <a:ext cx="2088000" cy="3168000"/>
              <a:chOff x="20752" y="31522"/>
              <a:chExt cx="2088000" cy="3168000"/>
            </a:xfrm>
          </p:grpSpPr>
          <p:sp>
            <p:nvSpPr>
              <p:cNvPr id="99" name="Rektangel 9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0" name="Rektangel med rundade hörn 9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990101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rot="14250305">
            <a:off x="-1154047" y="-5533793"/>
            <a:ext cx="11631210" cy="18374277"/>
          </a:xfrm>
          <a:prstGeom prst="rect">
            <a:avLst/>
          </a:prstGeom>
          <a:noFill/>
        </p:spPr>
        <p:txBody>
          <a:bodyPr wrap="square" rtlCol="0">
            <a:spAutoFit/>
          </a:bodyPr>
          <a:lstStyle/>
          <a:p>
            <a:r>
              <a:rPr lang="sv-SE" sz="1200" dirty="0" smtClean="0">
                <a:solidFill>
                  <a:schemeClr val="bg1">
                    <a:lumMod val="85000"/>
                  </a:schemeClr>
                </a:solidFill>
                <a:latin typeface="Bauhaus 93" pitchFamily="82" charset="0"/>
              </a:rPr>
              <a:t>Squad Health Check </a:t>
            </a:r>
            <a:r>
              <a:rPr lang="sv-SE" sz="1200" dirty="0">
                <a:solidFill>
                  <a:schemeClr val="bg1">
                    <a:lumMod val="85000"/>
                  </a:schemeClr>
                </a:solidFill>
                <a:latin typeface="Bauhaus 93" pitchFamily="82" charset="0"/>
              </a:rPr>
              <a:t>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a:t>
            </a:r>
            <a:r>
              <a:rPr lang="sv-SE" sz="1200" dirty="0" smtClean="0">
                <a:solidFill>
                  <a:schemeClr val="bg1">
                    <a:lumMod val="85000"/>
                  </a:schemeClr>
                </a:solidFill>
                <a:latin typeface="Bauhaus 93" pitchFamily="82" charset="0"/>
              </a:rPr>
              <a:t> Squad Health Check Squad Health Check Squad Health Check Squad Health Check </a:t>
            </a:r>
            <a:r>
              <a:rPr lang="sv-SE" sz="1200" dirty="0">
                <a:solidFill>
                  <a:schemeClr val="bg1">
                    <a:lumMod val="85000"/>
                  </a:schemeClr>
                </a:solidFill>
                <a:latin typeface="Bauhaus 93" pitchFamily="82" charset="0"/>
              </a:rPr>
              <a:t>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Team </a:t>
            </a:r>
            <a:r>
              <a:rPr lang="sv-SE" sz="1200" dirty="0" smtClean="0">
                <a:solidFill>
                  <a:schemeClr val="bg1">
                    <a:lumMod val="85000"/>
                  </a:schemeClr>
                </a:solidFill>
                <a:latin typeface="Bauhaus 93" pitchFamily="82" charset="0"/>
              </a:rPr>
              <a:t> Health Check </a:t>
            </a:r>
            <a:r>
              <a:rPr lang="sv-SE" sz="1200" dirty="0">
                <a:solidFill>
                  <a:schemeClr val="bg1">
                    <a:lumMod val="85000"/>
                  </a:schemeClr>
                </a:solidFill>
                <a:latin typeface="Bauhaus 93" pitchFamily="82" charset="0"/>
              </a:rPr>
              <a:t>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Squad Health Check</a:t>
            </a:r>
            <a:r>
              <a:rPr lang="sv-SE" sz="1200" dirty="0">
                <a:solidFill>
                  <a:schemeClr val="bg1">
                    <a:lumMod val="85000"/>
                  </a:schemeClr>
                </a:solidFill>
                <a:latin typeface="Bauhaus 93" pitchFamily="82" charset="0"/>
              </a:rPr>
              <a:t>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Squad Health Check</a:t>
            </a:r>
            <a:r>
              <a:rPr lang="sv-SE" sz="1200" dirty="0">
                <a:solidFill>
                  <a:schemeClr val="bg1">
                    <a:lumMod val="85000"/>
                  </a:schemeClr>
                </a:solidFill>
                <a:latin typeface="Bauhaus 93" pitchFamily="82" charset="0"/>
              </a:rPr>
              <a:t>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Squad Health Check</a:t>
            </a:r>
            <a:r>
              <a:rPr lang="sv-SE" sz="1200" dirty="0">
                <a:solidFill>
                  <a:schemeClr val="bg1">
                    <a:lumMod val="85000"/>
                  </a:schemeClr>
                </a:solidFill>
                <a:latin typeface="Bauhaus 93" pitchFamily="82" charset="0"/>
              </a:rPr>
              <a:t>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Squad Health Check</a:t>
            </a:r>
            <a:r>
              <a:rPr lang="sv-SE" sz="1200" dirty="0">
                <a:solidFill>
                  <a:schemeClr val="bg1">
                    <a:lumMod val="85000"/>
                  </a:schemeClr>
                </a:solidFill>
                <a:latin typeface="Bauhaus 93" pitchFamily="82" charset="0"/>
              </a:rPr>
              <a:t>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Squad Health Check</a:t>
            </a:r>
            <a:r>
              <a:rPr lang="sv-SE" sz="1200" dirty="0">
                <a:solidFill>
                  <a:schemeClr val="bg1">
                    <a:lumMod val="85000"/>
                  </a:schemeClr>
                </a:solidFill>
                <a:latin typeface="Bauhaus 93" pitchFamily="82" charset="0"/>
              </a:rPr>
              <a:t>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Squad Health Check</a:t>
            </a:r>
            <a:r>
              <a:rPr lang="sv-SE" sz="1200" dirty="0">
                <a:solidFill>
                  <a:schemeClr val="bg1">
                    <a:lumMod val="85000"/>
                  </a:schemeClr>
                </a:solidFill>
                <a:latin typeface="Bauhaus 93" pitchFamily="82" charset="0"/>
              </a:rPr>
              <a:t>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p:txBody>
      </p:sp>
    </p:spTree>
    <p:extLst>
      <p:ext uri="{BB962C8B-B14F-4D97-AF65-F5344CB8AC3E}">
        <p14:creationId xmlns:p14="http://schemas.microsoft.com/office/powerpoint/2010/main" val="1270141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 2"/>
          <p:cNvGrpSpPr/>
          <p:nvPr/>
        </p:nvGrpSpPr>
        <p:grpSpPr>
          <a:xfrm>
            <a:off x="467544" y="188992"/>
            <a:ext cx="2088000" cy="3168000"/>
            <a:chOff x="2239924" y="33819"/>
            <a:chExt cx="2088000" cy="3168000"/>
          </a:xfrm>
        </p:grpSpPr>
        <p:grpSp>
          <p:nvGrpSpPr>
            <p:cNvPr id="15" name="Grupp 14"/>
            <p:cNvGrpSpPr/>
            <p:nvPr/>
          </p:nvGrpSpPr>
          <p:grpSpPr>
            <a:xfrm>
              <a:off x="2239924" y="33819"/>
              <a:ext cx="2088000" cy="3168000"/>
              <a:chOff x="20752" y="31522"/>
              <a:chExt cx="2088000" cy="3168000"/>
            </a:xfrm>
          </p:grpSpPr>
          <p:sp>
            <p:nvSpPr>
              <p:cNvPr id="16" name="Rektangel 15"/>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7" name="Rektangel med rundade hörn 16"/>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1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6" name="Grupp 45"/>
          <p:cNvGrpSpPr/>
          <p:nvPr/>
        </p:nvGrpSpPr>
        <p:grpSpPr>
          <a:xfrm>
            <a:off x="2555776" y="188992"/>
            <a:ext cx="2088000" cy="3168000"/>
            <a:chOff x="2239924" y="33819"/>
            <a:chExt cx="2088000" cy="3168000"/>
          </a:xfrm>
        </p:grpSpPr>
        <p:grpSp>
          <p:nvGrpSpPr>
            <p:cNvPr id="47" name="Grupp 46"/>
            <p:cNvGrpSpPr/>
            <p:nvPr/>
          </p:nvGrpSpPr>
          <p:grpSpPr>
            <a:xfrm>
              <a:off x="2239924" y="33819"/>
              <a:ext cx="2088000" cy="3168000"/>
              <a:chOff x="20752" y="31522"/>
              <a:chExt cx="2088000" cy="3168000"/>
            </a:xfrm>
          </p:grpSpPr>
          <p:sp>
            <p:nvSpPr>
              <p:cNvPr id="49" name="Rektangel 4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0" name="Rektangel med rundade hörn 4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4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1" name="Grupp 50"/>
          <p:cNvGrpSpPr/>
          <p:nvPr/>
        </p:nvGrpSpPr>
        <p:grpSpPr>
          <a:xfrm>
            <a:off x="4644008" y="188640"/>
            <a:ext cx="2088000" cy="3168000"/>
            <a:chOff x="2239924" y="33819"/>
            <a:chExt cx="2088000" cy="3168000"/>
          </a:xfrm>
        </p:grpSpPr>
        <p:grpSp>
          <p:nvGrpSpPr>
            <p:cNvPr id="52" name="Grupp 51"/>
            <p:cNvGrpSpPr/>
            <p:nvPr/>
          </p:nvGrpSpPr>
          <p:grpSpPr>
            <a:xfrm>
              <a:off x="2239924" y="33819"/>
              <a:ext cx="2088000" cy="3168000"/>
              <a:chOff x="20752" y="31522"/>
              <a:chExt cx="2088000" cy="3168000"/>
            </a:xfrm>
          </p:grpSpPr>
          <p:sp>
            <p:nvSpPr>
              <p:cNvPr id="54" name="Rektangel 5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Rektangel med rundade hörn 5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5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6" name="Grupp 55"/>
          <p:cNvGrpSpPr/>
          <p:nvPr/>
        </p:nvGrpSpPr>
        <p:grpSpPr>
          <a:xfrm>
            <a:off x="6732240" y="188640"/>
            <a:ext cx="2088000" cy="3168000"/>
            <a:chOff x="2239924" y="33819"/>
            <a:chExt cx="2088000" cy="3168000"/>
          </a:xfrm>
        </p:grpSpPr>
        <p:grpSp>
          <p:nvGrpSpPr>
            <p:cNvPr id="57" name="Grupp 56"/>
            <p:cNvGrpSpPr/>
            <p:nvPr/>
          </p:nvGrpSpPr>
          <p:grpSpPr>
            <a:xfrm>
              <a:off x="2239924" y="33819"/>
              <a:ext cx="2088000" cy="3168000"/>
              <a:chOff x="20752" y="31522"/>
              <a:chExt cx="2088000" cy="3168000"/>
            </a:xfrm>
          </p:grpSpPr>
          <p:sp>
            <p:nvSpPr>
              <p:cNvPr id="59" name="Rektangel 5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0" name="Rektangel med rundade hörn 5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5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1" name="Grupp 60"/>
          <p:cNvGrpSpPr/>
          <p:nvPr/>
        </p:nvGrpSpPr>
        <p:grpSpPr>
          <a:xfrm>
            <a:off x="467544" y="3357344"/>
            <a:ext cx="2088000" cy="3168000"/>
            <a:chOff x="2239924" y="33819"/>
            <a:chExt cx="2088000" cy="3168000"/>
          </a:xfrm>
        </p:grpSpPr>
        <p:grpSp>
          <p:nvGrpSpPr>
            <p:cNvPr id="62" name="Grupp 61"/>
            <p:cNvGrpSpPr/>
            <p:nvPr/>
          </p:nvGrpSpPr>
          <p:grpSpPr>
            <a:xfrm>
              <a:off x="2239924" y="33819"/>
              <a:ext cx="2088000" cy="3168000"/>
              <a:chOff x="20752" y="31522"/>
              <a:chExt cx="2088000" cy="3168000"/>
            </a:xfrm>
          </p:grpSpPr>
          <p:sp>
            <p:nvSpPr>
              <p:cNvPr id="64" name="Rektangel 6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5" name="Rektangel med rundade hörn 6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6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6" name="Grupp 65"/>
          <p:cNvGrpSpPr/>
          <p:nvPr/>
        </p:nvGrpSpPr>
        <p:grpSpPr>
          <a:xfrm>
            <a:off x="2555776" y="3357344"/>
            <a:ext cx="2088000" cy="3168000"/>
            <a:chOff x="2239924" y="33819"/>
            <a:chExt cx="2088000" cy="3168000"/>
          </a:xfrm>
        </p:grpSpPr>
        <p:grpSp>
          <p:nvGrpSpPr>
            <p:cNvPr id="67" name="Grupp 66"/>
            <p:cNvGrpSpPr/>
            <p:nvPr/>
          </p:nvGrpSpPr>
          <p:grpSpPr>
            <a:xfrm>
              <a:off x="2239924" y="33819"/>
              <a:ext cx="2088000" cy="3168000"/>
              <a:chOff x="20752" y="31522"/>
              <a:chExt cx="2088000" cy="3168000"/>
            </a:xfrm>
          </p:grpSpPr>
          <p:sp>
            <p:nvSpPr>
              <p:cNvPr id="69" name="Rektangel 6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0" name="Rektangel med rundade hörn 6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6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1" name="Grupp 70"/>
          <p:cNvGrpSpPr/>
          <p:nvPr/>
        </p:nvGrpSpPr>
        <p:grpSpPr>
          <a:xfrm>
            <a:off x="4644008" y="3356992"/>
            <a:ext cx="2088000" cy="3168000"/>
            <a:chOff x="2239924" y="33819"/>
            <a:chExt cx="2088000" cy="3168000"/>
          </a:xfrm>
        </p:grpSpPr>
        <p:grpSp>
          <p:nvGrpSpPr>
            <p:cNvPr id="72" name="Grupp 71"/>
            <p:cNvGrpSpPr/>
            <p:nvPr/>
          </p:nvGrpSpPr>
          <p:grpSpPr>
            <a:xfrm>
              <a:off x="2239924" y="33819"/>
              <a:ext cx="2088000" cy="3168000"/>
              <a:chOff x="20752" y="31522"/>
              <a:chExt cx="2088000" cy="3168000"/>
            </a:xfrm>
          </p:grpSpPr>
          <p:sp>
            <p:nvSpPr>
              <p:cNvPr id="74" name="Rektangel 7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5" name="Rektangel med rundade hörn 7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7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6" name="Grupp 75"/>
          <p:cNvGrpSpPr/>
          <p:nvPr/>
        </p:nvGrpSpPr>
        <p:grpSpPr>
          <a:xfrm>
            <a:off x="6732240" y="3356992"/>
            <a:ext cx="2088000" cy="3168000"/>
            <a:chOff x="2239924" y="33819"/>
            <a:chExt cx="2088000" cy="3168000"/>
          </a:xfrm>
        </p:grpSpPr>
        <p:grpSp>
          <p:nvGrpSpPr>
            <p:cNvPr id="77" name="Grupp 76"/>
            <p:cNvGrpSpPr/>
            <p:nvPr/>
          </p:nvGrpSpPr>
          <p:grpSpPr>
            <a:xfrm>
              <a:off x="2239924" y="33819"/>
              <a:ext cx="2088000" cy="3168000"/>
              <a:chOff x="20752" y="31522"/>
              <a:chExt cx="2088000" cy="3168000"/>
            </a:xfrm>
          </p:grpSpPr>
          <p:sp>
            <p:nvSpPr>
              <p:cNvPr id="79" name="Rektangel 7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0" name="Rektangel med rundade hörn 7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7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6986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rot="14250305">
            <a:off x="-1154047" y="-5533793"/>
            <a:ext cx="11631210" cy="18374277"/>
          </a:xfrm>
          <a:prstGeom prst="rect">
            <a:avLst/>
          </a:prstGeom>
          <a:noFill/>
        </p:spPr>
        <p:txBody>
          <a:bodyPr wrap="square" rtlCol="0">
            <a:spAutoFit/>
          </a:bodyPr>
          <a:lstStyle/>
          <a:p>
            <a:r>
              <a:rPr lang="sv-SE" sz="1200" dirty="0" smtClean="0">
                <a:solidFill>
                  <a:schemeClr val="bg1">
                    <a:lumMod val="85000"/>
                  </a:schemeClr>
                </a:solidFill>
                <a:latin typeface="Bauhaus 93" pitchFamily="82" charset="0"/>
              </a:rPr>
              <a:t>Squad Health Check </a:t>
            </a:r>
            <a:r>
              <a:rPr lang="sv-SE" sz="1200" dirty="0">
                <a:solidFill>
                  <a:schemeClr val="bg1">
                    <a:lumMod val="85000"/>
                  </a:schemeClr>
                </a:solidFill>
                <a:latin typeface="Bauhaus 93" pitchFamily="82" charset="0"/>
              </a:rPr>
              <a:t>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a:t>
            </a:r>
            <a:r>
              <a:rPr lang="sv-SE" sz="1200" dirty="0" smtClean="0">
                <a:solidFill>
                  <a:schemeClr val="bg1">
                    <a:lumMod val="85000"/>
                  </a:schemeClr>
                </a:solidFill>
                <a:latin typeface="Bauhaus 93" pitchFamily="82" charset="0"/>
              </a:rPr>
              <a:t> Squad Health Check Squad Health Check Squad Health Check Squad Health Check </a:t>
            </a:r>
            <a:r>
              <a:rPr lang="sv-SE" sz="1200" dirty="0">
                <a:solidFill>
                  <a:schemeClr val="bg1">
                    <a:lumMod val="85000"/>
                  </a:schemeClr>
                </a:solidFill>
                <a:latin typeface="Bauhaus 93" pitchFamily="82" charset="0"/>
              </a:rPr>
              <a:t>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Team </a:t>
            </a:r>
            <a:r>
              <a:rPr lang="sv-SE" sz="1200" dirty="0" smtClean="0">
                <a:solidFill>
                  <a:schemeClr val="bg1">
                    <a:lumMod val="85000"/>
                  </a:schemeClr>
                </a:solidFill>
                <a:latin typeface="Bauhaus 93" pitchFamily="82" charset="0"/>
              </a:rPr>
              <a:t> Health Check </a:t>
            </a:r>
            <a:r>
              <a:rPr lang="sv-SE" sz="1200" dirty="0">
                <a:solidFill>
                  <a:schemeClr val="bg1">
                    <a:lumMod val="85000"/>
                  </a:schemeClr>
                </a:solidFill>
                <a:latin typeface="Bauhaus 93" pitchFamily="82" charset="0"/>
              </a:rPr>
              <a:t>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Squad Health Check</a:t>
            </a:r>
            <a:r>
              <a:rPr lang="sv-SE" sz="1200" dirty="0">
                <a:solidFill>
                  <a:schemeClr val="bg1">
                    <a:lumMod val="85000"/>
                  </a:schemeClr>
                </a:solidFill>
                <a:latin typeface="Bauhaus 93" pitchFamily="82" charset="0"/>
              </a:rPr>
              <a:t>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Squad Health Check</a:t>
            </a:r>
            <a:r>
              <a:rPr lang="sv-SE" sz="1200" dirty="0">
                <a:solidFill>
                  <a:schemeClr val="bg1">
                    <a:lumMod val="85000"/>
                  </a:schemeClr>
                </a:solidFill>
                <a:latin typeface="Bauhaus 93" pitchFamily="82" charset="0"/>
              </a:rPr>
              <a:t>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Squad Health Check</a:t>
            </a:r>
            <a:r>
              <a:rPr lang="sv-SE" sz="1200" dirty="0">
                <a:solidFill>
                  <a:schemeClr val="bg1">
                    <a:lumMod val="85000"/>
                  </a:schemeClr>
                </a:solidFill>
                <a:latin typeface="Bauhaus 93" pitchFamily="82" charset="0"/>
              </a:rPr>
              <a:t>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Squad Health Check</a:t>
            </a:r>
            <a:r>
              <a:rPr lang="sv-SE" sz="1200" dirty="0">
                <a:solidFill>
                  <a:schemeClr val="bg1">
                    <a:lumMod val="85000"/>
                  </a:schemeClr>
                </a:solidFill>
                <a:latin typeface="Bauhaus 93" pitchFamily="82" charset="0"/>
              </a:rPr>
              <a:t>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Squad Health Check</a:t>
            </a:r>
            <a:r>
              <a:rPr lang="sv-SE" sz="1200" dirty="0">
                <a:solidFill>
                  <a:schemeClr val="bg1">
                    <a:lumMod val="85000"/>
                  </a:schemeClr>
                </a:solidFill>
                <a:latin typeface="Bauhaus 93" pitchFamily="82" charset="0"/>
              </a:rPr>
              <a:t>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dirty="0" smtClean="0">
                <a:solidFill>
                  <a:schemeClr val="bg1">
                    <a:lumMod val="85000"/>
                  </a:schemeClr>
                </a:solidFill>
                <a:latin typeface="Bauhaus 93" pitchFamily="82" charset="0"/>
              </a:rPr>
              <a:t> Squad Health Check</a:t>
            </a:r>
            <a:r>
              <a:rPr lang="sv-SE" sz="1200" dirty="0">
                <a:solidFill>
                  <a:schemeClr val="bg1">
                    <a:lumMod val="85000"/>
                  </a:schemeClr>
                </a:solidFill>
                <a:latin typeface="Bauhaus 93" pitchFamily="82" charset="0"/>
              </a:rPr>
              <a:t>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p:txBody>
      </p:sp>
    </p:spTree>
    <p:extLst>
      <p:ext uri="{BB962C8B-B14F-4D97-AF65-F5344CB8AC3E}">
        <p14:creationId xmlns:p14="http://schemas.microsoft.com/office/powerpoint/2010/main" val="3643562160"/>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4606</TotalTime>
  <Words>11946</Words>
  <Application>Microsoft Macintosh PowerPoint</Application>
  <PresentationFormat>Bildspel på skärmen (4:3)</PresentationFormat>
  <Paragraphs>124</Paragraphs>
  <Slides>11</Slides>
  <Notes>0</Notes>
  <HiddenSlides>0</HiddenSlides>
  <MMClips>0</MMClips>
  <ScaleCrop>false</ScaleCrop>
  <HeadingPairs>
    <vt:vector size="4" baseType="variant">
      <vt:variant>
        <vt:lpstr>Tema</vt:lpstr>
      </vt:variant>
      <vt:variant>
        <vt:i4>1</vt:i4>
      </vt:variant>
      <vt:variant>
        <vt:lpstr>Bildrubriker</vt:lpstr>
      </vt:variant>
      <vt:variant>
        <vt:i4>11</vt:i4>
      </vt:variant>
    </vt:vector>
  </HeadingPairs>
  <TitlesOfParts>
    <vt:vector size="12" baseType="lpstr">
      <vt:lpstr>Office-tema</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vector>
  </TitlesOfParts>
  <Manager/>
  <Company>Spotify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Squad Health Check model</dc:title>
  <dc:subject/>
  <dc:creator>Henrik Kniberg</dc:creator>
  <cp:keywords/>
  <dc:description/>
  <cp:lastModifiedBy>Henrik Kniberg</cp:lastModifiedBy>
  <cp:revision>32</cp:revision>
  <cp:lastPrinted>2014-05-14T09:14:08Z</cp:lastPrinted>
  <dcterms:created xsi:type="dcterms:W3CDTF">2014-05-13T08:09:48Z</dcterms:created>
  <dcterms:modified xsi:type="dcterms:W3CDTF">2014-09-16T05:25:12Z</dcterms:modified>
  <cp:category/>
</cp:coreProperties>
</file>