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8" r:id="rId4"/>
    <p:sldId id="259" r:id="rId5"/>
    <p:sldId id="263" r:id="rId6"/>
    <p:sldId id="261" r:id="rId7"/>
    <p:sldId id="264" r:id="rId8"/>
    <p:sldId id="260" r:id="rId9"/>
  </p:sldIdLst>
  <p:sldSz cx="9144000" cy="6858000" type="screen4x3"/>
  <p:notesSz cx="6858000" cy="9144000"/>
  <p:custDataLst>
    <p:tags r:id="rId1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81" d="100"/>
          <a:sy n="81" d="100"/>
        </p:scale>
        <p:origin x="1498" y="8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gs" Target="tags/tag2.xml"/><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B02BE1F3-74FD-4BBE-8BEB-FFE9F3BA678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D96BCF1-1102-4B40-AB3D-3CF6C7A9CDB5}"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B02BE1F3-74FD-4BBE-8BEB-FFE9F3BA678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D96BCF1-1102-4B40-AB3D-3CF6C7A9CDB5}"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B02BE1F3-74FD-4BBE-8BEB-FFE9F3BA678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D96BCF1-1102-4B40-AB3D-3CF6C7A9CDB5}"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B02BE1F3-74FD-4BBE-8BEB-FFE9F3BA678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D96BCF1-1102-4B40-AB3D-3CF6C7A9CDB5}"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B02BE1F3-74FD-4BBE-8BEB-FFE9F3BA678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D96BCF1-1102-4B40-AB3D-3CF6C7A9CDB5}"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B02BE1F3-74FD-4BBE-8BEB-FFE9F3BA678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D96BCF1-1102-4B40-AB3D-3CF6C7A9CDB5}"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B02BE1F3-74FD-4BBE-8BEB-FFE9F3BA6781}"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D96BCF1-1102-4B40-AB3D-3CF6C7A9CDB5}"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B02BE1F3-74FD-4BBE-8BEB-FFE9F3BA6781}"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D96BCF1-1102-4B40-AB3D-3CF6C7A9CDB5}"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02BE1F3-74FD-4BBE-8BEB-FFE9F3BA6781}"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D96BCF1-1102-4B40-AB3D-3CF6C7A9CDB5}"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B02BE1F3-74FD-4BBE-8BEB-FFE9F3BA678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D96BCF1-1102-4B40-AB3D-3CF6C7A9CDB5}"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B02BE1F3-74FD-4BBE-8BEB-FFE9F3BA678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D96BCF1-1102-4B40-AB3D-3CF6C7A9CDB5}"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2BE1F3-74FD-4BBE-8BEB-FFE9F3BA6781}" type="datetimeFigureOut">
              <a:rPr lang="zh-CN" altLang="en-US" smtClean="0"/>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96BCF1-1102-4B40-AB3D-3CF6C7A9CDB5}"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tags" Target="../tags/tag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643051"/>
            <a:ext cx="7772400" cy="1571635"/>
          </a:xfrm>
        </p:spPr>
        <p:txBody>
          <a:bodyPr/>
          <a:lstStyle/>
          <a:p>
            <a:r>
              <a:rPr lang="zh-CN" altLang="en-US" b="1" dirty="0"/>
              <a:t>报刊订阅系统</a:t>
            </a:r>
            <a:endParaRPr lang="zh-CN" altLang="en-US" b="1" dirty="0"/>
          </a:p>
        </p:txBody>
      </p:sp>
      <p:sp>
        <p:nvSpPr>
          <p:cNvPr id="3" name="副标题 2"/>
          <p:cNvSpPr>
            <a:spLocks noGrp="1"/>
          </p:cNvSpPr>
          <p:nvPr>
            <p:ph type="subTitle" idx="1"/>
          </p:nvPr>
        </p:nvSpPr>
        <p:spPr/>
        <p:txBody>
          <a:bodyPr/>
          <a:lstStyle/>
          <a:p>
            <a:endParaRPr lang="zh-CN" altLang="en-US" b="1" dirty="0">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0034" y="357166"/>
            <a:ext cx="8229600" cy="928694"/>
          </a:xfrm>
        </p:spPr>
        <p:txBody>
          <a:bodyPr>
            <a:normAutofit fontScale="90000"/>
          </a:bodyPr>
          <a:lstStyle/>
          <a:p>
            <a:pPr lvl="0"/>
            <a:br>
              <a:rPr lang="en-US" b="1" dirty="0">
                <a:latin typeface="华文新魏" panose="02010800040101010101" pitchFamily="2" charset="-122"/>
                <a:ea typeface="华文新魏" panose="02010800040101010101" pitchFamily="2" charset="-122"/>
              </a:rPr>
            </a:br>
            <a:r>
              <a:rPr lang="zh-CN" altLang="en-US" b="1" dirty="0">
                <a:latin typeface="华文新魏" panose="02010800040101010101" pitchFamily="2" charset="-122"/>
                <a:ea typeface="华文新魏" panose="02010800040101010101" pitchFamily="2" charset="-122"/>
              </a:rPr>
              <a:t>背景描述</a:t>
            </a:r>
            <a:br>
              <a:rPr lang="zh-CN" altLang="en-US" sz="4900" b="1" dirty="0"/>
            </a:br>
            <a:endParaRPr lang="zh-CN" altLang="en-US" sz="4900" b="1" dirty="0"/>
          </a:p>
        </p:txBody>
      </p:sp>
      <p:sp>
        <p:nvSpPr>
          <p:cNvPr id="3" name="内容占位符 2"/>
          <p:cNvSpPr>
            <a:spLocks noGrp="1"/>
          </p:cNvSpPr>
          <p:nvPr>
            <p:ph idx="1"/>
          </p:nvPr>
        </p:nvSpPr>
        <p:spPr>
          <a:xfrm>
            <a:off x="457200" y="1357298"/>
            <a:ext cx="8229600" cy="4768865"/>
          </a:xfrm>
        </p:spPr>
        <p:txBody>
          <a:bodyPr>
            <a:normAutofit fontScale="70000"/>
          </a:bodyPr>
          <a:lstStyle/>
          <a:p>
            <a:pPr indent="342265" eaLnBrk="0" fontAlgn="auto">
              <a:spcBef>
                <a:spcPts val="0"/>
              </a:spcBef>
              <a:buNone/>
            </a:pPr>
            <a:r>
              <a:rPr dirty="0"/>
              <a:t>开发一个报刊订阅管理的系统。系统是智能化的管理系统，它面向所有订阅用户，但具有安全性能。它能够实现报刊订阅的基本功能，包括新报刊信息的登录、录入、订阅、查询、统计等操作。用户合法注册后必须输入有效密码才能成功进入此系统，可以进行订阅报刊，查询信息，统计信息等操作。对于非法操作，系统有识别和防护措施。</a:t>
            </a:r>
            <a:endParaRPr dirty="0"/>
          </a:p>
          <a:p>
            <a:pPr indent="342265" eaLnBrk="0" fontAlgn="auto">
              <a:spcBef>
                <a:spcPts val="0"/>
              </a:spcBef>
              <a:buNone/>
            </a:pPr>
            <a:r>
              <a:rPr dirty="0"/>
              <a:t>订阅信息处理的特点是订阅信息处理量比较大,所管理的信息种类繁多,而且订阅单、编辑单的发生量特别大,关联信息多,查询和统计的方式各不相同。因此在管理上实现起来有一定因难。</a:t>
            </a:r>
            <a:endParaRPr dirty="0"/>
          </a:p>
          <a:p>
            <a:pPr indent="342265" eaLnBrk="0" fontAlgn="auto">
              <a:spcBef>
                <a:spcPts val="0"/>
              </a:spcBef>
              <a:buNone/>
            </a:pPr>
            <a:r>
              <a:rPr dirty="0"/>
              <a:t>系统在设计过程中,为了克服这些困难,需要使程序代码标准化,软件统一化,确保软件的可维护性和实用性；删除不必要的管理冗余,实现管理规范化、科学化；界面友好、简单化,做到实用、方便,尽量满足报刊订阅中的需要。</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654032"/>
          </a:xfrm>
        </p:spPr>
        <p:txBody>
          <a:bodyPr>
            <a:normAutofit fontScale="90000"/>
          </a:bodyPr>
          <a:lstStyle/>
          <a:p>
            <a:br>
              <a:rPr lang="en-US" altLang="zh-CN" dirty="0">
                <a:latin typeface="华文新魏" panose="02010800040101010101" pitchFamily="2" charset="-122"/>
                <a:ea typeface="华文新魏" panose="02010800040101010101" pitchFamily="2" charset="-122"/>
              </a:rPr>
            </a:br>
            <a:r>
              <a:rPr lang="zh-CN" altLang="en-US" b="1" dirty="0">
                <a:latin typeface="华文新魏" panose="02010800040101010101" pitchFamily="2" charset="-122"/>
                <a:ea typeface="华文新魏" panose="02010800040101010101" pitchFamily="2" charset="-122"/>
              </a:rPr>
              <a:t>具体功能</a:t>
            </a:r>
            <a:br>
              <a:rPr lang="zh-CN" altLang="en-US" b="1" dirty="0"/>
            </a:br>
            <a:endParaRPr lang="zh-CN" altLang="en-US" b="1" dirty="0"/>
          </a:p>
        </p:txBody>
      </p:sp>
      <p:sp>
        <p:nvSpPr>
          <p:cNvPr id="3" name="内容占位符 2"/>
          <p:cNvSpPr>
            <a:spLocks noGrp="1"/>
          </p:cNvSpPr>
          <p:nvPr>
            <p:ph idx="1"/>
          </p:nvPr>
        </p:nvSpPr>
        <p:spPr>
          <a:xfrm>
            <a:off x="457200" y="1000108"/>
            <a:ext cx="8229600" cy="5126055"/>
          </a:xfrm>
        </p:spPr>
        <p:txBody>
          <a:bodyPr>
            <a:normAutofit fontScale="25000"/>
          </a:bodyPr>
          <a:lstStyle/>
          <a:p>
            <a:pPr>
              <a:buNone/>
            </a:pPr>
            <a:r>
              <a:rPr lang="zh-CN" altLang="en-US" sz="6400" dirty="0"/>
              <a:t>（1）购物车管理</a:t>
            </a:r>
            <a:endParaRPr lang="zh-CN" altLang="en-US" sz="6400" dirty="0"/>
          </a:p>
          <a:p>
            <a:pPr indent="342265" fontAlgn="auto">
              <a:spcBef>
                <a:spcPts val="0"/>
              </a:spcBef>
              <a:buNone/>
            </a:pPr>
            <a:r>
              <a:rPr lang="en-US" altLang="zh-CN" sz="6400" dirty="0"/>
              <a:t> </a:t>
            </a:r>
            <a:r>
              <a:rPr lang="zh-CN" altLang="en-US" sz="6400" dirty="0"/>
              <a:t>用户订阅的报刊都会显示在“我的购物车”中，方便用户查看和修改订阅的选项。用户可以随意将喜爱的报刊添加到购物车中，在选择结束后用户就可以来到“我的购物车”中查看自己预订的报刊，同时用户也可以删除预订的报刊，然后点击确定来完成订阅服务。</a:t>
            </a:r>
            <a:endParaRPr lang="zh-CN" altLang="en-US" sz="6400" dirty="0"/>
          </a:p>
          <a:p>
            <a:pPr>
              <a:buNone/>
            </a:pPr>
            <a:r>
              <a:rPr lang="zh-CN" altLang="en-US" sz="6400" dirty="0"/>
              <a:t>（2）报刊订阅管理</a:t>
            </a:r>
            <a:endParaRPr lang="zh-CN" altLang="en-US" sz="6400" dirty="0"/>
          </a:p>
          <a:p>
            <a:pPr>
              <a:buNone/>
            </a:pPr>
            <a:r>
              <a:rPr lang="en-US" altLang="zh-CN" sz="6400" dirty="0"/>
              <a:t>                 </a:t>
            </a:r>
            <a:r>
              <a:rPr lang="zh-CN" altLang="en-US" sz="6400" dirty="0"/>
              <a:t>用户在登录之后就可以开始报刊的选择和订阅了。用户可以在主页上随意点击想要的报刊，查看报刊的各种属性，如邮发代号、刊期等，然后点击“添加到购物车”按钮，就可以将报刊设置为预订状态，方便用户的修改。</a:t>
            </a:r>
            <a:endParaRPr lang="zh-CN" altLang="en-US" sz="6400" dirty="0"/>
          </a:p>
          <a:p>
            <a:pPr>
              <a:buNone/>
            </a:pPr>
            <a:r>
              <a:rPr lang="zh-CN" altLang="en-US" sz="6400" dirty="0"/>
              <a:t>（3）收藏夹管理</a:t>
            </a:r>
            <a:endParaRPr lang="zh-CN" altLang="en-US" sz="6400" dirty="0"/>
          </a:p>
          <a:p>
            <a:pPr>
              <a:buNone/>
            </a:pPr>
            <a:r>
              <a:rPr lang="en-US" altLang="zh-CN" sz="6400" dirty="0"/>
              <a:t>                </a:t>
            </a:r>
            <a:r>
              <a:rPr lang="zh-CN" altLang="en-US" sz="6400" dirty="0"/>
              <a:t>用户在查阅报刊的同时也可以将喜爱的报刊添加到“我的收藏夹”中，这样用户就可以查看自己喜爱的报刊的信息，选择是否订阅，收藏夹中的报刊信息全面，方便用户了解和订阅。</a:t>
            </a:r>
            <a:endParaRPr lang="zh-CN" altLang="en-US" sz="6400" dirty="0"/>
          </a:p>
          <a:p>
            <a:pPr>
              <a:buNone/>
            </a:pPr>
            <a:r>
              <a:rPr lang="zh-CN" altLang="en-US" sz="6400" dirty="0"/>
              <a:t>（4）报刊浏览</a:t>
            </a:r>
            <a:endParaRPr lang="zh-CN" altLang="en-US" sz="6400" dirty="0"/>
          </a:p>
          <a:p>
            <a:pPr>
              <a:buNone/>
            </a:pPr>
            <a:r>
              <a:rPr lang="en-US" altLang="zh-CN" sz="6400" dirty="0"/>
              <a:t>                </a:t>
            </a:r>
            <a:r>
              <a:rPr lang="zh-CN" altLang="en-US" sz="6400" dirty="0"/>
              <a:t>无论用户是否在本网站注册都有权限浏览报刊及相关信息，这样做的目的是让更多的人了解报刊的内容，让人有更多的自由选择的权利。用户在浏览报刊时只需点击报刊的名称或图示便可获得报刊的详细信息，如：报刊名称、刊期、价格等。</a:t>
            </a:r>
            <a:endParaRPr lang="zh-CN" altLang="en-US" sz="6400" dirty="0"/>
          </a:p>
          <a:p>
            <a:pPr>
              <a:buNone/>
            </a:pPr>
            <a:endParaRPr lang="zh-CN" altLang="en-US" sz="6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b="1" dirty="0">
                <a:latin typeface="华文新魏" panose="02010800040101010101" pitchFamily="2" charset="-122"/>
                <a:ea typeface="华文新魏" panose="02010800040101010101" pitchFamily="2" charset="-122"/>
                <a:sym typeface="+mn-ea"/>
              </a:rPr>
              <a:t>具体功能</a:t>
            </a:r>
            <a:endParaRPr lang="zh-CN" altLang="en-US"/>
          </a:p>
        </p:txBody>
      </p:sp>
      <p:sp>
        <p:nvSpPr>
          <p:cNvPr id="3" name="内容占位符 2"/>
          <p:cNvSpPr>
            <a:spLocks noGrp="1"/>
          </p:cNvSpPr>
          <p:nvPr>
            <p:ph idx="1"/>
          </p:nvPr>
        </p:nvSpPr>
        <p:spPr/>
        <p:txBody>
          <a:bodyPr>
            <a:noAutofit/>
          </a:bodyPr>
          <a:p>
            <a:pPr>
              <a:buNone/>
            </a:pPr>
            <a:r>
              <a:rPr lang="zh-CN" altLang="en-US" sz="1500" dirty="0">
                <a:sym typeface="+mn-ea"/>
              </a:rPr>
              <a:t>（5）个人信息维护</a:t>
            </a:r>
            <a:endParaRPr lang="zh-CN" altLang="en-US" sz="1500" dirty="0"/>
          </a:p>
          <a:p>
            <a:pPr>
              <a:buNone/>
            </a:pPr>
            <a:r>
              <a:rPr lang="zh-CN" altLang="en-US" sz="1500" dirty="0">
                <a:sym typeface="+mn-ea"/>
              </a:rPr>
              <a:t>用户可以随时维护自己的个人信息，以确保资料的准确性。这样有助于报刊邮寄时的准确无误，减少不必要的麻烦。</a:t>
            </a:r>
            <a:endParaRPr lang="zh-CN" altLang="en-US" sz="1500" dirty="0"/>
          </a:p>
          <a:p>
            <a:pPr>
              <a:buNone/>
            </a:pPr>
            <a:r>
              <a:rPr lang="zh-CN" altLang="en-US" sz="1500" dirty="0">
                <a:sym typeface="+mn-ea"/>
              </a:rPr>
              <a:t>（6）转订、退订服务</a:t>
            </a:r>
            <a:endParaRPr lang="zh-CN" altLang="en-US" sz="1500" dirty="0"/>
          </a:p>
          <a:p>
            <a:pPr>
              <a:buNone/>
            </a:pPr>
            <a:r>
              <a:rPr lang="zh-CN" altLang="en-US" sz="1500" dirty="0">
                <a:sym typeface="+mn-ea"/>
              </a:rPr>
              <a:t>用户可以点击转订、退订服务来完成相关的操作。转订服务即用户发生地址变更时，本站用户便可以进入转订服务界面点击“转订图标”，此时便进入了转订界面，用户在对应的地址栏输出新的地址，点击确定即完成了转订服务，此后报刊将发送到新地址上。退订服务即用户发生城市转移时，本站用户点击“退订图标”便可进入退订服务界面，用户只需要选择取消订阅的报刊，删除，然后点击确定就可以完成退订服务，退订后的报刊将不再发送。转订、退订服务是本报刊网站的一项特色服务。</a:t>
            </a:r>
            <a:endParaRPr lang="zh-CN" altLang="en-US" sz="1500" dirty="0"/>
          </a:p>
          <a:p>
            <a:pPr>
              <a:buNone/>
            </a:pPr>
            <a:r>
              <a:rPr lang="zh-CN" altLang="en-US" sz="1500" dirty="0">
                <a:sym typeface="+mn-ea"/>
              </a:rPr>
              <a:t>（7）管理报刊</a:t>
            </a:r>
            <a:endParaRPr lang="zh-CN" altLang="en-US" sz="1500" dirty="0"/>
          </a:p>
          <a:p>
            <a:pPr>
              <a:buNone/>
            </a:pPr>
            <a:r>
              <a:rPr lang="zh-CN" altLang="en-US" sz="1500" dirty="0">
                <a:sym typeface="+mn-ea"/>
              </a:rPr>
              <a:t>管理报刊时具有管理员权限的用户才能进行的维护网站必要的操作，报刊的管理主要分为新报刊信息的录入、报刊推荐等。方便让普通用户以最短的时间浏览到新的报刊信息。</a:t>
            </a:r>
            <a:endParaRPr lang="zh-CN" altLang="en-US" sz="1500" dirty="0"/>
          </a:p>
          <a:p>
            <a:pPr>
              <a:buNone/>
            </a:pPr>
            <a:r>
              <a:rPr lang="zh-CN" altLang="en-US" sz="1500" dirty="0">
                <a:sym typeface="+mn-ea"/>
              </a:rPr>
              <a:t>（8）管理用户</a:t>
            </a:r>
            <a:endParaRPr lang="zh-CN" altLang="en-US" sz="1500" dirty="0"/>
          </a:p>
          <a:p>
            <a:pPr>
              <a:buNone/>
            </a:pPr>
            <a:r>
              <a:rPr lang="zh-CN" altLang="en-US" sz="1500" dirty="0">
                <a:sym typeface="+mn-ea"/>
              </a:rPr>
              <a:t>管理员会对申请注册的用户的信息进行核对和保密及备份，以备不时之需。对长期不登录的用户进行注销操作。</a:t>
            </a:r>
            <a:endParaRPr lang="zh-CN" altLang="en-US" sz="1500" dirty="0"/>
          </a:p>
          <a:p>
            <a:pPr>
              <a:buNone/>
            </a:pPr>
            <a:r>
              <a:rPr lang="zh-CN" altLang="en-US" sz="1500" dirty="0">
                <a:sym typeface="+mn-ea"/>
              </a:rPr>
              <a:t>（9）统计</a:t>
            </a:r>
            <a:endParaRPr lang="zh-CN" altLang="en-US" sz="1500" dirty="0"/>
          </a:p>
          <a:p>
            <a:pPr>
              <a:buNone/>
            </a:pPr>
            <a:r>
              <a:rPr lang="zh-CN" altLang="en-US" sz="1500" dirty="0">
                <a:sym typeface="+mn-ea"/>
              </a:rPr>
              <a:t>管理员的统计操作包括：报刊数量的统计、注册用户的统计、每月销量的统计等。这些统计是为了更好地维护网站的运行而设计的</a:t>
            </a:r>
            <a:endParaRPr lang="zh-CN" altLang="en-US" sz="1500" dirty="0">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lvl="0"/>
            <a:br>
              <a:rPr lang="en-US" b="1" dirty="0"/>
            </a:br>
            <a:r>
              <a:rPr lang="zh-CN" altLang="en-US" b="1">
                <a:latin typeface="华文新魏" panose="02010800040101010101" pitchFamily="2" charset="-122"/>
                <a:ea typeface="华文新魏" panose="02010800040101010101" pitchFamily="2" charset="-122"/>
              </a:rPr>
              <a:t>数据库设计关键代码展示</a:t>
            </a:r>
            <a:br>
              <a:rPr lang="zh-CN" altLang="en-US" b="1" dirty="0">
                <a:latin typeface="华文新魏" panose="02010800040101010101" pitchFamily="2" charset="-122"/>
                <a:ea typeface="华文新魏" panose="02010800040101010101" pitchFamily="2" charset="-122"/>
              </a:rPr>
            </a:br>
            <a:endParaRPr lang="zh-CN" altLang="en-US" dirty="0">
              <a:latin typeface="华文新魏" panose="02010800040101010101" pitchFamily="2" charset="-122"/>
              <a:ea typeface="华文新魏" panose="02010800040101010101" pitchFamily="2" charset="-122"/>
            </a:endParaRPr>
          </a:p>
        </p:txBody>
      </p:sp>
      <p:sp>
        <p:nvSpPr>
          <p:cNvPr id="3" name="内容占位符 2"/>
          <p:cNvSpPr>
            <a:spLocks noGrp="1"/>
          </p:cNvSpPr>
          <p:nvPr>
            <p:ph idx="1"/>
          </p:nvPr>
        </p:nvSpPr>
        <p:spPr/>
        <p:txBody>
          <a:bodyPr>
            <a:normAutofit/>
          </a:bodyPr>
          <a:lstStyle/>
          <a:p>
            <a:pPr>
              <a:buNone/>
            </a:pPr>
            <a:r>
              <a:rPr lang="zh-CN" altLang="en-US" sz="1400" dirty="0"/>
              <a:t>create table users(</a:t>
            </a:r>
            <a:endParaRPr lang="zh-CN" altLang="en-US" sz="1400" dirty="0"/>
          </a:p>
          <a:p>
            <a:pPr>
              <a:buNone/>
            </a:pPr>
            <a:r>
              <a:rPr lang="zh-CN" altLang="en-US" sz="1400" dirty="0"/>
              <a:t>	phone_number char(11) primary key,</a:t>
            </a:r>
            <a:endParaRPr lang="zh-CN" altLang="en-US" sz="1400" dirty="0"/>
          </a:p>
          <a:p>
            <a:pPr>
              <a:buNone/>
            </a:pPr>
            <a:r>
              <a:rPr lang="zh-CN" altLang="en-US" sz="1400" dirty="0"/>
              <a:t>	user_name varchar(20) NOT NULL,</a:t>
            </a:r>
            <a:endParaRPr lang="zh-CN" altLang="en-US" sz="1400" dirty="0"/>
          </a:p>
          <a:p>
            <a:pPr>
              <a:buNone/>
            </a:pPr>
            <a:r>
              <a:rPr lang="zh-CN" altLang="en-US" sz="1400" dirty="0"/>
              <a:t>	user_address varchar(35) NOT NULL,</a:t>
            </a:r>
            <a:endParaRPr lang="zh-CN" altLang="en-US" sz="1400" dirty="0"/>
          </a:p>
          <a:p>
            <a:pPr>
              <a:buNone/>
            </a:pPr>
            <a:r>
              <a:rPr lang="zh-CN" altLang="en-US" sz="1400" dirty="0"/>
              <a:t>	password char(36) NOT NULL,</a:t>
            </a:r>
            <a:endParaRPr lang="zh-CN" altLang="en-US" sz="1400" dirty="0"/>
          </a:p>
          <a:p>
            <a:pPr>
              <a:buNone/>
            </a:pPr>
            <a:r>
              <a:rPr lang="zh-CN" altLang="en-US" sz="1400" dirty="0"/>
              <a:t>	email char(20) NOT NULL,</a:t>
            </a:r>
            <a:endParaRPr lang="zh-CN" altLang="en-US" sz="1400" dirty="0"/>
          </a:p>
          <a:p>
            <a:pPr>
              <a:buNone/>
            </a:pPr>
            <a:r>
              <a:rPr lang="zh-CN" altLang="en-US" sz="1400" dirty="0"/>
              <a:t>	postcode char(10) NOT NULL,</a:t>
            </a:r>
            <a:endParaRPr lang="zh-CN" altLang="en-US" sz="1400" dirty="0"/>
          </a:p>
          <a:p>
            <a:pPr>
              <a:buNone/>
            </a:pPr>
            <a:r>
              <a:rPr lang="zh-CN" altLang="en-US" sz="1400" dirty="0"/>
              <a:t>	is_admin tinyint default 0</a:t>
            </a:r>
            <a:endParaRPr lang="zh-CN" altLang="en-US" sz="1400" dirty="0"/>
          </a:p>
          <a:p>
            <a:pPr>
              <a:buNone/>
            </a:pPr>
            <a:r>
              <a:rPr lang="zh-CN" altLang="en-US" sz="1400" dirty="0"/>
              <a:t>	);</a:t>
            </a:r>
            <a:endParaRPr lang="zh-CN" altLang="en-US" sz="1400" dirty="0"/>
          </a:p>
          <a:p>
            <a:pPr>
              <a:buNone/>
            </a:pPr>
            <a:r>
              <a:rPr lang="zh-CN" altLang="en-US" sz="1400" dirty="0"/>
              <a:t>create table newspaper(</a:t>
            </a:r>
            <a:endParaRPr lang="zh-CN" altLang="en-US" sz="1400" dirty="0"/>
          </a:p>
          <a:p>
            <a:pPr>
              <a:buNone/>
            </a:pPr>
            <a:r>
              <a:rPr lang="zh-CN" altLang="en-US" sz="1400" dirty="0"/>
              <a:t>	paper_name varchar(20) NOT NULL,</a:t>
            </a:r>
            <a:endParaRPr lang="zh-CN" altLang="en-US" sz="1400" dirty="0"/>
          </a:p>
          <a:p>
            <a:pPr>
              <a:buNone/>
            </a:pPr>
            <a:r>
              <a:rPr lang="zh-CN" altLang="en-US" sz="1400" dirty="0"/>
              <a:t>	mail_code varchar(20) primary key,</a:t>
            </a:r>
            <a:endParaRPr lang="zh-CN" altLang="en-US" sz="1400" dirty="0"/>
          </a:p>
          <a:p>
            <a:pPr>
              <a:buNone/>
            </a:pPr>
            <a:r>
              <a:rPr lang="zh-CN" altLang="en-US" sz="1400" dirty="0"/>
              <a:t>	frequency char(5) NOT NULL,</a:t>
            </a:r>
            <a:endParaRPr lang="zh-CN" altLang="en-US" sz="1400" dirty="0"/>
          </a:p>
          <a:p>
            <a:pPr>
              <a:buNone/>
            </a:pPr>
            <a:r>
              <a:rPr lang="zh-CN" altLang="en-US" sz="1400" dirty="0"/>
              <a:t>	price decimal(9,2)</a:t>
            </a:r>
            <a:endParaRPr lang="zh-CN" altLang="en-US" sz="1400" dirty="0"/>
          </a:p>
          <a:p>
            <a:pPr>
              <a:buNone/>
            </a:pPr>
            <a:r>
              <a:rPr lang="zh-CN" altLang="en-US" sz="1400" dirty="0"/>
              <a:t>	);</a:t>
            </a:r>
            <a:endParaRPr lang="zh-CN" altLang="en-US" sz="1400" dirty="0"/>
          </a:p>
          <a:p>
            <a:pPr>
              <a:buNone/>
            </a:pPr>
            <a:r>
              <a:rPr lang="en-US" altLang="zh-CN" sz="1400" dirty="0"/>
              <a:t>...</a:t>
            </a:r>
            <a:endParaRPr lang="en-US" altLang="zh-CN" sz="1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b="1">
                <a:latin typeface="华文新魏" panose="02010800040101010101" pitchFamily="2" charset="-122"/>
                <a:ea typeface="华文新魏" panose="02010800040101010101" pitchFamily="2" charset="-122"/>
              </a:rPr>
              <a:t>系统界面展示</a:t>
            </a:r>
            <a:endParaRPr lang="zh-CN" altLang="en-US" b="1">
              <a:latin typeface="华文新魏" panose="02010800040101010101" pitchFamily="2" charset="-122"/>
              <a:ea typeface="华文新魏" panose="02010800040101010101" pitchFamily="2" charset="-122"/>
            </a:endParaRPr>
          </a:p>
        </p:txBody>
      </p:sp>
      <p:pic>
        <p:nvPicPr>
          <p:cNvPr id="4" name="内容占位符 3"/>
          <p:cNvPicPr>
            <a:picLocks noChangeAspect="1"/>
          </p:cNvPicPr>
          <p:nvPr>
            <p:ph idx="1"/>
            <p:custDataLst>
              <p:tags r:id="rId1"/>
            </p:custDataLst>
          </p:nvPr>
        </p:nvPicPr>
        <p:blipFill>
          <a:blip r:embed="rId2"/>
          <a:stretch>
            <a:fillRect/>
          </a:stretch>
        </p:blipFill>
        <p:spPr>
          <a:xfrm>
            <a:off x="457200" y="1690370"/>
            <a:ext cx="8229600" cy="434467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latin typeface="华文新魏" panose="02010800040101010101" pitchFamily="2" charset="-122"/>
                <a:ea typeface="华文新魏" panose="02010800040101010101" pitchFamily="2" charset="-122"/>
              </a:rPr>
              <a:t>总结</a:t>
            </a:r>
            <a:endParaRPr lang="zh-CN" altLang="en-US" b="1" dirty="0">
              <a:latin typeface="华文新魏" panose="02010800040101010101" pitchFamily="2" charset="-122"/>
              <a:ea typeface="华文新魏" panose="02010800040101010101" pitchFamily="2" charset="-122"/>
            </a:endParaRPr>
          </a:p>
        </p:txBody>
      </p:sp>
      <p:sp>
        <p:nvSpPr>
          <p:cNvPr id="3" name="内容占位符 2"/>
          <p:cNvSpPr>
            <a:spLocks noGrp="1"/>
          </p:cNvSpPr>
          <p:nvPr>
            <p:ph idx="1"/>
          </p:nvPr>
        </p:nvSpPr>
        <p:spPr/>
        <p:txBody>
          <a:bodyPr>
            <a:normAutofit fontScale="25000"/>
          </a:bodyPr>
          <a:lstStyle/>
          <a:p>
            <a:pPr>
              <a:buNone/>
            </a:pPr>
            <a:r>
              <a:rPr lang="en-US" altLang="zh-CN" dirty="0"/>
              <a:t>                                </a:t>
            </a:r>
            <a:r>
              <a:rPr lang="en-US" altLang="zh-CN" sz="6000" dirty="0">
                <a:latin typeface="+mn-ea"/>
                <a:cs typeface="+mn-ea"/>
              </a:rPr>
              <a:t>本次课程设计可以算是认真独立的做的一个课程设计。整个过程中遇到了不少问题，也解决了不少问题，收获挺大的。由于数据库库设计是我们以前学习过的内容，所以在做数据库设计时，还是挺顺手的，出现的问题也因为学过基础可以自己查找资料解决。设计数据库时，虽然涉及到的数据表只有四个，但每个表都相对独立有相互关联。在设计的时候必须要考虑到表与表之间的关系，字段与字段之间的关联，尽量做到数据冗余低，达到第三范式。根据需求分析建好一个初步的数据库之后，主要是编码过程。由于没有接触过php+html所以就要从零开始学起，至少我们以前学过其他的语言，基本上有相似之处，所以还好一些，看起资料不会太吃力。到百度上查找一些资料，看了关于php+html的入门与实例，大概了解了下，然后先弄清楚要怎么设计界面，并且要加什么功能以后，再着手做整个系统。由于是学习php+html做网页仅仅只是入门，难免有些不足之处。由于某些能力方面的限制，系统还不是那么完美，相比现实中的管理系统有段很大的距离。在界面设计上，做的都是最简单的形式，虽然基本功能是实现了，但不够完善。比如增删改查功能，虽然能够成功修改，但没有醒目的提醒来说明修改成功。然后在设置权限这一方面，就直接合在一个界面，只通过判断is_admin字段的值来给用户权限，没有考虑到安全性。经过两周的时间后，报刊订阅管理系统基本功能达到了，但还是有很多缺陷没有得到解决，想通过以后的学习来加强这一方面的能力。通过这次课程设计，觉得对数据库有了更进一步更深刻的认识，巩固了对数据库的知识，而且学会了使用Phpstorm和PhpStudy,用php+html做项目，对于基础应用现在已经比较熟悉了，而且对于这一方面产生了相当大的兴趣，以至于会继续学习相关知识，使以后做出来的系统能够更加完善。</a:t>
            </a:r>
            <a:endParaRPr lang="en-US" altLang="zh-CN" sz="6000" dirty="0">
              <a:latin typeface="+mn-ea"/>
              <a:cs typeface="+mn-ea"/>
            </a:endParaRPr>
          </a:p>
        </p:txBody>
      </p:sp>
    </p:spTree>
  </p:cSld>
  <p:clrMapOvr>
    <a:masterClrMapping/>
  </p:clrMapOvr>
</p:sld>
</file>

<file path=ppt/tags/tag1.xml><?xml version="1.0" encoding="utf-8"?>
<p:tagLst xmlns:p="http://schemas.openxmlformats.org/presentationml/2006/main">
  <p:tag name="KSO_WM_BEAUTIFY_FLAG" val=""/>
  <p:tag name="KSO_WM_UNIT_PLACING_PICTURE_USER_VIEWPORT" val="{&quot;height&quot;:6842,&quot;width&quot;:12960}"/>
</p:tagLst>
</file>

<file path=ppt/tags/tag2.xml><?xml version="1.0" encoding="utf-8"?>
<p:tagLst xmlns:p="http://schemas.openxmlformats.org/presentationml/2006/main">
  <p:tag name="KSO_WPP_MARK_KEY" val="80691518-cf36-41db-a711-d88690092e9c"/>
  <p:tag name="COMMONDATA" val="eyJoZGlkIjoiZWEwYmE5ODI3MTk5OGEzY2VlMDk3NmM5YWQ2MzZjZTE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2516</Words>
  <Application>WPS 演示</Application>
  <PresentationFormat>全屏显示(4:3)</PresentationFormat>
  <Paragraphs>58</Paragraphs>
  <Slides>7</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7</vt:i4>
      </vt:variant>
    </vt:vector>
  </HeadingPairs>
  <TitlesOfParts>
    <vt:vector size="15" baseType="lpstr">
      <vt:lpstr>Arial</vt:lpstr>
      <vt:lpstr>宋体</vt:lpstr>
      <vt:lpstr>Wingdings</vt:lpstr>
      <vt:lpstr>华文新魏</vt:lpstr>
      <vt:lpstr>Calibri</vt:lpstr>
      <vt:lpstr>微软雅黑</vt:lpstr>
      <vt:lpstr>Arial Unicode MS</vt:lpstr>
      <vt:lpstr>Office 主题</vt:lpstr>
      <vt:lpstr>报刊订阅系统</vt:lpstr>
      <vt:lpstr> 背景描述 </vt:lpstr>
      <vt:lpstr> 具体功能 </vt:lpstr>
      <vt:lpstr>具体功能</vt:lpstr>
      <vt:lpstr> 数据库设计关键代码展示 </vt:lpstr>
      <vt:lpstr>系统界面展示</vt:lpstr>
      <vt:lpstr>总结</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项目名称</dc:title>
  <dc:creator>91496</dc:creator>
  <cp:lastModifiedBy>学霸诸葛亮</cp:lastModifiedBy>
  <cp:revision>7</cp:revision>
  <dcterms:created xsi:type="dcterms:W3CDTF">2019-01-06T13:47:00Z</dcterms:created>
  <dcterms:modified xsi:type="dcterms:W3CDTF">2023-02-13T11:47:58Z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4BBF3F43BFF443D29F9CF154E1220651</vt:lpwstr>
  </property>
  <property fmtid="{D5CDD505-2E9C-101B-9397-08002B2CF9AE}" pid="3" name="KSOProductBuildVer">
    <vt:lpwstr>2052-11.1.0.13703</vt:lpwstr>
  </property>
</Properties>
</file>